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763" r:id="rId1"/>
  </p:sldMasterIdLst>
  <p:sldIdLst>
    <p:sldId id="256" r:id="rId2"/>
    <p:sldId id="258" r:id="rId3"/>
    <p:sldId id="257" r:id="rId4"/>
    <p:sldId id="260" r:id="rId5"/>
    <p:sldId id="261" r:id="rId6"/>
    <p:sldId id="262" r:id="rId7"/>
    <p:sldId id="264" r:id="rId8"/>
    <p:sldId id="280" r:id="rId9"/>
    <p:sldId id="269" r:id="rId10"/>
    <p:sldId id="271" r:id="rId11"/>
    <p:sldId id="272" r:id="rId12"/>
    <p:sldId id="265" r:id="rId13"/>
    <p:sldId id="259" r:id="rId14"/>
    <p:sldId id="266" r:id="rId15"/>
    <p:sldId id="267" r:id="rId16"/>
    <p:sldId id="268" r:id="rId17"/>
    <p:sldId id="273" r:id="rId18"/>
    <p:sldId id="274" r:id="rId19"/>
    <p:sldId id="275" r:id="rId20"/>
    <p:sldId id="276" r:id="rId21"/>
    <p:sldId id="277" r:id="rId22"/>
    <p:sldId id="278" r:id="rId23"/>
    <p:sldId id="279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6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4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0B22EB-C714-4992-8C6C-86E693059F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5160E0D-7A31-4D19-8CD8-7D1C82B569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07D6B0-18FF-4F1F-961D-92CF5273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939204-CFD9-4DBE-A89B-1813BA284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9CEAE2-56CA-4AD8-B3B6-9A6CA3464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001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6314E5-6479-4126-8F63-A71647DED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40ED65D-67AE-439B-8AD2-CB2DBFC5F1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612529-86AE-4E78-8725-F6D54885B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AEA28A-FEFA-4D7C-BE7B-D1F2F7273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FA5675-FDB4-49E3-9A4E-F75168E23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274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584F674-696E-4501-847F-BD60B630E6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AA2B8C9-B773-49EE-B640-A2D1D8F481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B05C76-7127-4A01-9F7D-720887CB3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5CC78C-E67F-4BF9-AE34-7CF477FEE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B69818-DF27-4141-B047-8DE2E25E8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366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928022-04BA-4B77-B1BD-47C53227B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74C1C6-FBF6-4EA8-98FD-4172A2E55F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93EE45-1CCD-470A-9588-755BE067B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C7C99C-8BDE-4295-951D-E48D20A02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891B4D-4A25-43E6-A151-0D1A05F31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100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A967DC-3046-4625-BA05-BF55D2943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39A0F2-0BE8-49DC-A2D1-A8CFD790B5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28C0A8-C6C5-4D63-8E1D-3EE77B7C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A38AEA-CD53-4D53-830F-E550C52D0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91DA2F-9BEC-470B-BFC8-7F8D3C419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037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1726EC-04DE-4125-921C-3034D3009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155108-143A-498E-B1C8-8568A7E4E5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ECEDD33-34BE-484E-9EAD-CF839B832B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6D1C718-5D72-4111-B78B-86ADB28A8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0F2EF5-1DC2-478A-9590-6F82432F8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956690F-8195-4613-9B2C-0B534AA73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841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A73C3E-82DE-4FD8-94F5-3A5D8ED14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EE0B93-9091-4F5B-965C-23C8726D4C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D5E66D5-3A48-4DAB-A22D-2CDB9CF9E9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733A503-E9B0-4FA6-A998-18E499C1D1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ED1E44E-28E1-4F75-9549-EE999392C5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858438B-EF85-47CE-A3C2-1519A24B0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1E7FE29-97E2-458A-A0A0-1D43FF296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1D50EA5-BEED-4657-9353-0125E7CC5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629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4182C0-3FEC-4D8F-80C0-23D5FE240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5C1B4EB-0BBA-4E64-9CCD-E5D669D09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04EB196-378F-4C90-B86B-43BCA77B7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B7ABD92-841A-41CF-BB45-989D46C6D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205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53F7632-045F-4487-923F-988A9EB4C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EDBFFE6-135C-4E9E-95D0-04F3B0959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16D7822-711B-43D9-998D-1E8737D69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057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885879-D9DE-48E8-8BFE-111390745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9A1AC3-C18F-4BB1-8B1B-800A37A0E9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135BD36-9765-40F9-9931-DD4A383C9B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E1E108-5BD1-47C9-83E6-AB7400C64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33548F-32FF-40B4-802A-B86ECC1C6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F749038-E8C5-4DBF-9FA7-225B42978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575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410376-8889-44D2-A63B-DC90A59C7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3148591-C41C-4742-91F5-C87C1E4042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278CDF4-70B9-4111-8873-174D95CF50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2C0C29E-391C-47FF-97E1-1077F1276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BC68DF-406A-4708-B707-E2873CC9A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EB9723D-7E5A-4947-A560-D92543E49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549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F8CB259-00DF-45F4-9646-02F1EC7C5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3CF163-63DD-4366-8C90-E46FFF5CCF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8B5E57-0560-408D-AB64-A0B915319F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489F9E-8953-446E-B93F-F2385A010A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AFFFC1-663D-4D91-A33F-7DD37F284C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783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물, 테이블, 앉아있는, 보트이(가) 표시된 사진&#10;&#10;자동 생성된 설명">
            <a:extLst>
              <a:ext uri="{FF2B5EF4-FFF2-40B4-BE49-F238E27FC236}">
                <a16:creationId xmlns:a16="http://schemas.microsoft.com/office/drawing/2014/main" id="{21D0ACD1-5E4E-4540-8510-24403CEC14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363" t="9091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847CDB3-CB6D-4662-9474-4F04831E4D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altLang="ko-KR"/>
              <a:t>Xampp</a:t>
            </a:r>
            <a:r>
              <a:rPr lang="ko-KR" altLang="en-US"/>
              <a:t>를</a:t>
            </a:r>
            <a:br>
              <a:rPr lang="en-US" altLang="ko-KR"/>
            </a:br>
            <a:r>
              <a:rPr lang="ko-KR" altLang="en-US"/>
              <a:t>이용한</a:t>
            </a:r>
            <a:br>
              <a:rPr lang="en-US" altLang="ko-KR" sz="4800"/>
            </a:br>
            <a:r>
              <a:rPr lang="en-US" altLang="ko-KR" sz="4800"/>
              <a:t>APM</a:t>
            </a:r>
            <a:r>
              <a:rPr lang="ko-KR" altLang="en-US" sz="4800"/>
              <a:t>세팅하기</a:t>
            </a:r>
            <a:r>
              <a:rPr lang="en-US" altLang="ko-KR" sz="4800"/>
              <a:t>.</a:t>
            </a:r>
            <a:endParaRPr lang="ko-KR" altLang="en-US" sz="480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DFA7ACC-8A23-483C-83CE-ED8EDF0D46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ko-KR" altLang="en-US" sz="2000"/>
              <a:t>쉽고 간단해요</a:t>
            </a:r>
            <a:r>
              <a:rPr lang="en-US" altLang="ko-KR" sz="2000"/>
              <a:t>!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1579203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물, 테이블, 앉아있는, 보트이(가) 표시된 사진&#10;&#10;자동 생성된 설명">
            <a:extLst>
              <a:ext uri="{FF2B5EF4-FFF2-40B4-BE49-F238E27FC236}">
                <a16:creationId xmlns:a16="http://schemas.microsoft.com/office/drawing/2014/main" id="{21D0ACD1-5E4E-4540-8510-24403CEC14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/>
          <a:stretch/>
        </p:blipFill>
        <p:spPr>
          <a:xfrm>
            <a:off x="20" y="2030"/>
            <a:ext cx="12191980" cy="68559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900E04A-8334-4199-B25C-5B1E9D31E513}"/>
              </a:ext>
            </a:extLst>
          </p:cNvPr>
          <p:cNvSpPr txBox="1"/>
          <p:nvPr/>
        </p:nvSpPr>
        <p:spPr>
          <a:xfrm>
            <a:off x="-1" y="66675"/>
            <a:ext cx="125664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/>
              <a:t>사용자 권한상승하기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A35A382-0A8A-4BDD-AF1D-6B0E6C9499E8}"/>
              </a:ext>
            </a:extLst>
          </p:cNvPr>
          <p:cNvSpPr txBox="1"/>
          <p:nvPr/>
        </p:nvSpPr>
        <p:spPr>
          <a:xfrm>
            <a:off x="632489" y="1255275"/>
            <a:ext cx="10561261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2800"/>
              <a:t>터미널을 열고 다음을 입력합니다</a:t>
            </a:r>
            <a:r>
              <a:rPr lang="en-US" altLang="ko-KR" sz="2800"/>
              <a:t>.</a:t>
            </a:r>
          </a:p>
          <a:p>
            <a:r>
              <a:rPr lang="en-US" altLang="ko-KR" sz="2800"/>
              <a:t>   </a:t>
            </a:r>
          </a:p>
          <a:p>
            <a:r>
              <a:rPr lang="en-US" altLang="ko-KR" sz="2800"/>
              <a:t>     </a:t>
            </a:r>
          </a:p>
          <a:p>
            <a:r>
              <a:rPr lang="en-US" altLang="ko-KR" sz="2800"/>
              <a:t>     visudo : </a:t>
            </a:r>
            <a:r>
              <a:rPr lang="ko-KR" altLang="en-US" sz="2800"/>
              <a:t>파일관리를 위한 애플리케이션</a:t>
            </a:r>
            <a:r>
              <a:rPr lang="en-US" altLang="ko-KR" sz="2800"/>
              <a:t>. </a:t>
            </a:r>
            <a:r>
              <a:rPr lang="ko-KR" altLang="en-US" sz="2800"/>
              <a:t>문법체크도 해준다</a:t>
            </a:r>
            <a:r>
              <a:rPr lang="en-US" altLang="ko-KR" sz="2800"/>
              <a:t>.</a:t>
            </a:r>
          </a:p>
          <a:p>
            <a:r>
              <a:rPr lang="en-US" altLang="ko-KR" sz="2800"/>
              <a:t>            -f  : sudoers </a:t>
            </a:r>
            <a:r>
              <a:rPr lang="ko-KR" altLang="en-US" sz="2800"/>
              <a:t>파일을 검사하고 확인합니다</a:t>
            </a:r>
            <a:endParaRPr lang="en-US" altLang="ko-KR" sz="2800"/>
          </a:p>
          <a:p>
            <a:r>
              <a:rPr lang="en-US" altLang="ko-KR" sz="2800"/>
              <a:t>    /etc/sudoers</a:t>
            </a:r>
            <a:r>
              <a:rPr lang="ko-KR" altLang="en-US" sz="2800"/>
              <a:t> </a:t>
            </a:r>
            <a:r>
              <a:rPr lang="en-US" altLang="ko-KR" sz="2800"/>
              <a:t>:</a:t>
            </a:r>
            <a:r>
              <a:rPr lang="ko-KR" altLang="en-US" sz="2800"/>
              <a:t> 파일 위치입니다</a:t>
            </a:r>
            <a:r>
              <a:rPr lang="en-US" altLang="ko-KR" sz="2800"/>
              <a:t>.</a:t>
            </a:r>
          </a:p>
          <a:p>
            <a:endParaRPr lang="en-US" altLang="ko-KR" sz="2800"/>
          </a:p>
          <a:p>
            <a:r>
              <a:rPr lang="en-US" altLang="ko-KR" sz="2800"/>
              <a:t>2. </a:t>
            </a:r>
            <a:r>
              <a:rPr lang="ko-KR" altLang="en-US" sz="2800"/>
              <a:t>파일이 열리고 내용을 내려가다 보면 </a:t>
            </a:r>
            <a:endParaRPr lang="en-US" altLang="ko-KR" sz="2800"/>
          </a:p>
          <a:p>
            <a:r>
              <a:rPr lang="en-US" altLang="ko-KR" sz="2800" b="1"/>
              <a:t>##Allow root to run any commands anywhere </a:t>
            </a:r>
          </a:p>
          <a:p>
            <a:r>
              <a:rPr lang="ko-KR" altLang="en-US" sz="2800"/>
              <a:t>이 나옵니다</a:t>
            </a:r>
            <a:r>
              <a:rPr lang="en-US" altLang="ko-KR" sz="2800"/>
              <a:t>. </a:t>
            </a:r>
            <a:r>
              <a:rPr lang="ko-KR" altLang="en-US" sz="2800"/>
              <a:t>이곳은 특정 사용자에게 </a:t>
            </a:r>
            <a:r>
              <a:rPr lang="en-US" altLang="ko-KR" sz="2800"/>
              <a:t>sudo </a:t>
            </a:r>
            <a:r>
              <a:rPr lang="ko-KR" altLang="en-US" sz="2800"/>
              <a:t>권한을 부여하는곳입니다</a:t>
            </a:r>
            <a:r>
              <a:rPr lang="en-US" altLang="ko-KR" sz="2800"/>
              <a:t>.</a:t>
            </a:r>
          </a:p>
          <a:p>
            <a:r>
              <a:rPr lang="ko-KR" altLang="en-US" sz="2800"/>
              <a:t>현재는 </a:t>
            </a:r>
            <a:r>
              <a:rPr lang="en-US" altLang="ko-KR" sz="2800"/>
              <a:t>root</a:t>
            </a:r>
            <a:r>
              <a:rPr lang="ko-KR" altLang="en-US" sz="2800"/>
              <a:t>만 허용된 상태로 확인할수 있습니다</a:t>
            </a:r>
            <a:r>
              <a:rPr lang="en-US" altLang="ko-KR" sz="2800"/>
              <a:t>.</a:t>
            </a:r>
          </a:p>
          <a:p>
            <a:endParaRPr lang="en-US" altLang="ko-KR" sz="2800"/>
          </a:p>
          <a:p>
            <a:endParaRPr lang="en-US" altLang="ko-KR" sz="280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6E6D8BB-A60D-49A6-AC0B-5A98B882D5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4163" y="1873111"/>
            <a:ext cx="4755093" cy="504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2953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물, 테이블, 앉아있는, 보트이(가) 표시된 사진&#10;&#10;자동 생성된 설명">
            <a:extLst>
              <a:ext uri="{FF2B5EF4-FFF2-40B4-BE49-F238E27FC236}">
                <a16:creationId xmlns:a16="http://schemas.microsoft.com/office/drawing/2014/main" id="{21D0ACD1-5E4E-4540-8510-24403CEC14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/>
          <a:stretch/>
        </p:blipFill>
        <p:spPr>
          <a:xfrm>
            <a:off x="20" y="2030"/>
            <a:ext cx="12191980" cy="68559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900E04A-8334-4199-B25C-5B1E9D31E513}"/>
              </a:ext>
            </a:extLst>
          </p:cNvPr>
          <p:cNvSpPr txBox="1"/>
          <p:nvPr/>
        </p:nvSpPr>
        <p:spPr>
          <a:xfrm>
            <a:off x="-1" y="66675"/>
            <a:ext cx="125664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/>
              <a:t>사용자 권한상승하기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A35A382-0A8A-4BDD-AF1D-6B0E6C9499E8}"/>
              </a:ext>
            </a:extLst>
          </p:cNvPr>
          <p:cNvSpPr txBox="1"/>
          <p:nvPr/>
        </p:nvSpPr>
        <p:spPr>
          <a:xfrm>
            <a:off x="632489" y="1255275"/>
            <a:ext cx="1056126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/>
              <a:t>1.</a:t>
            </a:r>
          </a:p>
          <a:p>
            <a:endParaRPr lang="en-US" altLang="ko-KR" sz="2800"/>
          </a:p>
          <a:p>
            <a:r>
              <a:rPr lang="en-US" altLang="ko-KR" sz="2800"/>
              <a:t>      root</a:t>
            </a:r>
            <a:r>
              <a:rPr lang="ko-KR" altLang="en-US" sz="2800"/>
              <a:t> 아래에  권한을 줄 사용자를 추가합니다</a:t>
            </a:r>
            <a:r>
              <a:rPr lang="en-US" altLang="ko-KR" sz="2800"/>
              <a:t>.</a:t>
            </a:r>
          </a:p>
          <a:p>
            <a:endParaRPr lang="en-US" altLang="ko-KR" sz="2800"/>
          </a:p>
          <a:p>
            <a:r>
              <a:rPr lang="en-US" altLang="ko-KR" sz="2800"/>
              <a:t>     </a:t>
            </a:r>
            <a:r>
              <a:rPr lang="ko-KR" altLang="en-US" sz="2800"/>
              <a:t>수정이후에는 </a:t>
            </a:r>
            <a:r>
              <a:rPr lang="en-US" altLang="ko-KR" sz="2800"/>
              <a:t>wq</a:t>
            </a:r>
            <a:r>
              <a:rPr lang="ko-KR" altLang="en-US" sz="2800"/>
              <a:t>로 저장하고 나옵니다</a:t>
            </a:r>
            <a:r>
              <a:rPr lang="en-US" altLang="ko-KR" sz="2800"/>
              <a:t>.</a:t>
            </a:r>
          </a:p>
          <a:p>
            <a:endParaRPr lang="en-US" altLang="ko-KR" sz="2800"/>
          </a:p>
          <a:p>
            <a:endParaRPr lang="en-US" altLang="ko-KR" sz="280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4D7C777-A55F-4B7A-BF75-41B4E4CEBC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3566" y="1255274"/>
            <a:ext cx="6697580" cy="860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4521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물, 테이블, 앉아있는, 보트이(가) 표시된 사진&#10;&#10;자동 생성된 설명">
            <a:extLst>
              <a:ext uri="{FF2B5EF4-FFF2-40B4-BE49-F238E27FC236}">
                <a16:creationId xmlns:a16="http://schemas.microsoft.com/office/drawing/2014/main" id="{21D0ACD1-5E4E-4540-8510-24403CEC14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/>
          <a:stretch/>
        </p:blipFill>
        <p:spPr>
          <a:xfrm>
            <a:off x="20" y="2030"/>
            <a:ext cx="12191980" cy="68559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900E04A-8334-4199-B25C-5B1E9D31E513}"/>
              </a:ext>
            </a:extLst>
          </p:cNvPr>
          <p:cNvSpPr txBox="1"/>
          <p:nvPr/>
        </p:nvSpPr>
        <p:spPr>
          <a:xfrm>
            <a:off x="-1" y="66675"/>
            <a:ext cx="125664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/>
              <a:t>그럼 가지고 있는 권한은 어떻게 알수있나요</a:t>
            </a:r>
            <a:r>
              <a:rPr lang="en-US" altLang="ko-KR" sz="4000"/>
              <a:t>?</a:t>
            </a:r>
            <a:endParaRPr lang="ko-KR" altLang="en-US" sz="40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A35A382-0A8A-4BDD-AF1D-6B0E6C9499E8}"/>
              </a:ext>
            </a:extLst>
          </p:cNvPr>
          <p:cNvSpPr txBox="1"/>
          <p:nvPr/>
        </p:nvSpPr>
        <p:spPr>
          <a:xfrm>
            <a:off x="815369" y="2195801"/>
            <a:ext cx="1056126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/>
              <a:t>파일의 권한을 살펴보고</a:t>
            </a:r>
            <a:r>
              <a:rPr lang="en-US" altLang="ko-KR" sz="2800"/>
              <a:t>, </a:t>
            </a:r>
            <a:r>
              <a:rPr lang="ko-KR" altLang="en-US" sz="2800"/>
              <a:t>파일권한을 수정하는 방법에 대해서는</a:t>
            </a:r>
            <a:endParaRPr lang="en-US" altLang="ko-KR" sz="2800"/>
          </a:p>
          <a:p>
            <a:r>
              <a:rPr lang="en-US" altLang="ko-KR" sz="2800"/>
              <a:t>Xampp</a:t>
            </a:r>
            <a:r>
              <a:rPr lang="ko-KR" altLang="en-US" sz="2800"/>
              <a:t>를 설치하며 알아보도록 합시다</a:t>
            </a:r>
            <a:r>
              <a:rPr lang="en-US" altLang="ko-KR" sz="2800"/>
              <a:t>.</a:t>
            </a:r>
            <a:r>
              <a:rPr lang="ko-KR" altLang="en-US" sz="2800"/>
              <a:t> </a:t>
            </a:r>
            <a:endParaRPr lang="en-US" altLang="ko-KR" sz="2800"/>
          </a:p>
          <a:p>
            <a:endParaRPr lang="en-US" altLang="ko-KR" sz="2800"/>
          </a:p>
          <a:p>
            <a:r>
              <a:rPr lang="ko-KR" altLang="en-US" sz="2800"/>
              <a:t>이제 </a:t>
            </a:r>
            <a:r>
              <a:rPr lang="en-US" altLang="ko-KR" sz="2800"/>
              <a:t>root </a:t>
            </a:r>
            <a:r>
              <a:rPr lang="ko-KR" altLang="en-US" sz="2800"/>
              <a:t>계정은 로그아웃하고</a:t>
            </a:r>
            <a:r>
              <a:rPr lang="en-US" altLang="ko-KR" sz="2800"/>
              <a:t>, </a:t>
            </a:r>
            <a:r>
              <a:rPr lang="ko-KR" altLang="en-US" sz="2800"/>
              <a:t>주로 </a:t>
            </a:r>
            <a:r>
              <a:rPr lang="ko-KR" altLang="en-US" sz="2800">
                <a:solidFill>
                  <a:schemeClr val="accent2"/>
                </a:solidFill>
              </a:rPr>
              <a:t>사용할 사용자계정으로 이동합니다</a:t>
            </a:r>
            <a:r>
              <a:rPr lang="en-US" altLang="ko-KR" sz="28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863620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물, 테이블, 앉아있는, 보트이(가) 표시된 사진&#10;&#10;자동 생성된 설명">
            <a:extLst>
              <a:ext uri="{FF2B5EF4-FFF2-40B4-BE49-F238E27FC236}">
                <a16:creationId xmlns:a16="http://schemas.microsoft.com/office/drawing/2014/main" id="{21D0ACD1-5E4E-4540-8510-24403CEC14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/>
          <a:stretch/>
        </p:blipFill>
        <p:spPr>
          <a:xfrm>
            <a:off x="20" y="2030"/>
            <a:ext cx="12191980" cy="68559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900E04A-8334-4199-B25C-5B1E9D31E513}"/>
              </a:ext>
            </a:extLst>
          </p:cNvPr>
          <p:cNvSpPr txBox="1"/>
          <p:nvPr/>
        </p:nvSpPr>
        <p:spPr>
          <a:xfrm>
            <a:off x="0" y="66675"/>
            <a:ext cx="85153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/>
              <a:t>XAMPP</a:t>
            </a:r>
            <a:r>
              <a:rPr lang="ko-KR" altLang="en-US" sz="4000"/>
              <a:t> 다운로드하기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A35A382-0A8A-4BDD-AF1D-6B0E6C9499E8}"/>
              </a:ext>
            </a:extLst>
          </p:cNvPr>
          <p:cNvSpPr txBox="1"/>
          <p:nvPr/>
        </p:nvSpPr>
        <p:spPr>
          <a:xfrm>
            <a:off x="937889" y="1184790"/>
            <a:ext cx="8674217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2800"/>
              <a:t>시작 전 반드시 사용자로 로그인합니다</a:t>
            </a:r>
            <a:r>
              <a:rPr lang="en-US" altLang="ko-KR" sz="2800"/>
              <a:t>.</a:t>
            </a:r>
          </a:p>
          <a:p>
            <a:pPr marL="514350" indent="-514350">
              <a:buAutoNum type="arabicPeriod"/>
            </a:pPr>
            <a:endParaRPr lang="en-US" altLang="ko-KR" sz="2800"/>
          </a:p>
          <a:p>
            <a:pPr marL="514350" indent="-514350">
              <a:buAutoNum type="arabicPeriod"/>
            </a:pPr>
            <a:r>
              <a:rPr lang="en-US" altLang="ko-KR" sz="2800"/>
              <a:t>CentOS</a:t>
            </a:r>
            <a:r>
              <a:rPr lang="ko-KR" altLang="en-US" sz="2800"/>
              <a:t>에서 인터넷으로 </a:t>
            </a:r>
            <a:r>
              <a:rPr lang="en-US" altLang="ko-KR" sz="2800"/>
              <a:t>XAMPP</a:t>
            </a:r>
            <a:r>
              <a:rPr lang="ko-KR" altLang="en-US" sz="2800"/>
              <a:t>를 검색하여</a:t>
            </a:r>
            <a:r>
              <a:rPr lang="en-US" altLang="ko-KR" sz="2800"/>
              <a:t>           </a:t>
            </a:r>
            <a:r>
              <a:rPr lang="ko-KR" altLang="en-US" sz="2800"/>
              <a:t> 다운로드센터로 들어갑니다</a:t>
            </a:r>
            <a:r>
              <a:rPr lang="en-US" altLang="ko-KR" sz="2800"/>
              <a:t>.</a:t>
            </a:r>
          </a:p>
          <a:p>
            <a:pPr marL="514350" indent="-514350">
              <a:buAutoNum type="arabicPeriod"/>
            </a:pPr>
            <a:endParaRPr lang="en-US" altLang="ko-KR" sz="2800"/>
          </a:p>
          <a:p>
            <a:pPr marL="514350" indent="-514350">
              <a:buAutoNum type="arabicPeriod"/>
            </a:pPr>
            <a:r>
              <a:rPr lang="en-US" altLang="ko-KR" sz="2800"/>
              <a:t>Xampp for Linux  7.4.2 </a:t>
            </a:r>
            <a:r>
              <a:rPr lang="ko-KR" altLang="en-US" sz="2800"/>
              <a:t>버전을 인스톨 합니다</a:t>
            </a:r>
            <a:r>
              <a:rPr lang="en-US" altLang="ko-KR" sz="2800"/>
              <a:t>.</a:t>
            </a:r>
          </a:p>
          <a:p>
            <a:pPr marL="514350" indent="-514350">
              <a:buAutoNum type="arabicPeriod"/>
            </a:pPr>
            <a:endParaRPr lang="en-US" altLang="ko-KR" sz="2800"/>
          </a:p>
          <a:p>
            <a:pPr marL="514350" indent="-514350">
              <a:buAutoNum type="arabicPeriod"/>
            </a:pPr>
            <a:r>
              <a:rPr lang="ko-KR" altLang="en-US" sz="2800"/>
              <a:t>다운한 인스톨러는 바탕화면 </a:t>
            </a:r>
            <a:r>
              <a:rPr lang="en-US" altLang="ko-KR" sz="2800"/>
              <a:t>&gt; </a:t>
            </a:r>
            <a:r>
              <a:rPr lang="ko-KR" altLang="en-US" sz="2800"/>
              <a:t>내폴더 </a:t>
            </a:r>
            <a:r>
              <a:rPr lang="en-US" altLang="ko-KR" sz="2800"/>
              <a:t>&gt;</a:t>
            </a:r>
            <a:r>
              <a:rPr lang="ko-KR" altLang="en-US" sz="2800"/>
              <a:t>다운로드에        위치합니다</a:t>
            </a:r>
            <a:r>
              <a:rPr lang="en-US" altLang="ko-KR" sz="2800"/>
              <a:t>.</a:t>
            </a:r>
          </a:p>
          <a:p>
            <a:pPr marL="514350" indent="-514350">
              <a:buAutoNum type="arabicPeriod"/>
            </a:pPr>
            <a:endParaRPr lang="en-US" altLang="ko-KR" sz="2800"/>
          </a:p>
          <a:p>
            <a:pPr marL="514350" indent="-514350">
              <a:buAutoNum type="arabicPeriod"/>
            </a:pPr>
            <a:r>
              <a:rPr lang="ko-KR" altLang="en-US" sz="2800"/>
              <a:t>다운로드 하는동안 다음장의 </a:t>
            </a:r>
            <a:r>
              <a:rPr lang="en-US" altLang="ko-KR" sz="2800"/>
              <a:t>XAMPP</a:t>
            </a:r>
            <a:r>
              <a:rPr lang="ko-KR" altLang="en-US" sz="2800"/>
              <a:t>에 대한 이야기를  읽어봅시다</a:t>
            </a:r>
            <a:r>
              <a:rPr lang="en-US" altLang="ko-KR" sz="2800"/>
              <a:t>.</a:t>
            </a:r>
          </a:p>
          <a:p>
            <a:endParaRPr lang="en-US" altLang="ko-KR" sz="2800"/>
          </a:p>
        </p:txBody>
      </p:sp>
    </p:spTree>
    <p:extLst>
      <p:ext uri="{BB962C8B-B14F-4D97-AF65-F5344CB8AC3E}">
        <p14:creationId xmlns:p14="http://schemas.microsoft.com/office/powerpoint/2010/main" val="28746824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물, 테이블, 앉아있는, 보트이(가) 표시된 사진&#10;&#10;자동 생성된 설명">
            <a:extLst>
              <a:ext uri="{FF2B5EF4-FFF2-40B4-BE49-F238E27FC236}">
                <a16:creationId xmlns:a16="http://schemas.microsoft.com/office/drawing/2014/main" id="{21D0ACD1-5E4E-4540-8510-24403CEC14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/>
          <a:stretch/>
        </p:blipFill>
        <p:spPr>
          <a:xfrm>
            <a:off x="20" y="2030"/>
            <a:ext cx="12191980" cy="68559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900E04A-8334-4199-B25C-5B1E9D31E513}"/>
              </a:ext>
            </a:extLst>
          </p:cNvPr>
          <p:cNvSpPr txBox="1"/>
          <p:nvPr/>
        </p:nvSpPr>
        <p:spPr>
          <a:xfrm>
            <a:off x="-1" y="66675"/>
            <a:ext cx="125664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/>
              <a:t>그런데 </a:t>
            </a:r>
            <a:r>
              <a:rPr lang="en-US" altLang="ko-KR" sz="4000"/>
              <a:t>Xampp</a:t>
            </a:r>
            <a:r>
              <a:rPr lang="ko-KR" altLang="en-US" sz="4000"/>
              <a:t>가 무엇인가요</a:t>
            </a:r>
            <a:r>
              <a:rPr lang="en-US" altLang="ko-KR" sz="4000"/>
              <a:t>?</a:t>
            </a:r>
            <a:endParaRPr lang="ko-KR" altLang="en-US" sz="40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A35A382-0A8A-4BDD-AF1D-6B0E6C9499E8}"/>
              </a:ext>
            </a:extLst>
          </p:cNvPr>
          <p:cNvSpPr txBox="1"/>
          <p:nvPr/>
        </p:nvSpPr>
        <p:spPr>
          <a:xfrm>
            <a:off x="815369" y="2195801"/>
            <a:ext cx="1056126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/>
              <a:t>일반적으로 우리가 웹서버를 구축할때 </a:t>
            </a:r>
            <a:r>
              <a:rPr lang="en-US" altLang="ko-KR" sz="2800"/>
              <a:t>APM</a:t>
            </a:r>
            <a:r>
              <a:rPr lang="ko-KR" altLang="en-US" sz="2800"/>
              <a:t>등을 설치하게됩니다</a:t>
            </a:r>
            <a:r>
              <a:rPr lang="en-US" altLang="ko-KR" sz="2800"/>
              <a:t>.</a:t>
            </a:r>
          </a:p>
          <a:p>
            <a:r>
              <a:rPr lang="ko-KR" altLang="en-US" sz="2800"/>
              <a:t>그런데 </a:t>
            </a:r>
            <a:r>
              <a:rPr lang="en-US" altLang="ko-KR" sz="2800"/>
              <a:t>APM</a:t>
            </a:r>
            <a:r>
              <a:rPr lang="ko-KR" altLang="en-US" sz="2800"/>
              <a:t>을 설치할때는 소스파일을 내려받고 압축을 풀고 </a:t>
            </a:r>
            <a:endParaRPr lang="en-US" altLang="ko-KR" sz="2800"/>
          </a:p>
          <a:p>
            <a:r>
              <a:rPr lang="ko-KR" altLang="en-US" sz="2800"/>
              <a:t>환경설정하고</a:t>
            </a:r>
            <a:r>
              <a:rPr lang="en-US" altLang="ko-KR" sz="2800"/>
              <a:t>…  </a:t>
            </a:r>
            <a:r>
              <a:rPr lang="ko-KR" altLang="en-US" sz="2800"/>
              <a:t>절대 편하고 쉬운일이 아닙니다</a:t>
            </a:r>
            <a:r>
              <a:rPr lang="en-US" altLang="ko-KR" sz="2800"/>
              <a:t>.</a:t>
            </a:r>
          </a:p>
          <a:p>
            <a:endParaRPr lang="en-US" altLang="ko-KR" sz="2800"/>
          </a:p>
          <a:p>
            <a:r>
              <a:rPr lang="ko-KR" altLang="en-US" sz="2800"/>
              <a:t>그래서 이 과정을 손쉽게 할수있도록 개발된것이 </a:t>
            </a:r>
            <a:r>
              <a:rPr lang="en-US" altLang="ko-KR" sz="2800"/>
              <a:t>Xampp</a:t>
            </a:r>
            <a:r>
              <a:rPr lang="ko-KR" altLang="en-US" sz="2800"/>
              <a:t>와 같은</a:t>
            </a:r>
            <a:endParaRPr lang="en-US" altLang="ko-KR" sz="2800"/>
          </a:p>
          <a:p>
            <a:r>
              <a:rPr lang="ko-KR" altLang="en-US" sz="2800"/>
              <a:t>서버구축 패키지입니다</a:t>
            </a:r>
            <a:r>
              <a:rPr lang="en-US" altLang="ko-KR" sz="2800"/>
              <a:t>.</a:t>
            </a:r>
            <a:r>
              <a:rPr lang="ko-KR" altLang="en-US" sz="2800"/>
              <a:t> </a:t>
            </a:r>
            <a:endParaRPr lang="en-US" altLang="ko-KR" sz="2800"/>
          </a:p>
        </p:txBody>
      </p:sp>
    </p:spTree>
    <p:extLst>
      <p:ext uri="{BB962C8B-B14F-4D97-AF65-F5344CB8AC3E}">
        <p14:creationId xmlns:p14="http://schemas.microsoft.com/office/powerpoint/2010/main" val="18718198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물, 테이블, 앉아있는, 보트이(가) 표시된 사진&#10;&#10;자동 생성된 설명">
            <a:extLst>
              <a:ext uri="{FF2B5EF4-FFF2-40B4-BE49-F238E27FC236}">
                <a16:creationId xmlns:a16="http://schemas.microsoft.com/office/drawing/2014/main" id="{21D0ACD1-5E4E-4540-8510-24403CEC14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/>
          <a:stretch/>
        </p:blipFill>
        <p:spPr>
          <a:xfrm>
            <a:off x="20" y="2030"/>
            <a:ext cx="12191980" cy="68559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900E04A-8334-4199-B25C-5B1E9D31E513}"/>
              </a:ext>
            </a:extLst>
          </p:cNvPr>
          <p:cNvSpPr txBox="1"/>
          <p:nvPr/>
        </p:nvSpPr>
        <p:spPr>
          <a:xfrm>
            <a:off x="-1" y="66675"/>
            <a:ext cx="125664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/>
              <a:t>그런데 </a:t>
            </a:r>
            <a:r>
              <a:rPr lang="en-US" altLang="ko-KR" sz="4000"/>
              <a:t>Xampp(</a:t>
            </a:r>
            <a:r>
              <a:rPr lang="ko-KR" altLang="en-US" sz="4000"/>
              <a:t>엑셈프</a:t>
            </a:r>
            <a:r>
              <a:rPr lang="en-US" altLang="ko-KR" sz="4000"/>
              <a:t>,</a:t>
            </a:r>
            <a:r>
              <a:rPr lang="ko-KR" altLang="en-US" sz="4000"/>
              <a:t>잼프</a:t>
            </a:r>
            <a:r>
              <a:rPr lang="en-US" altLang="ko-KR" sz="4000"/>
              <a:t>)</a:t>
            </a:r>
            <a:r>
              <a:rPr lang="ko-KR" altLang="en-US" sz="4000"/>
              <a:t>가 무엇인가요</a:t>
            </a:r>
            <a:r>
              <a:rPr lang="en-US" altLang="ko-KR" sz="4000"/>
              <a:t>?</a:t>
            </a:r>
            <a:endParaRPr lang="ko-KR" altLang="en-US" sz="40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A35A382-0A8A-4BDD-AF1D-6B0E6C9499E8}"/>
              </a:ext>
            </a:extLst>
          </p:cNvPr>
          <p:cNvSpPr txBox="1"/>
          <p:nvPr/>
        </p:nvSpPr>
        <p:spPr>
          <a:xfrm>
            <a:off x="815369" y="1615677"/>
            <a:ext cx="1056126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/>
              <a:t>XAMPP</a:t>
            </a:r>
            <a:r>
              <a:rPr lang="ko-KR" altLang="en-US" sz="2800"/>
              <a:t>의 의미는 다음과 같습니다</a:t>
            </a:r>
            <a:r>
              <a:rPr lang="en-US" altLang="ko-KR" sz="2800"/>
              <a:t>.</a:t>
            </a:r>
          </a:p>
          <a:p>
            <a:endParaRPr lang="en-US" altLang="ko-KR" sz="2800"/>
          </a:p>
          <a:p>
            <a:r>
              <a:rPr lang="en-US" altLang="ko-KR" sz="2800"/>
              <a:t>X: Xross-platform</a:t>
            </a:r>
            <a:r>
              <a:rPr lang="ko-KR" altLang="en-US"/>
              <a:t>  </a:t>
            </a:r>
            <a:r>
              <a:rPr lang="en-US" altLang="ko-KR"/>
              <a:t>(</a:t>
            </a:r>
            <a:r>
              <a:rPr lang="en-US" altLang="ko-KR" sz="2800"/>
              <a:t>cross-platform. </a:t>
            </a:r>
            <a:r>
              <a:rPr lang="ko-KR" altLang="en-US" sz="2800"/>
              <a:t>교차를 의미하는 </a:t>
            </a:r>
            <a:r>
              <a:rPr lang="en-US" altLang="ko-KR" sz="2800"/>
              <a:t>X</a:t>
            </a:r>
            <a:r>
              <a:rPr lang="ko-KR" altLang="en-US" sz="2800"/>
              <a:t>입니다</a:t>
            </a:r>
            <a:r>
              <a:rPr lang="en-US" altLang="ko-KR" sz="2800"/>
              <a:t>. )</a:t>
            </a:r>
          </a:p>
          <a:p>
            <a:r>
              <a:rPr lang="en-US" altLang="ko-KR" sz="2800"/>
              <a:t>A: Apache</a:t>
            </a:r>
          </a:p>
          <a:p>
            <a:r>
              <a:rPr lang="en-US" altLang="ko-KR" sz="2800"/>
              <a:t>M:Maria DB (My-SQL)</a:t>
            </a:r>
          </a:p>
          <a:p>
            <a:r>
              <a:rPr lang="en-US" altLang="ko-KR" sz="2800"/>
              <a:t>P: PHP</a:t>
            </a:r>
          </a:p>
          <a:p>
            <a:r>
              <a:rPr lang="en-US" altLang="ko-KR" sz="2800"/>
              <a:t>P: Perl (</a:t>
            </a:r>
            <a:r>
              <a:rPr lang="ko-KR" altLang="en-US" sz="2800"/>
              <a:t>펄</a:t>
            </a:r>
            <a:r>
              <a:rPr lang="en-US" altLang="ko-KR" sz="2800"/>
              <a:t>. </a:t>
            </a:r>
            <a:r>
              <a:rPr lang="ko-KR" altLang="en-US" sz="2800"/>
              <a:t>프로그래밍 언어</a:t>
            </a:r>
            <a:r>
              <a:rPr lang="en-US" altLang="ko-KR" sz="2800"/>
              <a:t>)</a:t>
            </a:r>
          </a:p>
          <a:p>
            <a:endParaRPr lang="en-US" altLang="ko-KR" sz="2800"/>
          </a:p>
          <a:p>
            <a:r>
              <a:rPr lang="ko-KR" altLang="en-US" sz="2800"/>
              <a:t>위의 </a:t>
            </a:r>
            <a:r>
              <a:rPr lang="en-US" altLang="ko-KR" sz="2800"/>
              <a:t>5</a:t>
            </a:r>
            <a:r>
              <a:rPr lang="ko-KR" altLang="en-US" sz="2800"/>
              <a:t>개의 기능만이 아니라 </a:t>
            </a:r>
            <a:r>
              <a:rPr lang="en-US" altLang="ko-KR" sz="2800"/>
              <a:t>phpMyadmin</a:t>
            </a:r>
            <a:r>
              <a:rPr lang="ko-KR" altLang="en-US" sz="2800"/>
              <a:t>도 제공되며</a:t>
            </a:r>
            <a:endParaRPr lang="en-US" altLang="ko-KR" sz="2800"/>
          </a:p>
          <a:p>
            <a:r>
              <a:rPr lang="ko-KR" altLang="en-US" sz="2800"/>
              <a:t>이외에도 </a:t>
            </a:r>
            <a:r>
              <a:rPr lang="en-US" altLang="ko-KR" sz="2800"/>
              <a:t>Add-ons</a:t>
            </a:r>
            <a:r>
              <a:rPr lang="ko-KR" altLang="en-US" sz="2800"/>
              <a:t>로 다른 기능들을 확장할수도있습니다</a:t>
            </a:r>
            <a:r>
              <a:rPr lang="en-US" altLang="ko-KR" sz="28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188609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물, 테이블, 앉아있는, 보트이(가) 표시된 사진&#10;&#10;자동 생성된 설명">
            <a:extLst>
              <a:ext uri="{FF2B5EF4-FFF2-40B4-BE49-F238E27FC236}">
                <a16:creationId xmlns:a16="http://schemas.microsoft.com/office/drawing/2014/main" id="{21D0ACD1-5E4E-4540-8510-24403CEC14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/>
          <a:stretch/>
        </p:blipFill>
        <p:spPr>
          <a:xfrm>
            <a:off x="20" y="2030"/>
            <a:ext cx="12191980" cy="685597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A35A382-0A8A-4BDD-AF1D-6B0E6C9499E8}"/>
              </a:ext>
            </a:extLst>
          </p:cNvPr>
          <p:cNvSpPr txBox="1"/>
          <p:nvPr/>
        </p:nvSpPr>
        <p:spPr>
          <a:xfrm>
            <a:off x="815369" y="1615677"/>
            <a:ext cx="1056126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/>
              <a:t>바탕화면 </a:t>
            </a:r>
            <a:r>
              <a:rPr lang="en-US" altLang="ko-KR" sz="2800"/>
              <a:t>&gt; </a:t>
            </a:r>
            <a:r>
              <a:rPr lang="ko-KR" altLang="en-US" sz="2800"/>
              <a:t>내폴더 </a:t>
            </a:r>
            <a:r>
              <a:rPr lang="en-US" altLang="ko-KR" sz="2800"/>
              <a:t>&gt; </a:t>
            </a:r>
            <a:r>
              <a:rPr lang="ko-KR" altLang="en-US" sz="2800"/>
              <a:t>다운로드 폴더에서 인스톨러를 확인할수있습니다</a:t>
            </a:r>
            <a:r>
              <a:rPr lang="en-US" altLang="ko-KR" sz="2800"/>
              <a:t>.</a:t>
            </a:r>
          </a:p>
          <a:p>
            <a:endParaRPr lang="en-US" altLang="ko-KR" sz="2800"/>
          </a:p>
          <a:p>
            <a:r>
              <a:rPr lang="ko-KR" altLang="en-US" sz="2800"/>
              <a:t>더블클릭하면 실행이 되는게 아니라 표시할수없으며</a:t>
            </a:r>
            <a:r>
              <a:rPr lang="en-US" altLang="ko-KR" sz="2800"/>
              <a:t>, </a:t>
            </a:r>
          </a:p>
          <a:p>
            <a:r>
              <a:rPr lang="ko-KR" altLang="en-US" sz="2800"/>
              <a:t>동작하는 프로그램이 없다고 뜹니다</a:t>
            </a:r>
            <a:r>
              <a:rPr lang="en-US" altLang="ko-KR" sz="2800"/>
              <a:t>. </a:t>
            </a:r>
          </a:p>
          <a:p>
            <a:endParaRPr lang="en-US" altLang="ko-KR" sz="2800"/>
          </a:p>
          <a:p>
            <a:r>
              <a:rPr lang="ko-KR" altLang="en-US" sz="2800"/>
              <a:t>실제로는 현재 </a:t>
            </a:r>
            <a:r>
              <a:rPr lang="ko-KR" altLang="en-US" sz="2800">
                <a:solidFill>
                  <a:schemeClr val="accent2"/>
                </a:solidFill>
              </a:rPr>
              <a:t>파일에 실행권한이 없기때문에 </a:t>
            </a:r>
            <a:r>
              <a:rPr lang="ko-KR" altLang="en-US" sz="2800"/>
              <a:t>뜨는 오류입니다</a:t>
            </a:r>
            <a:r>
              <a:rPr lang="en-US" altLang="ko-KR" sz="2800"/>
              <a:t>.</a:t>
            </a:r>
          </a:p>
          <a:p>
            <a:endParaRPr lang="en-US" altLang="ko-KR" sz="2800"/>
          </a:p>
          <a:p>
            <a:pPr marL="514350" indent="-514350">
              <a:buAutoNum type="arabicPeriod"/>
            </a:pPr>
            <a:r>
              <a:rPr lang="ko-KR" altLang="en-US" sz="2800"/>
              <a:t>터미널에 다음을 입력합니다</a:t>
            </a:r>
            <a:r>
              <a:rPr lang="en-US" altLang="ko-KR" sz="2800"/>
              <a:t>.</a:t>
            </a:r>
          </a:p>
          <a:p>
            <a:r>
              <a:rPr lang="en-US" altLang="ko-KR" sz="2800"/>
              <a:t>     cd</a:t>
            </a:r>
            <a:r>
              <a:rPr lang="ko-KR" altLang="en-US" sz="2800"/>
              <a:t> 다운로드</a:t>
            </a:r>
            <a:endParaRPr lang="en-US" altLang="ko-KR" sz="2800"/>
          </a:p>
          <a:p>
            <a:r>
              <a:rPr lang="ko-KR" altLang="en-US" sz="2800"/>
              <a:t>터미널에서 작업하는 위치를 다운로드폴더로 이동시키는 명령어입니다</a:t>
            </a:r>
            <a:r>
              <a:rPr lang="en-US" altLang="ko-KR" sz="280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63F3A5-8066-41EC-A95F-62801DBACD55}"/>
              </a:ext>
            </a:extLst>
          </p:cNvPr>
          <p:cNvSpPr txBox="1"/>
          <p:nvPr/>
        </p:nvSpPr>
        <p:spPr>
          <a:xfrm>
            <a:off x="-1" y="66675"/>
            <a:ext cx="125664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/>
              <a:t>Xampp </a:t>
            </a:r>
            <a:r>
              <a:rPr lang="ko-KR" altLang="en-US" sz="4000"/>
              <a:t>설치하기</a:t>
            </a:r>
          </a:p>
        </p:txBody>
      </p:sp>
    </p:spTree>
    <p:extLst>
      <p:ext uri="{BB962C8B-B14F-4D97-AF65-F5344CB8AC3E}">
        <p14:creationId xmlns:p14="http://schemas.microsoft.com/office/powerpoint/2010/main" val="24267729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물, 테이블, 앉아있는, 보트이(가) 표시된 사진&#10;&#10;자동 생성된 설명">
            <a:extLst>
              <a:ext uri="{FF2B5EF4-FFF2-40B4-BE49-F238E27FC236}">
                <a16:creationId xmlns:a16="http://schemas.microsoft.com/office/drawing/2014/main" id="{21D0ACD1-5E4E-4540-8510-24403CEC14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/>
          <a:stretch/>
        </p:blipFill>
        <p:spPr>
          <a:xfrm>
            <a:off x="20" y="2030"/>
            <a:ext cx="12191980" cy="685597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A35A382-0A8A-4BDD-AF1D-6B0E6C9499E8}"/>
              </a:ext>
            </a:extLst>
          </p:cNvPr>
          <p:cNvSpPr txBox="1"/>
          <p:nvPr/>
        </p:nvSpPr>
        <p:spPr>
          <a:xfrm>
            <a:off x="815368" y="1162104"/>
            <a:ext cx="10561261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/>
              <a:t>그 다음 </a:t>
            </a:r>
            <a:r>
              <a:rPr lang="en-US" altLang="ko-KR" sz="2800"/>
              <a:t>ls –al </a:t>
            </a:r>
            <a:r>
              <a:rPr lang="ko-KR" altLang="en-US" sz="2800"/>
              <a:t>문장을 명령해봅시다</a:t>
            </a:r>
            <a:r>
              <a:rPr lang="en-US" altLang="ko-KR" sz="2800"/>
              <a:t>.</a:t>
            </a:r>
          </a:p>
          <a:p>
            <a:endParaRPr lang="en-US" altLang="ko-KR" sz="2800"/>
          </a:p>
          <a:p>
            <a:endParaRPr lang="en-US" altLang="ko-KR" sz="2800"/>
          </a:p>
          <a:p>
            <a:r>
              <a:rPr lang="en-US" altLang="ko-KR" sz="2800"/>
              <a:t>r-w-x </a:t>
            </a:r>
            <a:r>
              <a:rPr lang="ko-KR" altLang="en-US" sz="2800"/>
              <a:t>구간이 왜 세개로 나뉘어져있을까요</a:t>
            </a:r>
            <a:r>
              <a:rPr lang="en-US" altLang="ko-KR" sz="2800"/>
              <a:t>?</a:t>
            </a:r>
          </a:p>
          <a:p>
            <a:endParaRPr lang="en-US" altLang="ko-KR" sz="2800"/>
          </a:p>
          <a:p>
            <a:r>
              <a:rPr lang="en-US" altLang="ko-KR" sz="2800">
                <a:solidFill>
                  <a:srgbClr val="C00000"/>
                </a:solidFill>
              </a:rPr>
              <a:t>rwx</a:t>
            </a:r>
            <a:r>
              <a:rPr lang="en-US" altLang="ko-KR" sz="2800"/>
              <a:t> </a:t>
            </a:r>
            <a:r>
              <a:rPr lang="en-US" altLang="ko-KR" sz="2800">
                <a:solidFill>
                  <a:srgbClr val="FFFF00"/>
                </a:solidFill>
              </a:rPr>
              <a:t>rw-</a:t>
            </a:r>
            <a:r>
              <a:rPr lang="en-US" altLang="ko-KR" sz="2800"/>
              <a:t>  </a:t>
            </a:r>
            <a:r>
              <a:rPr lang="en-US" altLang="ko-KR" sz="2800">
                <a:solidFill>
                  <a:srgbClr val="00B0F0"/>
                </a:solidFill>
              </a:rPr>
              <a:t>r-- </a:t>
            </a:r>
            <a:r>
              <a:rPr lang="en-US" altLang="ko-KR" sz="2800"/>
              <a:t>  </a:t>
            </a:r>
            <a:r>
              <a:rPr lang="ko-KR" altLang="en-US" sz="2800"/>
              <a:t>라고 예를 들었을때 각 부분은 다음을 의미합니다</a:t>
            </a:r>
            <a:r>
              <a:rPr lang="en-US" altLang="ko-KR" sz="2800"/>
              <a:t>.</a:t>
            </a:r>
          </a:p>
          <a:p>
            <a:endParaRPr lang="en-US" altLang="ko-KR" sz="2800"/>
          </a:p>
          <a:p>
            <a:r>
              <a:rPr lang="en-US" altLang="ko-KR" sz="2800">
                <a:solidFill>
                  <a:srgbClr val="C00000"/>
                </a:solidFill>
              </a:rPr>
              <a:t>rwx: </a:t>
            </a:r>
            <a:r>
              <a:rPr lang="ko-KR" altLang="en-US" sz="2800">
                <a:solidFill>
                  <a:srgbClr val="C00000"/>
                </a:solidFill>
              </a:rPr>
              <a:t>소유주의 권한범위 읽기</a:t>
            </a:r>
            <a:r>
              <a:rPr lang="en-US" altLang="ko-KR" sz="2800">
                <a:solidFill>
                  <a:srgbClr val="C00000"/>
                </a:solidFill>
              </a:rPr>
              <a:t>,</a:t>
            </a:r>
            <a:r>
              <a:rPr lang="ko-KR" altLang="en-US" sz="2800">
                <a:solidFill>
                  <a:srgbClr val="C00000"/>
                </a:solidFill>
              </a:rPr>
              <a:t>쓰기</a:t>
            </a:r>
            <a:r>
              <a:rPr lang="en-US" altLang="ko-KR" sz="2800">
                <a:solidFill>
                  <a:srgbClr val="C00000"/>
                </a:solidFill>
              </a:rPr>
              <a:t>,</a:t>
            </a:r>
            <a:r>
              <a:rPr lang="ko-KR" altLang="en-US" sz="2800">
                <a:solidFill>
                  <a:srgbClr val="C00000"/>
                </a:solidFill>
              </a:rPr>
              <a:t>실행 모든 권한을 가지고있습니다</a:t>
            </a:r>
            <a:r>
              <a:rPr lang="en-US" altLang="ko-KR" sz="2800">
                <a:solidFill>
                  <a:srgbClr val="C00000"/>
                </a:solidFill>
              </a:rPr>
              <a:t>.</a:t>
            </a:r>
          </a:p>
          <a:p>
            <a:r>
              <a:rPr lang="en-US" altLang="ko-KR" sz="2800">
                <a:solidFill>
                  <a:srgbClr val="FFFF00"/>
                </a:solidFill>
              </a:rPr>
              <a:t>rw- : Group</a:t>
            </a:r>
            <a:r>
              <a:rPr lang="ko-KR" altLang="en-US" sz="2800">
                <a:solidFill>
                  <a:srgbClr val="FFFF00"/>
                </a:solidFill>
              </a:rPr>
              <a:t>의 권한범위</a:t>
            </a:r>
            <a:r>
              <a:rPr lang="en-US" altLang="ko-KR" sz="2800">
                <a:solidFill>
                  <a:srgbClr val="FFFF00"/>
                </a:solidFill>
              </a:rPr>
              <a:t>. </a:t>
            </a:r>
            <a:r>
              <a:rPr lang="ko-KR" altLang="en-US" sz="2800">
                <a:solidFill>
                  <a:srgbClr val="FFFF00"/>
                </a:solidFill>
              </a:rPr>
              <a:t>읽기와 쓰기권한만을 가지고있습니다</a:t>
            </a:r>
            <a:r>
              <a:rPr lang="en-US" altLang="ko-KR" sz="2800">
                <a:solidFill>
                  <a:srgbClr val="FFFF00"/>
                </a:solidFill>
              </a:rPr>
              <a:t>.</a:t>
            </a:r>
          </a:p>
          <a:p>
            <a:r>
              <a:rPr lang="en-US" altLang="ko-KR" sz="2800">
                <a:solidFill>
                  <a:srgbClr val="00B0F0"/>
                </a:solidFill>
              </a:rPr>
              <a:t>r--: others</a:t>
            </a:r>
            <a:r>
              <a:rPr lang="ko-KR" altLang="en-US" sz="2800">
                <a:solidFill>
                  <a:srgbClr val="00B0F0"/>
                </a:solidFill>
              </a:rPr>
              <a:t>의 권한범위 읽기권한만 가지고있습니다</a:t>
            </a:r>
            <a:r>
              <a:rPr lang="en-US" altLang="ko-KR" sz="2800">
                <a:solidFill>
                  <a:srgbClr val="00B0F0"/>
                </a:solidFill>
              </a:rPr>
              <a:t>.</a:t>
            </a:r>
          </a:p>
          <a:p>
            <a:endParaRPr lang="en-US" altLang="ko-KR" sz="2800">
              <a:solidFill>
                <a:srgbClr val="00B0F0"/>
              </a:solidFill>
            </a:endParaRPr>
          </a:p>
          <a:p>
            <a:r>
              <a:rPr lang="ko-KR" altLang="en-US" sz="2800"/>
              <a:t>사실 권한에 대한 설명은 끝이난게 아니지만 오늘은 여기까지만</a:t>
            </a:r>
            <a:r>
              <a:rPr lang="en-US" altLang="ko-KR" sz="2800"/>
              <a:t>..</a:t>
            </a:r>
          </a:p>
          <a:p>
            <a:endParaRPr lang="en-US" altLang="ko-KR" sz="28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63F3A5-8066-41EC-A95F-62801DBACD55}"/>
              </a:ext>
            </a:extLst>
          </p:cNvPr>
          <p:cNvSpPr txBox="1"/>
          <p:nvPr/>
        </p:nvSpPr>
        <p:spPr>
          <a:xfrm>
            <a:off x="-1" y="66675"/>
            <a:ext cx="125664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/>
              <a:t>Xampp </a:t>
            </a:r>
            <a:r>
              <a:rPr lang="ko-KR" altLang="en-US" sz="4000"/>
              <a:t>설치하기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82AD588-3983-484D-A3AE-EC0C52C2A3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368" y="1840359"/>
            <a:ext cx="9334471" cy="335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3364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물, 테이블, 앉아있는, 보트이(가) 표시된 사진&#10;&#10;자동 생성된 설명">
            <a:extLst>
              <a:ext uri="{FF2B5EF4-FFF2-40B4-BE49-F238E27FC236}">
                <a16:creationId xmlns:a16="http://schemas.microsoft.com/office/drawing/2014/main" id="{21D0ACD1-5E4E-4540-8510-24403CEC14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/>
          <a:stretch/>
        </p:blipFill>
        <p:spPr>
          <a:xfrm>
            <a:off x="20" y="2030"/>
            <a:ext cx="12191980" cy="685597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A35A382-0A8A-4BDD-AF1D-6B0E6C9499E8}"/>
              </a:ext>
            </a:extLst>
          </p:cNvPr>
          <p:cNvSpPr txBox="1"/>
          <p:nvPr/>
        </p:nvSpPr>
        <p:spPr>
          <a:xfrm>
            <a:off x="815369" y="1615677"/>
            <a:ext cx="1056126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2800"/>
              <a:t>다음명령어를 입력해봅시다</a:t>
            </a:r>
            <a:r>
              <a:rPr lang="en-US" altLang="ko-KR" sz="2800"/>
              <a:t>.</a:t>
            </a:r>
          </a:p>
          <a:p>
            <a:pPr marL="514350" indent="-514350">
              <a:buAutoNum type="arabicPeriod"/>
            </a:pPr>
            <a:r>
              <a:rPr lang="en-US" altLang="ko-KR" sz="2800"/>
              <a:t>chmod +x xampp-linux-x64-7.4.2-0-installer.run</a:t>
            </a:r>
          </a:p>
          <a:p>
            <a:pPr marL="514350" indent="-514350">
              <a:buAutoNum type="arabicPeriod"/>
            </a:pPr>
            <a:endParaRPr lang="en-US" altLang="ko-KR" sz="2800"/>
          </a:p>
          <a:p>
            <a:pPr marL="514350" indent="-514350">
              <a:buAutoNum type="arabicPeriod"/>
            </a:pPr>
            <a:r>
              <a:rPr lang="en-US" altLang="ko-KR" sz="2800"/>
              <a:t>chmod</a:t>
            </a:r>
            <a:r>
              <a:rPr lang="ko-KR" altLang="en-US" sz="2800"/>
              <a:t>는 권한을 부여하는 명령어입니다</a:t>
            </a:r>
            <a:r>
              <a:rPr lang="en-US" altLang="ko-KR" sz="2800"/>
              <a:t>.</a:t>
            </a:r>
          </a:p>
          <a:p>
            <a:r>
              <a:rPr lang="en-US" altLang="ko-KR" sz="2800"/>
              <a:t>     +x</a:t>
            </a:r>
            <a:r>
              <a:rPr lang="ko-KR" altLang="en-US" sz="2800"/>
              <a:t> 로 파일에 실행권한을 부여합니다</a:t>
            </a:r>
            <a:r>
              <a:rPr lang="en-US" altLang="ko-KR" sz="2800"/>
              <a:t>.</a:t>
            </a:r>
          </a:p>
          <a:p>
            <a:endParaRPr lang="en-US" altLang="ko-KR" sz="2800"/>
          </a:p>
          <a:p>
            <a:r>
              <a:rPr lang="en-US" altLang="ko-KR" sz="2800"/>
              <a:t>4. </a:t>
            </a:r>
            <a:r>
              <a:rPr lang="ko-KR" altLang="en-US" sz="2800"/>
              <a:t>그다음 다시 </a:t>
            </a:r>
            <a:r>
              <a:rPr lang="en-US" altLang="ko-KR" sz="2800"/>
              <a:t>ls –al </a:t>
            </a:r>
            <a:r>
              <a:rPr lang="ko-KR" altLang="en-US" sz="2800"/>
              <a:t>을 입력해봅시다</a:t>
            </a:r>
            <a:r>
              <a:rPr lang="en-US" altLang="ko-KR" sz="2800"/>
              <a:t>.</a:t>
            </a:r>
          </a:p>
          <a:p>
            <a:endParaRPr lang="en-US" altLang="ko-KR" sz="2800"/>
          </a:p>
          <a:p>
            <a:r>
              <a:rPr lang="ko-KR" altLang="en-US" sz="2800"/>
              <a:t>모든사용자에게 실행권한이 부여된것을 확인할수있습니다</a:t>
            </a:r>
            <a:r>
              <a:rPr lang="en-US" altLang="ko-KR" sz="2800"/>
              <a:t>.</a:t>
            </a:r>
          </a:p>
          <a:p>
            <a:endParaRPr lang="en-US" altLang="ko-KR" sz="28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63F3A5-8066-41EC-A95F-62801DBACD55}"/>
              </a:ext>
            </a:extLst>
          </p:cNvPr>
          <p:cNvSpPr txBox="1"/>
          <p:nvPr/>
        </p:nvSpPr>
        <p:spPr>
          <a:xfrm>
            <a:off x="-1" y="66675"/>
            <a:ext cx="125664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/>
              <a:t>Xampp </a:t>
            </a:r>
            <a:r>
              <a:rPr lang="ko-KR" altLang="en-US" sz="4000"/>
              <a:t>설치하기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F735995-16D0-41A0-9C3A-601344AC38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186" y="4705350"/>
            <a:ext cx="10173392" cy="29772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807992D-969D-4DF4-9909-77A64DF194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6781" y="2466839"/>
            <a:ext cx="7630920" cy="362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3751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물, 테이블, 앉아있는, 보트이(가) 표시된 사진&#10;&#10;자동 생성된 설명">
            <a:extLst>
              <a:ext uri="{FF2B5EF4-FFF2-40B4-BE49-F238E27FC236}">
                <a16:creationId xmlns:a16="http://schemas.microsoft.com/office/drawing/2014/main" id="{21D0ACD1-5E4E-4540-8510-24403CEC14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/>
          <a:stretch/>
        </p:blipFill>
        <p:spPr>
          <a:xfrm>
            <a:off x="20" y="2030"/>
            <a:ext cx="12191980" cy="685597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A35A382-0A8A-4BDD-AF1D-6B0E6C9499E8}"/>
              </a:ext>
            </a:extLst>
          </p:cNvPr>
          <p:cNvSpPr txBox="1"/>
          <p:nvPr/>
        </p:nvSpPr>
        <p:spPr>
          <a:xfrm>
            <a:off x="815369" y="1615677"/>
            <a:ext cx="1056126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/>
              <a:t>5. </a:t>
            </a:r>
            <a:r>
              <a:rPr lang="ko-KR" altLang="en-US" sz="2800"/>
              <a:t>다음으로 인스톨러 파일을 실행하는 명령어를 사용해봅시다</a:t>
            </a:r>
            <a:r>
              <a:rPr lang="en-US" altLang="ko-KR" sz="2800"/>
              <a:t>.</a:t>
            </a:r>
          </a:p>
          <a:p>
            <a:endParaRPr lang="en-US" altLang="ko-KR" sz="2800"/>
          </a:p>
          <a:p>
            <a:endParaRPr lang="en-US" altLang="ko-KR" sz="2800"/>
          </a:p>
          <a:p>
            <a:r>
              <a:rPr lang="ko-KR" altLang="en-US" sz="2800"/>
              <a:t>작성중 </a:t>
            </a:r>
            <a:r>
              <a:rPr lang="en-US" altLang="ko-KR" sz="2800"/>
              <a:t>Tab</a:t>
            </a:r>
            <a:r>
              <a:rPr lang="ko-KR" altLang="en-US" sz="2800"/>
              <a:t>키를 누르면 자동완성할수있습니다</a:t>
            </a:r>
            <a:r>
              <a:rPr lang="en-US" altLang="ko-KR" sz="2800"/>
              <a:t>.</a:t>
            </a:r>
          </a:p>
          <a:p>
            <a:endParaRPr lang="en-US" altLang="ko-KR" sz="2800"/>
          </a:p>
          <a:p>
            <a:r>
              <a:rPr lang="en-US" altLang="ko-KR" sz="2800"/>
              <a:t>sudo</a:t>
            </a:r>
            <a:r>
              <a:rPr lang="ko-KR" altLang="en-US" sz="2800"/>
              <a:t>와 함께 사용한이유는 관리자권한이 필요하기때문입니다</a:t>
            </a:r>
            <a:r>
              <a:rPr lang="en-US" altLang="ko-KR" sz="2800"/>
              <a:t>.</a:t>
            </a:r>
          </a:p>
          <a:p>
            <a:r>
              <a:rPr lang="en-US" altLang="ko-KR" sz="2800"/>
              <a:t>(sudo</a:t>
            </a:r>
            <a:r>
              <a:rPr lang="ko-KR" altLang="en-US" sz="2800"/>
              <a:t>를 빼고 명령어를 입력해봐도 좋습니다</a:t>
            </a:r>
            <a:r>
              <a:rPr lang="en-US" altLang="ko-KR" sz="2800"/>
              <a:t>!)</a:t>
            </a:r>
          </a:p>
          <a:p>
            <a:endParaRPr lang="en-US" altLang="ko-KR" sz="2800"/>
          </a:p>
          <a:p>
            <a:r>
              <a:rPr lang="en-US" altLang="ko-KR" sz="2800"/>
              <a:t>./ : </a:t>
            </a:r>
            <a:r>
              <a:rPr lang="ko-KR" altLang="en-US" sz="2800"/>
              <a:t>실행하라는 명령어</a:t>
            </a:r>
            <a:endParaRPr lang="en-US" altLang="ko-KR" sz="2800"/>
          </a:p>
          <a:p>
            <a:endParaRPr lang="en-US" altLang="ko-KR" sz="2800"/>
          </a:p>
          <a:p>
            <a:endParaRPr lang="en-US" altLang="ko-KR" sz="2800"/>
          </a:p>
          <a:p>
            <a:r>
              <a:rPr lang="ko-KR" altLang="en-US" sz="2800"/>
              <a:t> </a:t>
            </a:r>
            <a:endParaRPr lang="en-US" altLang="ko-KR" sz="28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63F3A5-8066-41EC-A95F-62801DBACD55}"/>
              </a:ext>
            </a:extLst>
          </p:cNvPr>
          <p:cNvSpPr txBox="1"/>
          <p:nvPr/>
        </p:nvSpPr>
        <p:spPr>
          <a:xfrm>
            <a:off x="-1" y="66675"/>
            <a:ext cx="125664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/>
              <a:t>Xampp </a:t>
            </a:r>
            <a:r>
              <a:rPr lang="ko-KR" altLang="en-US" sz="4000"/>
              <a:t>설치하기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F64AB0D-A030-4560-84B1-A1D5C7FDE6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4250" y="2174694"/>
            <a:ext cx="7842004" cy="411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4576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물, 테이블, 앉아있는, 보트이(가) 표시된 사진&#10;&#10;자동 생성된 설명">
            <a:extLst>
              <a:ext uri="{FF2B5EF4-FFF2-40B4-BE49-F238E27FC236}">
                <a16:creationId xmlns:a16="http://schemas.microsoft.com/office/drawing/2014/main" id="{21D0ACD1-5E4E-4540-8510-24403CEC14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/>
          <a:stretch/>
        </p:blipFill>
        <p:spPr>
          <a:xfrm>
            <a:off x="20" y="2030"/>
            <a:ext cx="12191980" cy="68559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900E04A-8334-4199-B25C-5B1E9D31E513}"/>
              </a:ext>
            </a:extLst>
          </p:cNvPr>
          <p:cNvSpPr txBox="1"/>
          <p:nvPr/>
        </p:nvSpPr>
        <p:spPr>
          <a:xfrm>
            <a:off x="0" y="66675"/>
            <a:ext cx="85153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/>
              <a:t>지난시간과 다른점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A35A382-0A8A-4BDD-AF1D-6B0E6C9499E8}"/>
              </a:ext>
            </a:extLst>
          </p:cNvPr>
          <p:cNvSpPr txBox="1"/>
          <p:nvPr/>
        </p:nvSpPr>
        <p:spPr>
          <a:xfrm>
            <a:off x="1072113" y="1548855"/>
            <a:ext cx="867421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/>
              <a:t>지난 시간에는 </a:t>
            </a:r>
            <a:r>
              <a:rPr lang="en-US" altLang="ko-KR" sz="2800"/>
              <a:t>CentOS</a:t>
            </a:r>
            <a:r>
              <a:rPr lang="ko-KR" altLang="en-US" sz="2800"/>
              <a:t>와 </a:t>
            </a:r>
            <a:r>
              <a:rPr lang="en-US" altLang="ko-KR" sz="2800"/>
              <a:t>APM</a:t>
            </a:r>
            <a:r>
              <a:rPr lang="ko-KR" altLang="en-US" sz="2800"/>
              <a:t>세팅을 했습니다</a:t>
            </a:r>
            <a:r>
              <a:rPr lang="en-US" altLang="ko-KR" sz="2800"/>
              <a:t>.</a:t>
            </a:r>
          </a:p>
          <a:p>
            <a:endParaRPr lang="en-US" altLang="ko-KR" sz="2800"/>
          </a:p>
          <a:p>
            <a:r>
              <a:rPr lang="ko-KR" altLang="en-US" sz="2800"/>
              <a:t>그러나 하나하나 인스톨하고 설정하는건 너무 번거롭고</a:t>
            </a:r>
            <a:r>
              <a:rPr lang="en-US" altLang="ko-KR" sz="2800"/>
              <a:t>, </a:t>
            </a:r>
            <a:r>
              <a:rPr lang="ko-KR" altLang="en-US" sz="2800"/>
              <a:t>익숙하지 않은 사용자들에게</a:t>
            </a:r>
            <a:r>
              <a:rPr lang="en-US" altLang="ko-KR" sz="2800"/>
              <a:t> </a:t>
            </a:r>
            <a:r>
              <a:rPr lang="ko-KR" altLang="en-US" sz="2800"/>
              <a:t>높은 난이도로 체감됩니다</a:t>
            </a:r>
            <a:r>
              <a:rPr lang="en-US" altLang="ko-KR" sz="2800"/>
              <a:t>.</a:t>
            </a:r>
          </a:p>
          <a:p>
            <a:endParaRPr lang="en-US" altLang="ko-KR" sz="2800"/>
          </a:p>
          <a:p>
            <a:r>
              <a:rPr lang="ko-KR" altLang="en-US" sz="2800"/>
              <a:t>이번시간에는 간단하게 </a:t>
            </a:r>
            <a:r>
              <a:rPr lang="en-US" altLang="ko-KR" sz="2800"/>
              <a:t>APM</a:t>
            </a:r>
            <a:r>
              <a:rPr lang="ko-KR" altLang="en-US" sz="2800"/>
              <a:t>설치를 하는 방법을 알아봅시다</a:t>
            </a:r>
            <a:r>
              <a:rPr lang="en-US" altLang="ko-KR" sz="2800"/>
              <a:t>.</a:t>
            </a:r>
          </a:p>
          <a:p>
            <a:r>
              <a:rPr lang="ko-KR" altLang="en-US" sz="2800"/>
              <a:t>사용할 프로그램은 </a:t>
            </a:r>
            <a:r>
              <a:rPr lang="en-US" altLang="ko-KR" sz="2800"/>
              <a:t>XAMMP </a:t>
            </a:r>
            <a:r>
              <a:rPr lang="ko-KR" altLang="en-US" sz="2800"/>
              <a:t>입니다</a:t>
            </a:r>
            <a:r>
              <a:rPr lang="en-US" altLang="ko-KR" sz="2800"/>
              <a:t>.</a:t>
            </a:r>
          </a:p>
          <a:p>
            <a:endParaRPr lang="en-US" altLang="ko-KR" sz="2800"/>
          </a:p>
          <a:p>
            <a:r>
              <a:rPr lang="ko-KR" altLang="en-US" sz="2800"/>
              <a:t>준비물은 </a:t>
            </a:r>
            <a:r>
              <a:rPr lang="en-US" altLang="ko-KR" sz="2800"/>
              <a:t>APM</a:t>
            </a:r>
            <a:r>
              <a:rPr lang="ko-KR" altLang="en-US" sz="2800"/>
              <a:t>이 설치되지않은 </a:t>
            </a:r>
            <a:r>
              <a:rPr lang="en-US" altLang="ko-KR" sz="2800"/>
              <a:t>CentOS </a:t>
            </a:r>
            <a:r>
              <a:rPr lang="ko-KR" altLang="en-US" sz="2800"/>
              <a:t>입니다</a:t>
            </a:r>
            <a:r>
              <a:rPr lang="en-US" altLang="ko-KR" sz="2800"/>
              <a:t>.</a:t>
            </a:r>
            <a:endParaRPr lang="ko-KR" altLang="en-US" sz="2800"/>
          </a:p>
        </p:txBody>
      </p:sp>
    </p:spTree>
    <p:extLst>
      <p:ext uri="{BB962C8B-B14F-4D97-AF65-F5344CB8AC3E}">
        <p14:creationId xmlns:p14="http://schemas.microsoft.com/office/powerpoint/2010/main" val="5870569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물, 테이블, 앉아있는, 보트이(가) 표시된 사진&#10;&#10;자동 생성된 설명">
            <a:extLst>
              <a:ext uri="{FF2B5EF4-FFF2-40B4-BE49-F238E27FC236}">
                <a16:creationId xmlns:a16="http://schemas.microsoft.com/office/drawing/2014/main" id="{21D0ACD1-5E4E-4540-8510-24403CEC14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/>
          <a:stretch/>
        </p:blipFill>
        <p:spPr>
          <a:xfrm>
            <a:off x="20" y="2030"/>
            <a:ext cx="12191980" cy="685597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A35A382-0A8A-4BDD-AF1D-6B0E6C9499E8}"/>
              </a:ext>
            </a:extLst>
          </p:cNvPr>
          <p:cNvSpPr txBox="1"/>
          <p:nvPr/>
        </p:nvSpPr>
        <p:spPr>
          <a:xfrm>
            <a:off x="815369" y="1615677"/>
            <a:ext cx="1056126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/>
              <a:t>명령어를 잘 입력하셨다면 설치마법사가 등장합니다</a:t>
            </a:r>
            <a:r>
              <a:rPr lang="en-US" altLang="ko-KR" sz="2800"/>
              <a:t>.</a:t>
            </a:r>
          </a:p>
          <a:p>
            <a:r>
              <a:rPr lang="ko-KR" altLang="en-US" sz="2800"/>
              <a:t>설치마법사에서는 달리 체크하거나 체크해제할만한 항목은 없으니</a:t>
            </a:r>
            <a:endParaRPr lang="en-US" altLang="ko-KR" sz="2800"/>
          </a:p>
          <a:p>
            <a:r>
              <a:rPr lang="ko-KR" altLang="en-US" sz="2800"/>
              <a:t>마음 편히 </a:t>
            </a:r>
            <a:r>
              <a:rPr lang="en-US" altLang="ko-KR" sz="2800"/>
              <a:t>next</a:t>
            </a:r>
            <a:r>
              <a:rPr lang="ko-KR" altLang="en-US" sz="2800"/>
              <a:t>를 누르며 인스톨합니다</a:t>
            </a:r>
            <a:r>
              <a:rPr lang="en-US" altLang="ko-KR" sz="2800"/>
              <a:t>.</a:t>
            </a:r>
          </a:p>
          <a:p>
            <a:endParaRPr lang="en-US" altLang="ko-KR" sz="2800"/>
          </a:p>
          <a:p>
            <a:endParaRPr lang="en-US" altLang="ko-KR" sz="2800"/>
          </a:p>
          <a:p>
            <a:endParaRPr lang="en-US" altLang="ko-KR" sz="2800"/>
          </a:p>
          <a:p>
            <a:r>
              <a:rPr lang="ko-KR" altLang="en-US" sz="2800"/>
              <a:t> </a:t>
            </a:r>
            <a:endParaRPr lang="en-US" altLang="ko-KR" sz="28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63F3A5-8066-41EC-A95F-62801DBACD55}"/>
              </a:ext>
            </a:extLst>
          </p:cNvPr>
          <p:cNvSpPr txBox="1"/>
          <p:nvPr/>
        </p:nvSpPr>
        <p:spPr>
          <a:xfrm>
            <a:off x="-1" y="66675"/>
            <a:ext cx="125664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/>
              <a:t>Xampp </a:t>
            </a:r>
            <a:r>
              <a:rPr lang="ko-KR" altLang="en-US" sz="4000"/>
              <a:t>설치하기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2A4673C-986A-42CC-BCD3-EC11AEBF2A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369" y="3169948"/>
            <a:ext cx="4557821" cy="318441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404ED12-F2BF-4B2C-A727-FCC088009DF4}"/>
              </a:ext>
            </a:extLst>
          </p:cNvPr>
          <p:cNvSpPr txBox="1"/>
          <p:nvPr/>
        </p:nvSpPr>
        <p:spPr>
          <a:xfrm>
            <a:off x="5786846" y="3169948"/>
            <a:ext cx="576072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/>
              <a:t>설치가 끝나면 다음과 같은 </a:t>
            </a:r>
            <a:r>
              <a:rPr lang="en-US" altLang="ko-KR" sz="2000"/>
              <a:t>XAMPP</a:t>
            </a:r>
            <a:r>
              <a:rPr lang="ko-KR" altLang="en-US" sz="2000"/>
              <a:t>의 컨트롤 패널이</a:t>
            </a:r>
            <a:endParaRPr lang="en-US" altLang="ko-KR" sz="2000"/>
          </a:p>
          <a:p>
            <a:r>
              <a:rPr lang="ko-KR" altLang="en-US" sz="2000"/>
              <a:t>실행됩니다</a:t>
            </a:r>
            <a:r>
              <a:rPr lang="en-US" altLang="ko-KR" sz="2000"/>
              <a:t>.</a:t>
            </a:r>
          </a:p>
          <a:p>
            <a:endParaRPr lang="en-US" altLang="ko-KR" sz="2000"/>
          </a:p>
          <a:p>
            <a:r>
              <a:rPr lang="ko-KR" altLang="en-US" sz="2000"/>
              <a:t>그러나 실행파일은 실행권한이없기때문에 다음에는</a:t>
            </a:r>
            <a:endParaRPr lang="en-US" altLang="ko-KR" sz="2000"/>
          </a:p>
          <a:p>
            <a:r>
              <a:rPr lang="ko-KR" altLang="en-US" sz="2000"/>
              <a:t>실행할수가없습니다</a:t>
            </a:r>
            <a:r>
              <a:rPr lang="en-US" altLang="ko-KR" sz="2000"/>
              <a:t>.</a:t>
            </a:r>
          </a:p>
          <a:p>
            <a:endParaRPr lang="en-US" altLang="ko-KR" sz="2000"/>
          </a:p>
          <a:p>
            <a:r>
              <a:rPr lang="ko-KR" altLang="en-US" sz="2000"/>
              <a:t>따라서 컨트롤 패널에게 실행권한을 주도록 합시다</a:t>
            </a:r>
            <a:r>
              <a:rPr lang="en-US" altLang="ko-KR" sz="2000"/>
              <a:t>.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17725476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물, 테이블, 앉아있는, 보트이(가) 표시된 사진&#10;&#10;자동 생성된 설명">
            <a:extLst>
              <a:ext uri="{FF2B5EF4-FFF2-40B4-BE49-F238E27FC236}">
                <a16:creationId xmlns:a16="http://schemas.microsoft.com/office/drawing/2014/main" id="{21D0ACD1-5E4E-4540-8510-24403CEC14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/>
          <a:stretch/>
        </p:blipFill>
        <p:spPr>
          <a:xfrm>
            <a:off x="20" y="2030"/>
            <a:ext cx="12191980" cy="685597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A35A382-0A8A-4BDD-AF1D-6B0E6C9499E8}"/>
              </a:ext>
            </a:extLst>
          </p:cNvPr>
          <p:cNvSpPr txBox="1"/>
          <p:nvPr/>
        </p:nvSpPr>
        <p:spPr>
          <a:xfrm>
            <a:off x="815369" y="1615677"/>
            <a:ext cx="10561261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/>
              <a:t>Xampp</a:t>
            </a:r>
            <a:r>
              <a:rPr lang="ko-KR" altLang="en-US" sz="2800"/>
              <a:t>의 설치위치는  </a:t>
            </a:r>
            <a:r>
              <a:rPr lang="en-US" altLang="ko-KR" sz="2800"/>
              <a:t>/opt/lampp</a:t>
            </a:r>
            <a:r>
              <a:rPr lang="ko-KR" altLang="en-US" sz="2800"/>
              <a:t> 에 위치합니다</a:t>
            </a:r>
            <a:r>
              <a:rPr lang="en-US" altLang="ko-KR" sz="2800"/>
              <a:t>.</a:t>
            </a:r>
          </a:p>
          <a:p>
            <a:endParaRPr lang="en-US" altLang="ko-KR" sz="2800"/>
          </a:p>
          <a:p>
            <a:pPr marL="514350" indent="-514350">
              <a:buAutoNum type="arabicPeriod"/>
            </a:pPr>
            <a:r>
              <a:rPr lang="ko-KR" altLang="en-US" sz="2800"/>
              <a:t>작업공간을 변경하기 위해 명령을 합니다</a:t>
            </a:r>
            <a:r>
              <a:rPr lang="en-US" altLang="ko-KR" sz="2800"/>
              <a:t>.</a:t>
            </a:r>
          </a:p>
          <a:p>
            <a:r>
              <a:rPr lang="en-US" altLang="ko-KR" sz="2800"/>
              <a:t>      </a:t>
            </a:r>
          </a:p>
          <a:p>
            <a:r>
              <a:rPr lang="en-US" altLang="ko-KR" sz="2800"/>
              <a:t>      cd /opt/lampp</a:t>
            </a:r>
          </a:p>
          <a:p>
            <a:r>
              <a:rPr lang="en-US" altLang="ko-KR" sz="2800"/>
              <a:t>      sudo chmod +x manager-linux-x64.run</a:t>
            </a:r>
          </a:p>
          <a:p>
            <a:endParaRPr lang="en-US" altLang="ko-KR" sz="2800"/>
          </a:p>
          <a:p>
            <a:r>
              <a:rPr lang="en-US" altLang="ko-KR" sz="2800"/>
              <a:t>ls</a:t>
            </a:r>
            <a:r>
              <a:rPr lang="ko-KR" altLang="en-US" sz="2800"/>
              <a:t> </a:t>
            </a:r>
            <a:r>
              <a:rPr lang="en-US" altLang="ko-KR" sz="2800"/>
              <a:t>–al</a:t>
            </a:r>
            <a:r>
              <a:rPr lang="ko-KR" altLang="en-US" sz="2800"/>
              <a:t>로 권한이 잘 부여되었는지 확인합니다</a:t>
            </a:r>
            <a:r>
              <a:rPr lang="en-US" altLang="ko-KR" sz="2800"/>
              <a:t>.</a:t>
            </a:r>
          </a:p>
          <a:p>
            <a:endParaRPr lang="en-US" altLang="ko-KR" sz="2800"/>
          </a:p>
          <a:p>
            <a:r>
              <a:rPr lang="ko-KR" altLang="en-US" sz="2800"/>
              <a:t>이후 컨트롤 패널을 실행할때  </a:t>
            </a:r>
            <a:r>
              <a:rPr lang="en-US" altLang="ko-KR" sz="2800"/>
              <a:t>manager-linux</a:t>
            </a:r>
            <a:r>
              <a:rPr lang="ko-KR" altLang="en-US" sz="2800"/>
              <a:t>를 실행하면 됩니다</a:t>
            </a:r>
            <a:r>
              <a:rPr lang="en-US" altLang="ko-KR" sz="2800"/>
              <a:t>.</a:t>
            </a:r>
          </a:p>
          <a:p>
            <a:endParaRPr lang="en-US" altLang="ko-KR" sz="2800"/>
          </a:p>
          <a:p>
            <a:endParaRPr lang="en-US" altLang="ko-KR" sz="2800"/>
          </a:p>
          <a:p>
            <a:endParaRPr lang="en-US" altLang="ko-KR" sz="2800"/>
          </a:p>
          <a:p>
            <a:r>
              <a:rPr lang="ko-KR" altLang="en-US" sz="2800"/>
              <a:t> </a:t>
            </a:r>
            <a:endParaRPr lang="en-US" altLang="ko-KR" sz="28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63F3A5-8066-41EC-A95F-62801DBACD55}"/>
              </a:ext>
            </a:extLst>
          </p:cNvPr>
          <p:cNvSpPr txBox="1"/>
          <p:nvPr/>
        </p:nvSpPr>
        <p:spPr>
          <a:xfrm>
            <a:off x="-1" y="66675"/>
            <a:ext cx="125664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/>
              <a:t>Xampp manager </a:t>
            </a:r>
            <a:r>
              <a:rPr lang="ko-KR" altLang="en-US" sz="4000"/>
              <a:t>권한 주기</a:t>
            </a:r>
            <a:r>
              <a:rPr lang="en-US" altLang="ko-KR" sz="4000"/>
              <a:t>.</a:t>
            </a:r>
            <a:endParaRPr lang="ko-KR" altLang="en-US" sz="4000"/>
          </a:p>
        </p:txBody>
      </p:sp>
    </p:spTree>
    <p:extLst>
      <p:ext uri="{BB962C8B-B14F-4D97-AF65-F5344CB8AC3E}">
        <p14:creationId xmlns:p14="http://schemas.microsoft.com/office/powerpoint/2010/main" val="5302949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물, 테이블, 앉아있는, 보트이(가) 표시된 사진&#10;&#10;자동 생성된 설명">
            <a:extLst>
              <a:ext uri="{FF2B5EF4-FFF2-40B4-BE49-F238E27FC236}">
                <a16:creationId xmlns:a16="http://schemas.microsoft.com/office/drawing/2014/main" id="{21D0ACD1-5E4E-4540-8510-24403CEC14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/>
          <a:stretch/>
        </p:blipFill>
        <p:spPr>
          <a:xfrm>
            <a:off x="20" y="2030"/>
            <a:ext cx="12191980" cy="685597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A35A382-0A8A-4BDD-AF1D-6B0E6C9499E8}"/>
              </a:ext>
            </a:extLst>
          </p:cNvPr>
          <p:cNvSpPr txBox="1"/>
          <p:nvPr/>
        </p:nvSpPr>
        <p:spPr>
          <a:xfrm>
            <a:off x="815369" y="1615677"/>
            <a:ext cx="1056126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/>
              <a:t>Open Application Folder </a:t>
            </a:r>
            <a:r>
              <a:rPr lang="ko-KR" altLang="en-US" sz="2800"/>
              <a:t>를 눌러 </a:t>
            </a:r>
            <a:r>
              <a:rPr lang="en-US" altLang="ko-KR" sz="2800"/>
              <a:t>manager</a:t>
            </a:r>
            <a:r>
              <a:rPr lang="ko-KR" altLang="en-US" sz="2800"/>
              <a:t>를 실행시켜서</a:t>
            </a:r>
            <a:endParaRPr lang="en-US" altLang="ko-KR" sz="2800"/>
          </a:p>
          <a:p>
            <a:r>
              <a:rPr lang="ko-KR" altLang="en-US" sz="2800"/>
              <a:t>컨트롤 패널이 잘 실행되는지 확인해봅시다</a:t>
            </a:r>
            <a:r>
              <a:rPr lang="en-US" altLang="ko-KR" sz="2800"/>
              <a:t>.</a:t>
            </a:r>
          </a:p>
          <a:p>
            <a:endParaRPr lang="en-US" altLang="ko-KR" sz="2800"/>
          </a:p>
          <a:p>
            <a:endParaRPr lang="en-US" altLang="ko-KR" sz="2800"/>
          </a:p>
          <a:p>
            <a:r>
              <a:rPr lang="ko-KR" altLang="en-US" sz="2800"/>
              <a:t> </a:t>
            </a:r>
            <a:endParaRPr lang="en-US" altLang="ko-KR" sz="28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63F3A5-8066-41EC-A95F-62801DBACD55}"/>
              </a:ext>
            </a:extLst>
          </p:cNvPr>
          <p:cNvSpPr txBox="1"/>
          <p:nvPr/>
        </p:nvSpPr>
        <p:spPr>
          <a:xfrm>
            <a:off x="0" y="-1"/>
            <a:ext cx="125664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/>
              <a:t>Xampp manager </a:t>
            </a:r>
            <a:r>
              <a:rPr lang="ko-KR" altLang="en-US" sz="4000"/>
              <a:t>확인하기</a:t>
            </a:r>
            <a:r>
              <a:rPr lang="en-US" altLang="ko-KR" sz="4000"/>
              <a:t>.</a:t>
            </a:r>
            <a:endParaRPr lang="ko-KR" altLang="en-US" sz="400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2A4673C-986A-42CC-BCD3-EC11AEBF2A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369" y="2713869"/>
            <a:ext cx="5846688" cy="408491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25B3CDE-1C03-4B5F-A858-5F675B0C5691}"/>
              </a:ext>
            </a:extLst>
          </p:cNvPr>
          <p:cNvSpPr txBox="1"/>
          <p:nvPr/>
        </p:nvSpPr>
        <p:spPr>
          <a:xfrm>
            <a:off x="6786694" y="2869035"/>
            <a:ext cx="494111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OS</a:t>
            </a:r>
            <a:r>
              <a:rPr lang="ko-KR" altLang="en-US"/>
              <a:t>를 재부팅 후 폴더에서 패널이</a:t>
            </a:r>
            <a:endParaRPr lang="en-US" altLang="ko-KR"/>
          </a:p>
          <a:p>
            <a:r>
              <a:rPr lang="ko-KR" altLang="en-US"/>
              <a:t>실행이 되지않는 현상이 발견되었습니다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터미널에서 들어가는 방법도 있습니다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cd</a:t>
            </a:r>
            <a:r>
              <a:rPr lang="ko-KR" altLang="en-US"/>
              <a:t> </a:t>
            </a:r>
            <a:r>
              <a:rPr lang="en-US" altLang="ko-KR"/>
              <a:t>/opt/lampp</a:t>
            </a:r>
          </a:p>
          <a:p>
            <a:r>
              <a:rPr lang="en-US" altLang="ko-KR"/>
              <a:t>sudo ./manager~~ .run</a:t>
            </a:r>
          </a:p>
          <a:p>
            <a:endParaRPr lang="en-US" altLang="ko-KR"/>
          </a:p>
          <a:p>
            <a:endParaRPr lang="en-US" altLang="ko-KR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9720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>
            <a:extLst>
              <a:ext uri="{FF2B5EF4-FFF2-40B4-BE49-F238E27FC236}">
                <a16:creationId xmlns:a16="http://schemas.microsoft.com/office/drawing/2014/main" id="{D13F4B89-D066-46C1-8391-A097157590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664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물, 테이블, 앉아있는, 보트이(가) 표시된 사진&#10;&#10;자동 생성된 설명">
            <a:extLst>
              <a:ext uri="{FF2B5EF4-FFF2-40B4-BE49-F238E27FC236}">
                <a16:creationId xmlns:a16="http://schemas.microsoft.com/office/drawing/2014/main" id="{21D0ACD1-5E4E-4540-8510-24403CEC14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l="123" r="1" b="1"/>
          <a:stretch/>
        </p:blipFill>
        <p:spPr>
          <a:xfrm>
            <a:off x="20" y="10"/>
            <a:ext cx="12191980" cy="6866457"/>
          </a:xfrm>
          <a:prstGeom prst="rect">
            <a:avLst/>
          </a:prstGeom>
        </p:spPr>
      </p:pic>
      <p:sp>
        <p:nvSpPr>
          <p:cNvPr id="14" name="Freeform: Shape 10">
            <a:extLst>
              <a:ext uri="{FF2B5EF4-FFF2-40B4-BE49-F238E27FC236}">
                <a16:creationId xmlns:a16="http://schemas.microsoft.com/office/drawing/2014/main" id="{068B8342-9987-4813-8886-E59418513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1592826"/>
            <a:ext cx="12192000" cy="3667432"/>
          </a:xfrm>
          <a:custGeom>
            <a:avLst/>
            <a:gdLst>
              <a:gd name="connsiteX0" fmla="*/ 0 w 12192000"/>
              <a:gd name="connsiteY0" fmla="*/ 0 h 3667432"/>
              <a:gd name="connsiteX1" fmla="*/ 5244354 w 12192000"/>
              <a:gd name="connsiteY1" fmla="*/ 0 h 3667432"/>
              <a:gd name="connsiteX2" fmla="*/ 11204090 w 12192000"/>
              <a:gd name="connsiteY2" fmla="*/ 0 h 3667432"/>
              <a:gd name="connsiteX3" fmla="*/ 12192000 w 12192000"/>
              <a:gd name="connsiteY3" fmla="*/ 0 h 3667432"/>
              <a:gd name="connsiteX4" fmla="*/ 12192000 w 12192000"/>
              <a:gd name="connsiteY4" fmla="*/ 64008 h 3667432"/>
              <a:gd name="connsiteX5" fmla="*/ 11204090 w 12192000"/>
              <a:gd name="connsiteY5" fmla="*/ 64008 h 3667432"/>
              <a:gd name="connsiteX6" fmla="*/ 11204090 w 12192000"/>
              <a:gd name="connsiteY6" fmla="*/ 3603424 h 3667432"/>
              <a:gd name="connsiteX7" fmla="*/ 12192000 w 12192000"/>
              <a:gd name="connsiteY7" fmla="*/ 3603424 h 3667432"/>
              <a:gd name="connsiteX8" fmla="*/ 12192000 w 12192000"/>
              <a:gd name="connsiteY8" fmla="*/ 3667432 h 3667432"/>
              <a:gd name="connsiteX9" fmla="*/ 11204090 w 12192000"/>
              <a:gd name="connsiteY9" fmla="*/ 3667432 h 3667432"/>
              <a:gd name="connsiteX10" fmla="*/ 5244354 w 12192000"/>
              <a:gd name="connsiteY10" fmla="*/ 3667432 h 3667432"/>
              <a:gd name="connsiteX11" fmla="*/ 0 w 12192000"/>
              <a:gd name="connsiteY11" fmla="*/ 3667432 h 3667432"/>
              <a:gd name="connsiteX12" fmla="*/ 0 w 12192000"/>
              <a:gd name="connsiteY12" fmla="*/ 3603424 h 3667432"/>
              <a:gd name="connsiteX13" fmla="*/ 5244354 w 12192000"/>
              <a:gd name="connsiteY13" fmla="*/ 3603424 h 3667432"/>
              <a:gd name="connsiteX14" fmla="*/ 5244354 w 12192000"/>
              <a:gd name="connsiteY14" fmla="*/ 64008 h 3667432"/>
              <a:gd name="connsiteX15" fmla="*/ 0 w 12192000"/>
              <a:gd name="connsiteY15" fmla="*/ 64008 h 366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3667432">
                <a:moveTo>
                  <a:pt x="0" y="0"/>
                </a:moveTo>
                <a:lnTo>
                  <a:pt x="5244354" y="0"/>
                </a:lnTo>
                <a:lnTo>
                  <a:pt x="11204090" y="0"/>
                </a:lnTo>
                <a:lnTo>
                  <a:pt x="12192000" y="0"/>
                </a:lnTo>
                <a:lnTo>
                  <a:pt x="12192000" y="64008"/>
                </a:lnTo>
                <a:lnTo>
                  <a:pt x="11204090" y="64008"/>
                </a:lnTo>
                <a:lnTo>
                  <a:pt x="11204090" y="3603424"/>
                </a:lnTo>
                <a:lnTo>
                  <a:pt x="12192000" y="3603424"/>
                </a:lnTo>
                <a:lnTo>
                  <a:pt x="12192000" y="3667432"/>
                </a:lnTo>
                <a:lnTo>
                  <a:pt x="11204090" y="3667432"/>
                </a:lnTo>
                <a:lnTo>
                  <a:pt x="5244354" y="3667432"/>
                </a:lnTo>
                <a:lnTo>
                  <a:pt x="0" y="3667432"/>
                </a:lnTo>
                <a:lnTo>
                  <a:pt x="0" y="3603424"/>
                </a:lnTo>
                <a:lnTo>
                  <a:pt x="5244354" y="3603424"/>
                </a:lnTo>
                <a:lnTo>
                  <a:pt x="5244354" y="64008"/>
                </a:lnTo>
                <a:lnTo>
                  <a:pt x="0" y="64008"/>
                </a:lnTo>
                <a:close/>
              </a:path>
            </a:pathLst>
          </a:custGeom>
          <a:solidFill>
            <a:schemeClr val="tx2">
              <a:lumMod val="50000"/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847CDB3-CB6D-4662-9474-4F04831E4D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5584" y="2228055"/>
            <a:ext cx="4576119" cy="1392837"/>
          </a:xfrm>
        </p:spPr>
        <p:txBody>
          <a:bodyPr>
            <a:normAutofit/>
          </a:bodyPr>
          <a:lstStyle/>
          <a:p>
            <a:r>
              <a:rPr lang="ko-KR" altLang="en-US" sz="3000">
                <a:solidFill>
                  <a:schemeClr val="bg1"/>
                </a:solidFill>
              </a:rPr>
              <a:t>오늘은 </a:t>
            </a:r>
            <a:r>
              <a:rPr lang="en-US" altLang="ko-KR" sz="3000">
                <a:solidFill>
                  <a:schemeClr val="bg1"/>
                </a:solidFill>
              </a:rPr>
              <a:t>Xampp </a:t>
            </a:r>
            <a:r>
              <a:rPr lang="ko-KR" altLang="en-US" sz="3000">
                <a:solidFill>
                  <a:schemeClr val="bg1"/>
                </a:solidFill>
              </a:rPr>
              <a:t>하나로</a:t>
            </a:r>
            <a:br>
              <a:rPr lang="en-US" altLang="ko-KR" sz="3000">
                <a:solidFill>
                  <a:schemeClr val="bg1"/>
                </a:solidFill>
              </a:rPr>
            </a:br>
            <a:r>
              <a:rPr lang="en-US" altLang="ko-KR" sz="3000">
                <a:solidFill>
                  <a:schemeClr val="bg1"/>
                </a:solidFill>
              </a:rPr>
              <a:t>APM</a:t>
            </a:r>
            <a:r>
              <a:rPr lang="ko-KR" altLang="en-US" sz="3000">
                <a:solidFill>
                  <a:schemeClr val="bg1"/>
                </a:solidFill>
              </a:rPr>
              <a:t>설치를 마쳤습니다</a:t>
            </a:r>
            <a:r>
              <a:rPr lang="en-US" altLang="ko-KR" sz="3000">
                <a:solidFill>
                  <a:schemeClr val="bg1"/>
                </a:solidFill>
              </a:rPr>
              <a:t>.</a:t>
            </a:r>
            <a:endParaRPr lang="ko-KR" altLang="en-US" sz="3000">
              <a:solidFill>
                <a:schemeClr val="bg1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DFA7ACC-8A23-483C-83CE-ED8EDF0D46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55584" y="3712968"/>
            <a:ext cx="4576119" cy="759897"/>
          </a:xfrm>
        </p:spPr>
        <p:txBody>
          <a:bodyPr>
            <a:normAutofit/>
          </a:bodyPr>
          <a:lstStyle/>
          <a:p>
            <a:r>
              <a:rPr lang="ko-KR" altLang="en-US" sz="1600">
                <a:solidFill>
                  <a:schemeClr val="bg1"/>
                </a:solidFill>
              </a:rPr>
              <a:t>다음에는 </a:t>
            </a:r>
            <a:r>
              <a:rPr lang="en-US" altLang="ko-KR" sz="1600">
                <a:solidFill>
                  <a:schemeClr val="bg1"/>
                </a:solidFill>
              </a:rPr>
              <a:t>Visual Studio </a:t>
            </a:r>
            <a:r>
              <a:rPr lang="ko-KR" altLang="en-US" sz="1600">
                <a:solidFill>
                  <a:schemeClr val="bg1"/>
                </a:solidFill>
              </a:rPr>
              <a:t>설치화</a:t>
            </a:r>
            <a:endParaRPr lang="en-US" altLang="ko-KR" sz="1600">
              <a:solidFill>
                <a:schemeClr val="bg1"/>
              </a:solidFill>
            </a:endParaRPr>
          </a:p>
          <a:p>
            <a:r>
              <a:rPr lang="en-US" altLang="ko-KR" sz="1600">
                <a:solidFill>
                  <a:schemeClr val="bg1"/>
                </a:solidFill>
              </a:rPr>
              <a:t>php </a:t>
            </a:r>
            <a:r>
              <a:rPr lang="ko-KR" altLang="en-US" sz="1600">
                <a:solidFill>
                  <a:schemeClr val="bg1"/>
                </a:solidFill>
              </a:rPr>
              <a:t>코딩 환경설정을 하도록하겠습니다</a:t>
            </a:r>
            <a:r>
              <a:rPr lang="en-US" altLang="ko-KR" sz="1600">
                <a:solidFill>
                  <a:schemeClr val="bg1"/>
                </a:solidFill>
              </a:rPr>
              <a:t>.</a:t>
            </a:r>
            <a:endParaRPr lang="ko-KR" altLang="en-US" sz="1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2943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물, 테이블, 앉아있는, 보트이(가) 표시된 사진&#10;&#10;자동 생성된 설명">
            <a:extLst>
              <a:ext uri="{FF2B5EF4-FFF2-40B4-BE49-F238E27FC236}">
                <a16:creationId xmlns:a16="http://schemas.microsoft.com/office/drawing/2014/main" id="{21D0ACD1-5E4E-4540-8510-24403CEC14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/>
          <a:stretch/>
        </p:blipFill>
        <p:spPr>
          <a:xfrm>
            <a:off x="20" y="2030"/>
            <a:ext cx="12191980" cy="68559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900E04A-8334-4199-B25C-5B1E9D31E513}"/>
              </a:ext>
            </a:extLst>
          </p:cNvPr>
          <p:cNvSpPr txBox="1"/>
          <p:nvPr/>
        </p:nvSpPr>
        <p:spPr>
          <a:xfrm>
            <a:off x="0" y="66675"/>
            <a:ext cx="85153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/>
              <a:t>시작하기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A35A382-0A8A-4BDD-AF1D-6B0E6C9499E8}"/>
              </a:ext>
            </a:extLst>
          </p:cNvPr>
          <p:cNvSpPr txBox="1"/>
          <p:nvPr/>
        </p:nvSpPr>
        <p:spPr>
          <a:xfrm>
            <a:off x="1038557" y="1565865"/>
            <a:ext cx="8674217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solidFill>
                  <a:schemeClr val="accent4">
                    <a:lumMod val="60000"/>
                    <a:lumOff val="40000"/>
                  </a:schemeClr>
                </a:solidFill>
              </a:rPr>
              <a:t>root</a:t>
            </a:r>
            <a:r>
              <a:rPr lang="ko-KR" altLang="en-US" sz="2800">
                <a:solidFill>
                  <a:schemeClr val="accent4">
                    <a:lumMod val="60000"/>
                    <a:lumOff val="40000"/>
                  </a:schemeClr>
                </a:solidFill>
              </a:rPr>
              <a:t>로 로그인 </a:t>
            </a:r>
            <a:r>
              <a:rPr lang="ko-KR" altLang="en-US" sz="2800"/>
              <a:t>한 뒤에</a:t>
            </a:r>
            <a:r>
              <a:rPr lang="en-US" altLang="ko-KR" sz="2800"/>
              <a:t>, </a:t>
            </a:r>
          </a:p>
          <a:p>
            <a:r>
              <a:rPr lang="ko-KR" altLang="en-US" sz="2800"/>
              <a:t>터미널을 열고 </a:t>
            </a:r>
            <a:r>
              <a:rPr lang="en-US" altLang="ko-KR" sz="2800"/>
              <a:t>yum</a:t>
            </a:r>
            <a:r>
              <a:rPr lang="ko-KR" altLang="en-US" sz="2800"/>
              <a:t>을 업데이트 해줍시다</a:t>
            </a:r>
            <a:r>
              <a:rPr lang="en-US" altLang="ko-KR" sz="2800"/>
              <a:t>.</a:t>
            </a:r>
          </a:p>
          <a:p>
            <a:endParaRPr lang="en-US" altLang="ko-KR" sz="2800"/>
          </a:p>
          <a:p>
            <a:pPr marL="514350" indent="-514350">
              <a:buAutoNum type="arabicPeriod"/>
            </a:pPr>
            <a:r>
              <a:rPr lang="en-US" altLang="ko-KR" sz="2800"/>
              <a:t>yum</a:t>
            </a:r>
            <a:r>
              <a:rPr lang="ko-KR" altLang="en-US" sz="2800"/>
              <a:t> </a:t>
            </a:r>
            <a:r>
              <a:rPr lang="en-US" altLang="ko-KR" sz="2800"/>
              <a:t>update</a:t>
            </a:r>
          </a:p>
          <a:p>
            <a:pPr marL="514350" indent="-514350">
              <a:buAutoNum type="arabicPeriod"/>
            </a:pPr>
            <a:endParaRPr lang="en-US" altLang="ko-KR" sz="2800"/>
          </a:p>
          <a:p>
            <a:pPr marL="514350" indent="-514350">
              <a:buAutoNum type="arabicPeriod"/>
            </a:pPr>
            <a:r>
              <a:rPr lang="en-US" altLang="ko-KR" sz="2800"/>
              <a:t>yum epel-release</a:t>
            </a:r>
          </a:p>
          <a:p>
            <a:pPr marL="514350" indent="-514350">
              <a:buAutoNum type="arabicPeriod"/>
            </a:pPr>
            <a:endParaRPr lang="en-US" altLang="ko-KR" sz="2800"/>
          </a:p>
          <a:p>
            <a:r>
              <a:rPr lang="en-US" altLang="ko-KR" sz="2800"/>
              <a:t>epel</a:t>
            </a:r>
            <a:r>
              <a:rPr lang="ko-KR" altLang="en-US" sz="2800"/>
              <a:t>은 </a:t>
            </a:r>
            <a:r>
              <a:rPr lang="en-US" altLang="ko-KR" sz="2800"/>
              <a:t>fedora</a:t>
            </a:r>
            <a:r>
              <a:rPr lang="ko-KR" altLang="en-US" sz="2800"/>
              <a:t>에서 제공하는 저장소로</a:t>
            </a:r>
            <a:r>
              <a:rPr lang="en-US" altLang="ko-KR" sz="2800"/>
              <a:t>, </a:t>
            </a:r>
            <a:r>
              <a:rPr lang="ko-KR" altLang="en-US" sz="2800"/>
              <a:t>각종 패키지의 </a:t>
            </a:r>
            <a:endParaRPr lang="en-US" altLang="ko-KR" sz="2800"/>
          </a:p>
          <a:p>
            <a:r>
              <a:rPr lang="ko-KR" altLang="en-US" sz="2800"/>
              <a:t>최신버전을 제공합니다</a:t>
            </a:r>
            <a:endParaRPr lang="en-US" altLang="ko-KR" sz="2800"/>
          </a:p>
          <a:p>
            <a:endParaRPr lang="en-US" altLang="ko-KR" sz="2800"/>
          </a:p>
          <a:p>
            <a:r>
              <a:rPr lang="ko-KR" altLang="en-US" sz="2800"/>
              <a:t>업데이트 되는 동안 다음을 읽어봅시다</a:t>
            </a:r>
            <a:r>
              <a:rPr lang="en-US" altLang="ko-KR" sz="28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129003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물, 테이블, 앉아있는, 보트이(가) 표시된 사진&#10;&#10;자동 생성된 설명">
            <a:extLst>
              <a:ext uri="{FF2B5EF4-FFF2-40B4-BE49-F238E27FC236}">
                <a16:creationId xmlns:a16="http://schemas.microsoft.com/office/drawing/2014/main" id="{21D0ACD1-5E4E-4540-8510-24403CEC14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/>
          <a:stretch/>
        </p:blipFill>
        <p:spPr>
          <a:xfrm>
            <a:off x="20" y="2030"/>
            <a:ext cx="12191980" cy="68559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900E04A-8334-4199-B25C-5B1E9D31E513}"/>
              </a:ext>
            </a:extLst>
          </p:cNvPr>
          <p:cNvSpPr txBox="1"/>
          <p:nvPr/>
        </p:nvSpPr>
        <p:spPr>
          <a:xfrm>
            <a:off x="0" y="66675"/>
            <a:ext cx="85153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/>
              <a:t>시작하기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A35A382-0A8A-4BDD-AF1D-6B0E6C9499E8}"/>
              </a:ext>
            </a:extLst>
          </p:cNvPr>
          <p:cNvSpPr txBox="1"/>
          <p:nvPr/>
        </p:nvSpPr>
        <p:spPr>
          <a:xfrm>
            <a:off x="1038557" y="1565865"/>
            <a:ext cx="867421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/>
              <a:t>시스템을 최신버전으로 업데이트했으면</a:t>
            </a:r>
            <a:r>
              <a:rPr lang="en-US" altLang="ko-KR" sz="2800"/>
              <a:t>, </a:t>
            </a:r>
            <a:r>
              <a:rPr lang="ko-KR" altLang="en-US" sz="2800"/>
              <a:t>다음 준비를 위해 </a:t>
            </a:r>
            <a:endParaRPr lang="en-US" altLang="ko-KR" sz="2800"/>
          </a:p>
          <a:p>
            <a:r>
              <a:rPr lang="ko-KR" altLang="en-US" sz="2800"/>
              <a:t>사용자의 권한을 수정해줍시다</a:t>
            </a:r>
            <a:r>
              <a:rPr lang="en-US" altLang="ko-KR" sz="2800"/>
              <a:t>.</a:t>
            </a:r>
          </a:p>
          <a:p>
            <a:endParaRPr lang="en-US" altLang="ko-KR" sz="2800"/>
          </a:p>
          <a:p>
            <a:r>
              <a:rPr lang="ko-KR" altLang="en-US" sz="2800"/>
              <a:t>왜냐하면</a:t>
            </a:r>
            <a:r>
              <a:rPr lang="en-US" altLang="ko-KR" sz="2800"/>
              <a:t>, Xampp</a:t>
            </a:r>
            <a:r>
              <a:rPr lang="ko-KR" altLang="en-US" sz="2800"/>
              <a:t>은</a:t>
            </a:r>
            <a:r>
              <a:rPr lang="en-US" altLang="ko-KR" sz="2800"/>
              <a:t> </a:t>
            </a:r>
            <a:r>
              <a:rPr lang="ko-KR" altLang="en-US" sz="2800"/>
              <a:t>설치시 최고권한이 필요하기때문입니다</a:t>
            </a:r>
            <a:r>
              <a:rPr lang="en-US" altLang="ko-KR" sz="2800"/>
              <a:t>. </a:t>
            </a:r>
          </a:p>
          <a:p>
            <a:endParaRPr lang="en-US" altLang="ko-KR" sz="2800"/>
          </a:p>
          <a:p>
            <a:r>
              <a:rPr lang="ko-KR" altLang="en-US" sz="2800"/>
              <a:t>따라서 사용자의 권한을 상승시켜주지않으면 </a:t>
            </a:r>
            <a:endParaRPr lang="en-US" altLang="ko-KR" sz="2800"/>
          </a:p>
          <a:p>
            <a:r>
              <a:rPr lang="ko-KR" altLang="en-US" sz="2800"/>
              <a:t>설치시작조차 할수없습니다</a:t>
            </a:r>
            <a:r>
              <a:rPr lang="en-US" altLang="ko-KR" sz="28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731823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물, 테이블, 앉아있는, 보트이(가) 표시된 사진&#10;&#10;자동 생성된 설명">
            <a:extLst>
              <a:ext uri="{FF2B5EF4-FFF2-40B4-BE49-F238E27FC236}">
                <a16:creationId xmlns:a16="http://schemas.microsoft.com/office/drawing/2014/main" id="{21D0ACD1-5E4E-4540-8510-24403CEC14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/>
          <a:stretch/>
        </p:blipFill>
        <p:spPr>
          <a:xfrm>
            <a:off x="20" y="2030"/>
            <a:ext cx="12191980" cy="68559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900E04A-8334-4199-B25C-5B1E9D31E513}"/>
              </a:ext>
            </a:extLst>
          </p:cNvPr>
          <p:cNvSpPr txBox="1"/>
          <p:nvPr/>
        </p:nvSpPr>
        <p:spPr>
          <a:xfrm>
            <a:off x="-1" y="66675"/>
            <a:ext cx="125664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/>
              <a:t>root</a:t>
            </a:r>
            <a:r>
              <a:rPr lang="ko-KR" altLang="en-US" sz="4000"/>
              <a:t>로 다운로드한것과 사용자가 다운로드한게 다른가요</a:t>
            </a:r>
            <a:r>
              <a:rPr lang="en-US" altLang="ko-KR" sz="4000"/>
              <a:t>?</a:t>
            </a:r>
            <a:endParaRPr lang="ko-KR" altLang="en-US" sz="40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A35A382-0A8A-4BDD-AF1D-6B0E6C9499E8}"/>
              </a:ext>
            </a:extLst>
          </p:cNvPr>
          <p:cNvSpPr txBox="1"/>
          <p:nvPr/>
        </p:nvSpPr>
        <p:spPr>
          <a:xfrm>
            <a:off x="1002602" y="1276933"/>
            <a:ext cx="10561261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/>
              <a:t>계정이 다르다는것은</a:t>
            </a:r>
            <a:r>
              <a:rPr lang="en-US" altLang="ko-KR" sz="2800"/>
              <a:t>, </a:t>
            </a:r>
            <a:r>
              <a:rPr lang="ko-KR" altLang="en-US" sz="2800"/>
              <a:t>말 그대로 사용자가 다름을 의미합니다</a:t>
            </a:r>
            <a:r>
              <a:rPr lang="en-US" altLang="ko-KR" sz="2800"/>
              <a:t>.</a:t>
            </a:r>
          </a:p>
          <a:p>
            <a:endParaRPr lang="en-US" altLang="ko-KR" sz="2800"/>
          </a:p>
          <a:p>
            <a:r>
              <a:rPr lang="ko-KR" altLang="en-US" sz="2800"/>
              <a:t>예를들어서 한 시스템 내에서 </a:t>
            </a:r>
            <a:r>
              <a:rPr lang="en-US" altLang="ko-KR" sz="2800"/>
              <a:t>Sizz</a:t>
            </a:r>
            <a:r>
              <a:rPr lang="ko-KR" altLang="en-US" sz="2800"/>
              <a:t>와 </a:t>
            </a:r>
            <a:r>
              <a:rPr lang="en-US" altLang="ko-KR" sz="2800"/>
              <a:t>hi_hyo </a:t>
            </a:r>
            <a:r>
              <a:rPr lang="ko-KR" altLang="en-US" sz="2800"/>
              <a:t>두명의 사용자가 존재한다고 예를 들어봅시다</a:t>
            </a:r>
            <a:r>
              <a:rPr lang="en-US" altLang="ko-KR" sz="2800"/>
              <a:t>.</a:t>
            </a:r>
          </a:p>
          <a:p>
            <a:endParaRPr lang="en-US" altLang="ko-KR" sz="2800"/>
          </a:p>
          <a:p>
            <a:r>
              <a:rPr lang="ko-KR" altLang="en-US" sz="2800"/>
              <a:t>그런데</a:t>
            </a:r>
            <a:r>
              <a:rPr lang="en-US" altLang="ko-KR" sz="2800"/>
              <a:t>, </a:t>
            </a:r>
            <a:r>
              <a:rPr lang="ko-KR" altLang="en-US" sz="2800"/>
              <a:t>두명의 사용자가 사용하는 저장소의 공간이 같으면 어떻게 될까요</a:t>
            </a:r>
            <a:r>
              <a:rPr lang="en-US" altLang="ko-KR" sz="2800"/>
              <a:t>?</a:t>
            </a:r>
          </a:p>
          <a:p>
            <a:endParaRPr lang="en-US" altLang="ko-KR" sz="2800"/>
          </a:p>
          <a:p>
            <a:r>
              <a:rPr lang="en-US" altLang="ko-KR" sz="2800"/>
              <a:t>Sizz</a:t>
            </a:r>
            <a:r>
              <a:rPr lang="ko-KR" altLang="en-US" sz="2800"/>
              <a:t>가 다운하거나</a:t>
            </a:r>
            <a:r>
              <a:rPr lang="en-US" altLang="ko-KR" sz="2800"/>
              <a:t>, </a:t>
            </a:r>
            <a:r>
              <a:rPr lang="ko-KR" altLang="en-US" sz="2800"/>
              <a:t>사용하는 문서들을 </a:t>
            </a:r>
            <a:r>
              <a:rPr lang="en-US" altLang="ko-KR" sz="2800"/>
              <a:t>hi_hyo</a:t>
            </a:r>
            <a:r>
              <a:rPr lang="ko-KR" altLang="en-US" sz="2800"/>
              <a:t>또한 사용하거나 </a:t>
            </a:r>
            <a:endParaRPr lang="en-US" altLang="ko-KR" sz="2800"/>
          </a:p>
          <a:p>
            <a:r>
              <a:rPr lang="ko-KR" altLang="en-US" sz="2800"/>
              <a:t>수정할수 있게됩니다</a:t>
            </a:r>
            <a:r>
              <a:rPr lang="en-US" altLang="ko-KR" sz="2800"/>
              <a:t>.</a:t>
            </a:r>
          </a:p>
          <a:p>
            <a:endParaRPr lang="en-US" altLang="ko-KR" sz="2800"/>
          </a:p>
          <a:p>
            <a:r>
              <a:rPr lang="ko-KR" altLang="en-US" sz="2800"/>
              <a:t>따라서 시스템의 사용자들 사이에서 데이터의 훼손이 일어날수있습니다</a:t>
            </a:r>
            <a:r>
              <a:rPr lang="en-US" altLang="ko-KR" sz="28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919911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물, 테이블, 앉아있는, 보트이(가) 표시된 사진&#10;&#10;자동 생성된 설명">
            <a:extLst>
              <a:ext uri="{FF2B5EF4-FFF2-40B4-BE49-F238E27FC236}">
                <a16:creationId xmlns:a16="http://schemas.microsoft.com/office/drawing/2014/main" id="{21D0ACD1-5E4E-4540-8510-24403CEC14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/>
          <a:stretch/>
        </p:blipFill>
        <p:spPr>
          <a:xfrm>
            <a:off x="20" y="2030"/>
            <a:ext cx="12191980" cy="68559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900E04A-8334-4199-B25C-5B1E9D31E513}"/>
              </a:ext>
            </a:extLst>
          </p:cNvPr>
          <p:cNvSpPr txBox="1"/>
          <p:nvPr/>
        </p:nvSpPr>
        <p:spPr>
          <a:xfrm>
            <a:off x="-1" y="66675"/>
            <a:ext cx="125664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/>
              <a:t>무슨말 인가요</a:t>
            </a:r>
            <a:r>
              <a:rPr lang="en-US" altLang="ko-KR" sz="4000"/>
              <a:t>?</a:t>
            </a:r>
            <a:endParaRPr lang="ko-KR" altLang="en-US" sz="40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A35A382-0A8A-4BDD-AF1D-6B0E6C9499E8}"/>
              </a:ext>
            </a:extLst>
          </p:cNvPr>
          <p:cNvSpPr txBox="1"/>
          <p:nvPr/>
        </p:nvSpPr>
        <p:spPr>
          <a:xfrm>
            <a:off x="754289" y="839206"/>
            <a:ext cx="1056126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/>
              <a:t>그럼 만약 </a:t>
            </a:r>
            <a:r>
              <a:rPr lang="en-US" altLang="ko-KR" sz="2800"/>
              <a:t>Sizz</a:t>
            </a:r>
            <a:r>
              <a:rPr lang="ko-KR" altLang="en-US" sz="2800"/>
              <a:t>와 </a:t>
            </a:r>
            <a:r>
              <a:rPr lang="en-US" altLang="ko-KR" sz="2800"/>
              <a:t>hi_hyo</a:t>
            </a:r>
            <a:r>
              <a:rPr lang="ko-KR" altLang="en-US" sz="2800"/>
              <a:t>가 일반 사용자가 아니라 관리자 계정이라면</a:t>
            </a:r>
            <a:endParaRPr lang="en-US" altLang="ko-KR" sz="2800"/>
          </a:p>
          <a:p>
            <a:r>
              <a:rPr lang="ko-KR" altLang="en-US" sz="2800"/>
              <a:t>어떤일이 일어날까요</a:t>
            </a:r>
            <a:r>
              <a:rPr lang="en-US" altLang="ko-KR" sz="2800"/>
              <a:t>?</a:t>
            </a:r>
          </a:p>
          <a:p>
            <a:endParaRPr lang="en-US" altLang="ko-KR" sz="2800"/>
          </a:p>
          <a:p>
            <a:r>
              <a:rPr lang="ko-KR" altLang="en-US" sz="2800"/>
              <a:t>실수라도 하는순간 두 관리자의 실수는 시스템의 훼손을 가져오게됩니다</a:t>
            </a:r>
            <a:r>
              <a:rPr lang="en-US" altLang="ko-KR" sz="2800"/>
              <a:t>.</a:t>
            </a:r>
          </a:p>
          <a:p>
            <a:endParaRPr lang="en-US" altLang="ko-KR" sz="2800"/>
          </a:p>
          <a:p>
            <a:r>
              <a:rPr lang="ko-KR" altLang="en-US" sz="2800"/>
              <a:t>이는 시스템의 붕괴로 이어질수도 있는 일이지요</a:t>
            </a:r>
            <a:r>
              <a:rPr lang="en-US" altLang="ko-KR" sz="2800"/>
              <a:t>.</a:t>
            </a:r>
          </a:p>
          <a:p>
            <a:endParaRPr lang="en-US" altLang="ko-KR" sz="2800"/>
          </a:p>
          <a:p>
            <a:r>
              <a:rPr lang="ko-KR" altLang="en-US" sz="2800"/>
              <a:t>따라서 이를 방지하기위해 계정들은 </a:t>
            </a:r>
            <a:r>
              <a:rPr lang="ko-KR" altLang="en-US" sz="2800">
                <a:solidFill>
                  <a:schemeClr val="accent4">
                    <a:lumMod val="60000"/>
                    <a:lumOff val="40000"/>
                  </a:schemeClr>
                </a:solidFill>
              </a:rPr>
              <a:t>각각의 저장공간을 </a:t>
            </a:r>
            <a:r>
              <a:rPr lang="ko-KR" altLang="en-US" sz="2800"/>
              <a:t>받게되고</a:t>
            </a:r>
            <a:r>
              <a:rPr lang="en-US" altLang="ko-KR" sz="2800"/>
              <a:t>,</a:t>
            </a:r>
          </a:p>
          <a:p>
            <a:r>
              <a:rPr lang="ko-KR" altLang="en-US" sz="2800"/>
              <a:t>그 </a:t>
            </a:r>
            <a:r>
              <a:rPr lang="ko-KR" altLang="en-US" sz="2800">
                <a:solidFill>
                  <a:schemeClr val="accent4">
                    <a:lumMod val="60000"/>
                    <a:lumOff val="40000"/>
                  </a:schemeClr>
                </a:solidFill>
              </a:rPr>
              <a:t>공간의 관리 권한</a:t>
            </a:r>
            <a:r>
              <a:rPr lang="ko-KR" altLang="en-US" sz="2800"/>
              <a:t>또한 받게됩니다</a:t>
            </a:r>
            <a:r>
              <a:rPr lang="en-US" altLang="ko-KR" sz="2800"/>
              <a:t>.</a:t>
            </a:r>
          </a:p>
          <a:p>
            <a:endParaRPr lang="en-US" altLang="ko-KR" sz="2800"/>
          </a:p>
          <a:p>
            <a:r>
              <a:rPr lang="ko-KR" altLang="en-US" sz="2800"/>
              <a:t>따라서 </a:t>
            </a:r>
            <a:r>
              <a:rPr lang="en-US" altLang="ko-KR" sz="2800"/>
              <a:t>root</a:t>
            </a:r>
            <a:r>
              <a:rPr lang="ko-KR" altLang="en-US" sz="2800"/>
              <a:t>가 </a:t>
            </a:r>
            <a:r>
              <a:rPr lang="en-US" altLang="ko-KR" sz="2800"/>
              <a:t>A</a:t>
            </a:r>
            <a:r>
              <a:rPr lang="ko-KR" altLang="en-US" sz="2800"/>
              <a:t>를 다운로드 한다고 해도</a:t>
            </a:r>
            <a:r>
              <a:rPr lang="en-US" altLang="ko-KR" sz="2800"/>
              <a:t>, </a:t>
            </a:r>
          </a:p>
          <a:p>
            <a:r>
              <a:rPr lang="en-US" altLang="ko-KR" sz="2800"/>
              <a:t>Sizz</a:t>
            </a:r>
            <a:r>
              <a:rPr lang="ko-KR" altLang="en-US" sz="2800"/>
              <a:t>의 </a:t>
            </a:r>
            <a:r>
              <a:rPr lang="ko-KR" altLang="en-US" sz="2800">
                <a:solidFill>
                  <a:srgbClr val="FFD966"/>
                </a:solidFill>
              </a:rPr>
              <a:t>다운로드폴더에는 </a:t>
            </a:r>
            <a:r>
              <a:rPr lang="en-US" altLang="ko-KR" sz="2800">
                <a:solidFill>
                  <a:srgbClr val="FFD966"/>
                </a:solidFill>
              </a:rPr>
              <a:t>A</a:t>
            </a:r>
            <a:r>
              <a:rPr lang="ko-KR" altLang="en-US" sz="2800">
                <a:solidFill>
                  <a:srgbClr val="FFD966"/>
                </a:solidFill>
              </a:rPr>
              <a:t>가 존재하지않으며</a:t>
            </a:r>
            <a:r>
              <a:rPr lang="en-US" altLang="ko-KR" sz="2800"/>
              <a:t>, </a:t>
            </a:r>
            <a:r>
              <a:rPr lang="ko-KR" altLang="en-US" sz="2800"/>
              <a:t>사용할수도없습니다</a:t>
            </a:r>
            <a:r>
              <a:rPr lang="en-US" altLang="ko-KR" sz="28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885139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물, 테이블, 앉아있는, 보트이(가) 표시된 사진&#10;&#10;자동 생성된 설명">
            <a:extLst>
              <a:ext uri="{FF2B5EF4-FFF2-40B4-BE49-F238E27FC236}">
                <a16:creationId xmlns:a16="http://schemas.microsoft.com/office/drawing/2014/main" id="{21D0ACD1-5E4E-4540-8510-24403CEC14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/>
          <a:stretch/>
        </p:blipFill>
        <p:spPr>
          <a:xfrm>
            <a:off x="20" y="2030"/>
            <a:ext cx="12191980" cy="68559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900E04A-8334-4199-B25C-5B1E9D31E513}"/>
              </a:ext>
            </a:extLst>
          </p:cNvPr>
          <p:cNvSpPr txBox="1"/>
          <p:nvPr/>
        </p:nvSpPr>
        <p:spPr>
          <a:xfrm>
            <a:off x="-1" y="66675"/>
            <a:ext cx="125664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/>
              <a:t>권한은 어떤게 있나요</a:t>
            </a:r>
            <a:r>
              <a:rPr lang="en-US" altLang="ko-KR" sz="4000"/>
              <a:t>?</a:t>
            </a:r>
            <a:endParaRPr lang="ko-KR" altLang="en-US" sz="40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A35A382-0A8A-4BDD-AF1D-6B0E6C9499E8}"/>
              </a:ext>
            </a:extLst>
          </p:cNvPr>
          <p:cNvSpPr txBox="1"/>
          <p:nvPr/>
        </p:nvSpPr>
        <p:spPr>
          <a:xfrm>
            <a:off x="888514" y="1012953"/>
            <a:ext cx="1056126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/>
              <a:t>간단합니다</a:t>
            </a:r>
            <a:r>
              <a:rPr lang="en-US" altLang="ko-KR" sz="2800"/>
              <a:t>. </a:t>
            </a:r>
            <a:r>
              <a:rPr lang="ko-KR" altLang="en-US" sz="2800"/>
              <a:t>최고권한과  일반유저</a:t>
            </a:r>
            <a:r>
              <a:rPr lang="en-US" altLang="ko-KR" sz="2800"/>
              <a:t>.</a:t>
            </a:r>
          </a:p>
          <a:p>
            <a:endParaRPr lang="en-US" altLang="ko-KR" sz="2800"/>
          </a:p>
          <a:p>
            <a:r>
              <a:rPr lang="ko-KR" altLang="en-US" sz="2800"/>
              <a:t>최고권한에는 </a:t>
            </a:r>
            <a:r>
              <a:rPr lang="en-US" altLang="ko-KR" sz="2800"/>
              <a:t>root</a:t>
            </a:r>
            <a:r>
              <a:rPr lang="ko-KR" altLang="en-US" sz="2800"/>
              <a:t>와 </a:t>
            </a:r>
            <a:r>
              <a:rPr lang="en-US" altLang="ko-KR" sz="2800"/>
              <a:t>Superuser</a:t>
            </a:r>
            <a:r>
              <a:rPr lang="ko-KR" altLang="en-US" sz="2800"/>
              <a:t>가 포함됩니다</a:t>
            </a:r>
            <a:r>
              <a:rPr lang="en-US" altLang="ko-KR" sz="2800"/>
              <a:t>. </a:t>
            </a:r>
            <a:r>
              <a:rPr lang="ko-KR" altLang="en-US" sz="2800"/>
              <a:t>이 권한을 가진 계정은</a:t>
            </a:r>
            <a:endParaRPr lang="en-US" altLang="ko-KR" sz="2800"/>
          </a:p>
          <a:p>
            <a:r>
              <a:rPr lang="ko-KR" altLang="en-US" sz="2800"/>
              <a:t>모든곳에 접근이 가능하며 모든파일의 </a:t>
            </a:r>
            <a:r>
              <a:rPr lang="en-US" altLang="ko-KR" sz="2800"/>
              <a:t>r-w-x </a:t>
            </a:r>
            <a:r>
              <a:rPr lang="ko-KR" altLang="en-US" sz="2800"/>
              <a:t>권한을 가지게됩니다</a:t>
            </a:r>
            <a:r>
              <a:rPr lang="en-US" altLang="ko-KR" sz="2800"/>
              <a:t>.</a:t>
            </a:r>
          </a:p>
          <a:p>
            <a:endParaRPr lang="en-US" altLang="ko-KR" sz="2800"/>
          </a:p>
          <a:p>
            <a:r>
              <a:rPr lang="ko-KR" altLang="en-US" sz="2800"/>
              <a:t>일반유저는 파일접근과 실행에 제약이 따릅니다</a:t>
            </a:r>
            <a:r>
              <a:rPr lang="en-US" altLang="ko-KR" sz="2800"/>
              <a:t>. </a:t>
            </a:r>
          </a:p>
          <a:p>
            <a:r>
              <a:rPr lang="ko-KR" altLang="en-US" sz="2800"/>
              <a:t>이 제약은 파일마다 다르며</a:t>
            </a:r>
            <a:r>
              <a:rPr lang="en-US" altLang="ko-KR" sz="2800"/>
              <a:t>, </a:t>
            </a:r>
            <a:r>
              <a:rPr lang="ko-KR" altLang="en-US" sz="2800"/>
              <a:t>허용된 권한에서만 파일을 사용할수 있습니다</a:t>
            </a:r>
            <a:r>
              <a:rPr lang="en-US" altLang="ko-KR" sz="2800"/>
              <a:t>.</a:t>
            </a:r>
          </a:p>
          <a:p>
            <a:endParaRPr lang="en-US" altLang="ko-KR" sz="2800"/>
          </a:p>
          <a:p>
            <a:r>
              <a:rPr lang="ko-KR" altLang="en-US" sz="2800"/>
              <a:t>만약 사용할수없는 파일을 사용하고 싶다면</a:t>
            </a:r>
            <a:r>
              <a:rPr lang="en-US" altLang="ko-KR" sz="2800"/>
              <a:t>, </a:t>
            </a:r>
            <a:r>
              <a:rPr lang="ko-KR" altLang="en-US" sz="2800"/>
              <a:t>최고권한을 가진 </a:t>
            </a:r>
            <a:r>
              <a:rPr lang="en-US" altLang="ko-KR" sz="2800"/>
              <a:t>root</a:t>
            </a:r>
            <a:r>
              <a:rPr lang="ko-KR" altLang="en-US" sz="2800"/>
              <a:t>에게</a:t>
            </a:r>
            <a:endParaRPr lang="en-US" altLang="ko-KR" sz="2800"/>
          </a:p>
          <a:p>
            <a:r>
              <a:rPr lang="ko-KR" altLang="en-US" sz="2800"/>
              <a:t>요청하여 권한을 받을수있습니다</a:t>
            </a:r>
            <a:r>
              <a:rPr lang="en-US" altLang="ko-KR" sz="2800"/>
              <a:t>.</a:t>
            </a:r>
          </a:p>
          <a:p>
            <a:endParaRPr lang="en-US" altLang="ko-KR" sz="2800"/>
          </a:p>
          <a:p>
            <a:r>
              <a:rPr lang="en-US" altLang="ko-KR" sz="2800">
                <a:solidFill>
                  <a:srgbClr val="C00000"/>
                </a:solidFill>
              </a:rPr>
              <a:t>R</a:t>
            </a:r>
            <a:r>
              <a:rPr lang="en-US" altLang="ko-KR" sz="2800"/>
              <a:t>ead : </a:t>
            </a:r>
            <a:r>
              <a:rPr lang="ko-KR" altLang="en-US" sz="2800"/>
              <a:t>파일읽기   </a:t>
            </a:r>
            <a:r>
              <a:rPr lang="en-US" altLang="ko-KR" sz="2800">
                <a:solidFill>
                  <a:srgbClr val="C00000"/>
                </a:solidFill>
              </a:rPr>
              <a:t>W</a:t>
            </a:r>
            <a:r>
              <a:rPr lang="en-US" altLang="ko-KR" sz="2800"/>
              <a:t>rite: </a:t>
            </a:r>
            <a:r>
              <a:rPr lang="ko-KR" altLang="en-US" sz="2800"/>
              <a:t>파일작성  </a:t>
            </a:r>
            <a:r>
              <a:rPr lang="en-US" altLang="ko-KR" sz="2800"/>
              <a:t>e</a:t>
            </a:r>
            <a:r>
              <a:rPr lang="en-US" altLang="ko-KR" sz="2800">
                <a:solidFill>
                  <a:srgbClr val="C00000"/>
                </a:solidFill>
              </a:rPr>
              <a:t>X</a:t>
            </a:r>
            <a:r>
              <a:rPr lang="en-US" altLang="ko-KR" sz="2800"/>
              <a:t>ecute:</a:t>
            </a:r>
            <a:r>
              <a:rPr lang="ko-KR" altLang="en-US" sz="2800"/>
              <a:t>파일실행</a:t>
            </a:r>
            <a:endParaRPr lang="en-US" altLang="ko-KR" sz="2800"/>
          </a:p>
        </p:txBody>
      </p:sp>
    </p:spTree>
    <p:extLst>
      <p:ext uri="{BB962C8B-B14F-4D97-AF65-F5344CB8AC3E}">
        <p14:creationId xmlns:p14="http://schemas.microsoft.com/office/powerpoint/2010/main" val="23247166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물, 테이블, 앉아있는, 보트이(가) 표시된 사진&#10;&#10;자동 생성된 설명">
            <a:extLst>
              <a:ext uri="{FF2B5EF4-FFF2-40B4-BE49-F238E27FC236}">
                <a16:creationId xmlns:a16="http://schemas.microsoft.com/office/drawing/2014/main" id="{21D0ACD1-5E4E-4540-8510-24403CEC14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/>
          <a:stretch/>
        </p:blipFill>
        <p:spPr>
          <a:xfrm>
            <a:off x="20" y="2030"/>
            <a:ext cx="12191980" cy="68559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900E04A-8334-4199-B25C-5B1E9D31E513}"/>
              </a:ext>
            </a:extLst>
          </p:cNvPr>
          <p:cNvSpPr txBox="1"/>
          <p:nvPr/>
        </p:nvSpPr>
        <p:spPr>
          <a:xfrm>
            <a:off x="-1" y="66675"/>
            <a:ext cx="125664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/>
              <a:t>권한은 어떤게 있나요</a:t>
            </a:r>
            <a:r>
              <a:rPr lang="en-US" altLang="ko-KR" sz="4000"/>
              <a:t>?</a:t>
            </a:r>
            <a:endParaRPr lang="ko-KR" altLang="en-US" sz="40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A35A382-0A8A-4BDD-AF1D-6B0E6C9499E8}"/>
              </a:ext>
            </a:extLst>
          </p:cNvPr>
          <p:cNvSpPr txBox="1"/>
          <p:nvPr/>
        </p:nvSpPr>
        <p:spPr>
          <a:xfrm>
            <a:off x="888514" y="1012953"/>
            <a:ext cx="1056126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/>
              <a:t>그러나 권한은 사용자에게만 있는게 아닙니다</a:t>
            </a:r>
            <a:r>
              <a:rPr lang="en-US" altLang="ko-KR" sz="2800"/>
              <a:t>.</a:t>
            </a:r>
          </a:p>
          <a:p>
            <a:endParaRPr lang="en-US" altLang="ko-KR" sz="2800"/>
          </a:p>
          <a:p>
            <a:r>
              <a:rPr lang="ko-KR" altLang="en-US" sz="2800"/>
              <a:t>리눅스는 특이하게도 모든 파일에도 권한을 부여합니다</a:t>
            </a:r>
            <a:r>
              <a:rPr lang="en-US" altLang="ko-KR" sz="2800"/>
              <a:t>.</a:t>
            </a:r>
          </a:p>
          <a:p>
            <a:r>
              <a:rPr lang="ko-KR" altLang="en-US" sz="2800"/>
              <a:t>이에 대해서는 </a:t>
            </a:r>
            <a:r>
              <a:rPr lang="en-US" altLang="ko-KR" sz="2800"/>
              <a:t>Xampp</a:t>
            </a:r>
            <a:r>
              <a:rPr lang="ko-KR" altLang="en-US" sz="2800"/>
              <a:t>를 설치하면서 설명하겠습니다</a:t>
            </a:r>
            <a:r>
              <a:rPr lang="en-US" altLang="ko-KR" sz="2800"/>
              <a:t>.</a:t>
            </a:r>
          </a:p>
          <a:p>
            <a:endParaRPr lang="en-US" altLang="ko-KR" sz="2800"/>
          </a:p>
          <a:p>
            <a:r>
              <a:rPr lang="en-US" altLang="ko-KR" sz="2800">
                <a:solidFill>
                  <a:srgbClr val="C00000"/>
                </a:solidFill>
              </a:rPr>
              <a:t>R</a:t>
            </a:r>
            <a:r>
              <a:rPr lang="en-US" altLang="ko-KR" sz="2800"/>
              <a:t>ead : </a:t>
            </a:r>
            <a:r>
              <a:rPr lang="ko-KR" altLang="en-US" sz="2800"/>
              <a:t>파일읽기   </a:t>
            </a:r>
            <a:r>
              <a:rPr lang="en-US" altLang="ko-KR" sz="2800">
                <a:solidFill>
                  <a:srgbClr val="C00000"/>
                </a:solidFill>
              </a:rPr>
              <a:t>W</a:t>
            </a:r>
            <a:r>
              <a:rPr lang="en-US" altLang="ko-KR" sz="2800"/>
              <a:t>rite: </a:t>
            </a:r>
            <a:r>
              <a:rPr lang="ko-KR" altLang="en-US" sz="2800"/>
              <a:t>파일작성  </a:t>
            </a:r>
            <a:r>
              <a:rPr lang="en-US" altLang="ko-KR" sz="2800"/>
              <a:t>e</a:t>
            </a:r>
            <a:r>
              <a:rPr lang="en-US" altLang="ko-KR" sz="2800">
                <a:solidFill>
                  <a:srgbClr val="C00000"/>
                </a:solidFill>
              </a:rPr>
              <a:t>X</a:t>
            </a:r>
            <a:r>
              <a:rPr lang="en-US" altLang="ko-KR" sz="2800"/>
              <a:t>ecute:</a:t>
            </a:r>
            <a:r>
              <a:rPr lang="ko-KR" altLang="en-US" sz="2800"/>
              <a:t>파일실행</a:t>
            </a:r>
            <a:endParaRPr lang="en-US" altLang="ko-KR" sz="2800"/>
          </a:p>
        </p:txBody>
      </p:sp>
    </p:spTree>
    <p:extLst>
      <p:ext uri="{BB962C8B-B14F-4D97-AF65-F5344CB8AC3E}">
        <p14:creationId xmlns:p14="http://schemas.microsoft.com/office/powerpoint/2010/main" val="34860474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물, 테이블, 앉아있는, 보트이(가) 표시된 사진&#10;&#10;자동 생성된 설명">
            <a:extLst>
              <a:ext uri="{FF2B5EF4-FFF2-40B4-BE49-F238E27FC236}">
                <a16:creationId xmlns:a16="http://schemas.microsoft.com/office/drawing/2014/main" id="{21D0ACD1-5E4E-4540-8510-24403CEC14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/>
          <a:stretch/>
        </p:blipFill>
        <p:spPr>
          <a:xfrm>
            <a:off x="20" y="2030"/>
            <a:ext cx="12191980" cy="68559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900E04A-8334-4199-B25C-5B1E9D31E513}"/>
              </a:ext>
            </a:extLst>
          </p:cNvPr>
          <p:cNvSpPr txBox="1"/>
          <p:nvPr/>
        </p:nvSpPr>
        <p:spPr>
          <a:xfrm>
            <a:off x="-1" y="66675"/>
            <a:ext cx="125664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/>
              <a:t>사용자 권한상승하기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A35A382-0A8A-4BDD-AF1D-6B0E6C9499E8}"/>
              </a:ext>
            </a:extLst>
          </p:cNvPr>
          <p:cNvSpPr txBox="1"/>
          <p:nvPr/>
        </p:nvSpPr>
        <p:spPr>
          <a:xfrm>
            <a:off x="632489" y="1255275"/>
            <a:ext cx="1056126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/>
              <a:t>Xampp</a:t>
            </a:r>
            <a:r>
              <a:rPr lang="ko-KR" altLang="en-US" sz="2800"/>
              <a:t>를 설치하려면 </a:t>
            </a:r>
            <a:r>
              <a:rPr lang="en-US" altLang="ko-KR" sz="2800"/>
              <a:t>root</a:t>
            </a:r>
            <a:r>
              <a:rPr lang="ko-KR" altLang="en-US" sz="2800"/>
              <a:t>권한이 필요하기때문에 사용자를</a:t>
            </a:r>
            <a:endParaRPr lang="en-US" altLang="ko-KR" sz="2800"/>
          </a:p>
          <a:p>
            <a:r>
              <a:rPr lang="en-US" altLang="ko-KR" sz="2800"/>
              <a:t>superuser</a:t>
            </a:r>
            <a:r>
              <a:rPr lang="ko-KR" altLang="en-US" sz="2800"/>
              <a:t>로 권한을 상승시켜봅시다</a:t>
            </a:r>
            <a:r>
              <a:rPr lang="en-US" altLang="ko-KR" sz="2800"/>
              <a:t>.</a:t>
            </a:r>
            <a:r>
              <a:rPr lang="ko-KR" altLang="en-US" sz="2800"/>
              <a:t> </a:t>
            </a:r>
            <a:endParaRPr lang="en-US" altLang="ko-KR" sz="2800"/>
          </a:p>
          <a:p>
            <a:endParaRPr lang="en-US" altLang="ko-KR" sz="2800"/>
          </a:p>
          <a:p>
            <a:r>
              <a:rPr lang="ko-KR" altLang="en-US" sz="2800"/>
              <a:t>리눅스에는 </a:t>
            </a:r>
            <a:r>
              <a:rPr lang="en-US" altLang="ko-KR" sz="2800"/>
              <a:t>sudo </a:t>
            </a:r>
            <a:r>
              <a:rPr lang="ko-KR" altLang="en-US" sz="2800"/>
              <a:t>라는 명령어가 있습니다</a:t>
            </a:r>
            <a:r>
              <a:rPr lang="en-US" altLang="ko-KR" sz="2800"/>
              <a:t>.</a:t>
            </a:r>
          </a:p>
          <a:p>
            <a:r>
              <a:rPr lang="ko-KR" altLang="en-US" sz="2800"/>
              <a:t>이 명령어는 사용자에게 임시로 </a:t>
            </a:r>
            <a:r>
              <a:rPr lang="en-US" altLang="ko-KR" sz="2800"/>
              <a:t>root</a:t>
            </a:r>
            <a:r>
              <a:rPr lang="ko-KR" altLang="en-US" sz="2800"/>
              <a:t>권한을 부여하는 명령어입니다</a:t>
            </a:r>
            <a:r>
              <a:rPr lang="en-US" altLang="ko-KR" sz="2800"/>
              <a:t>.</a:t>
            </a:r>
          </a:p>
          <a:p>
            <a:endParaRPr lang="en-US" altLang="ko-KR" sz="2800"/>
          </a:p>
          <a:p>
            <a:r>
              <a:rPr lang="ko-KR" altLang="en-US" sz="2800"/>
              <a:t>그러나 단지 명령어를 사용한다고 해서 무조건 </a:t>
            </a:r>
            <a:r>
              <a:rPr lang="en-US" altLang="ko-KR" sz="2800"/>
              <a:t>root </a:t>
            </a:r>
            <a:r>
              <a:rPr lang="ko-KR" altLang="en-US" sz="2800"/>
              <a:t>권한을 부여받는것은</a:t>
            </a:r>
            <a:endParaRPr lang="en-US" altLang="ko-KR" sz="2800"/>
          </a:p>
          <a:p>
            <a:r>
              <a:rPr lang="ko-KR" altLang="en-US" sz="2800"/>
              <a:t>아닙니다</a:t>
            </a:r>
            <a:r>
              <a:rPr lang="en-US" altLang="ko-KR" sz="2800"/>
              <a:t>.  sudo</a:t>
            </a:r>
            <a:r>
              <a:rPr lang="ko-KR" altLang="en-US" sz="2800"/>
              <a:t>를 사용할수있는 유저계정들을 </a:t>
            </a:r>
            <a:r>
              <a:rPr lang="en-US" altLang="ko-KR" sz="2800"/>
              <a:t>sudoer(s)</a:t>
            </a:r>
            <a:r>
              <a:rPr lang="ko-KR" altLang="en-US" sz="2800"/>
              <a:t>라고 하며</a:t>
            </a:r>
            <a:endParaRPr lang="en-US" altLang="ko-KR" sz="2800"/>
          </a:p>
          <a:p>
            <a:endParaRPr lang="en-US" altLang="ko-KR" sz="2800"/>
          </a:p>
          <a:p>
            <a:r>
              <a:rPr lang="en-US" altLang="ko-KR" sz="2800"/>
              <a:t>sudoer</a:t>
            </a:r>
            <a:r>
              <a:rPr lang="ko-KR" altLang="en-US" sz="2800"/>
              <a:t>가 되려면 </a:t>
            </a:r>
            <a:r>
              <a:rPr lang="en-US" altLang="ko-KR" sz="2800"/>
              <a:t>root</a:t>
            </a:r>
            <a:r>
              <a:rPr lang="ko-KR" altLang="en-US" sz="2800"/>
              <a:t>에게 권한허용을 받아야합니다</a:t>
            </a:r>
            <a:r>
              <a:rPr lang="en-US" altLang="ko-KR" sz="2800"/>
              <a:t>.</a:t>
            </a:r>
          </a:p>
          <a:p>
            <a:endParaRPr lang="en-US" altLang="ko-KR" sz="2800"/>
          </a:p>
          <a:p>
            <a:r>
              <a:rPr lang="ko-KR" altLang="en-US" sz="2800"/>
              <a:t>따라서 지금은 </a:t>
            </a:r>
            <a:r>
              <a:rPr lang="en-US" altLang="ko-KR" sz="2800"/>
              <a:t>root </a:t>
            </a:r>
            <a:r>
              <a:rPr lang="ko-KR" altLang="en-US" sz="2800"/>
              <a:t>계정으로 작업을 해야합니다</a:t>
            </a:r>
            <a:r>
              <a:rPr lang="en-US" altLang="ko-KR" sz="28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476747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3">
      <a:majorFont>
        <a:latin typeface="Arial"/>
        <a:ea typeface="메이플스토리"/>
        <a:cs typeface=""/>
      </a:majorFont>
      <a:minorFont>
        <a:latin typeface="Arial"/>
        <a:ea typeface="메이플스토리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1033</Words>
  <Application>Microsoft Office PowerPoint</Application>
  <PresentationFormat>와이드스크린</PresentationFormat>
  <Paragraphs>233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5" baseType="lpstr">
      <vt:lpstr>Arial</vt:lpstr>
      <vt:lpstr>Office 테마</vt:lpstr>
      <vt:lpstr>Xampp를 이용한 APM세팅하기.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오늘은 Xampp 하나로 APM설치를 마쳤습니다.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Xampp를 이용한 APM세팅하기.</dc:title>
  <dc:creator>homeoffice</dc:creator>
  <cp:lastModifiedBy>homeoffice</cp:lastModifiedBy>
  <cp:revision>21</cp:revision>
  <dcterms:created xsi:type="dcterms:W3CDTF">2020-02-12T19:44:03Z</dcterms:created>
  <dcterms:modified xsi:type="dcterms:W3CDTF">2020-07-21T06:27:58Z</dcterms:modified>
</cp:coreProperties>
</file>