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4"/>
  </p:notesMasterIdLst>
  <p:sldIdLst>
    <p:sldId id="2682" r:id="rId2"/>
    <p:sldId id="2683" r:id="rId3"/>
    <p:sldId id="2684" r:id="rId4"/>
    <p:sldId id="2694" r:id="rId5"/>
    <p:sldId id="2695" r:id="rId6"/>
    <p:sldId id="2696" r:id="rId7"/>
    <p:sldId id="2697" r:id="rId8"/>
    <p:sldId id="2698" r:id="rId9"/>
    <p:sldId id="2699" r:id="rId10"/>
    <p:sldId id="2700" r:id="rId11"/>
    <p:sldId id="2703" r:id="rId12"/>
    <p:sldId id="2704" r:id="rId13"/>
    <p:sldId id="2701" r:id="rId14"/>
    <p:sldId id="2702" r:id="rId15"/>
    <p:sldId id="2705" r:id="rId16"/>
    <p:sldId id="2706" r:id="rId17"/>
    <p:sldId id="2707" r:id="rId18"/>
    <p:sldId id="2708" r:id="rId19"/>
    <p:sldId id="2709" r:id="rId20"/>
    <p:sldId id="2710" r:id="rId21"/>
    <p:sldId id="2711" r:id="rId22"/>
    <p:sldId id="2693" r:id="rId23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A6DA"/>
    <a:srgbClr val="FDBD24"/>
    <a:srgbClr val="39A097"/>
    <a:srgbClr val="70C4BC"/>
    <a:srgbClr val="F19D7F"/>
    <a:srgbClr val="EF8E6C"/>
    <a:srgbClr val="F2C977"/>
    <a:srgbClr val="7CC2BD"/>
    <a:srgbClr val="75B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3026" autoAdjust="0"/>
  </p:normalViewPr>
  <p:slideViewPr>
    <p:cSldViewPr>
      <p:cViewPr>
        <p:scale>
          <a:sx n="75" d="100"/>
          <a:sy n="75" d="100"/>
        </p:scale>
        <p:origin x="2100" y="666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4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1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2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0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3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1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0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33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07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7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47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59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79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6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8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5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5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4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0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3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9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rgbClr val="DF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0181" y="831828"/>
            <a:ext cx="6358563" cy="309634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228444" y="1894328"/>
            <a:ext cx="4401862" cy="44018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65966" y="1831850"/>
            <a:ext cx="4526819" cy="4526819"/>
          </a:xfrm>
          <a:prstGeom prst="ellipse">
            <a:avLst/>
          </a:prstGeom>
          <a:noFill/>
          <a:ln w="38100">
            <a:solidFill>
              <a:srgbClr val="9CE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02862" flipH="1">
            <a:off x="3386343" y="4129088"/>
            <a:ext cx="1656184" cy="19652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46709">
            <a:off x="6979523" y="4515960"/>
            <a:ext cx="1639089" cy="2095884"/>
          </a:xfrm>
          <a:prstGeom prst="rect">
            <a:avLst/>
          </a:prstGeo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283460" y="3670832"/>
            <a:ext cx="4291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2800" cap="all" dirty="0">
                <a:solidFill>
                  <a:srgbClr val="39A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민주를 위한 기초 </a:t>
            </a:r>
            <a:r>
              <a:rPr lang="en-US" altLang="ko-KR" sz="2800" cap="all" dirty="0">
                <a:solidFill>
                  <a:srgbClr val="39A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	</a:t>
            </a: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4660191" y="4141114"/>
            <a:ext cx="35383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1100" cap="all" dirty="0" err="1">
                <a:solidFill>
                  <a:srgbClr val="39A097"/>
                </a:solidFill>
                <a:cs typeface="Arial" panose="020B0604020202020204" pitchFamily="34" charset="0"/>
              </a:rPr>
              <a:t>간단하지않은</a:t>
            </a:r>
            <a:r>
              <a:rPr lang="ko-KR" altLang="en-US" sz="1100" cap="all" dirty="0">
                <a:solidFill>
                  <a:srgbClr val="39A097"/>
                </a:solidFill>
                <a:cs typeface="Arial" panose="020B0604020202020204" pitchFamily="34" charset="0"/>
              </a:rPr>
              <a:t> 설명과 복잡한 설명을 </a:t>
            </a:r>
            <a:r>
              <a:rPr lang="ko-KR" altLang="en-US" sz="1100" cap="all" dirty="0" err="1">
                <a:solidFill>
                  <a:srgbClr val="39A097"/>
                </a:solidFill>
                <a:cs typeface="Arial" panose="020B0604020202020204" pitchFamily="34" charset="0"/>
              </a:rPr>
              <a:t>주로하는</a:t>
            </a:r>
            <a:r>
              <a:rPr lang="ko-KR" altLang="en-US" sz="1100" cap="all" dirty="0">
                <a:solidFill>
                  <a:srgbClr val="39A097"/>
                </a:solidFill>
                <a:cs typeface="Arial" panose="020B0604020202020204" pitchFamily="34" charset="0"/>
              </a:rPr>
              <a:t> 내용</a:t>
            </a:r>
            <a:endParaRPr lang="en-US" altLang="ko-KR" sz="1100" cap="all" dirty="0">
              <a:solidFill>
                <a:srgbClr val="39A097"/>
              </a:solidFill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5578070" y="5208431"/>
            <a:ext cx="17026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1200" b="1" cap="all" dirty="0" err="1">
                <a:solidFill>
                  <a:srgbClr val="39A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만든이</a:t>
            </a:r>
            <a:r>
              <a:rPr lang="zh-CN" altLang="en-US" sz="1200" b="1" cap="all" dirty="0">
                <a:solidFill>
                  <a:srgbClr val="39A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ko-KR" altLang="en-US" sz="1200" b="1" cap="all" dirty="0">
                <a:solidFill>
                  <a:srgbClr val="39A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 효 경 </a:t>
            </a:r>
            <a:endParaRPr lang="zh-CN" altLang="en-US" sz="1200" cap="all" dirty="0">
              <a:solidFill>
                <a:srgbClr val="39A0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3074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5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5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0" grpId="0"/>
      <p:bldP spid="20" grpId="1"/>
      <p:bldP spid="21" grpId="0"/>
      <p:bldP spid="21" grpId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만약 한글이 깨져서 나온다면 네이버에 이클립스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jsp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한글 깨짐 으로 검색하거나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연락주세요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이처럼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h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태그는 글자의 크기를 간단하게 조절할 수 있게 합니다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1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에 가까울수록 글자는 점점 커지고 멀어질수록 글자가 작아집니다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4A7FFE-74C0-4E12-8012-B7D37A3BD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286" y="1526382"/>
            <a:ext cx="6035029" cy="2973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87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884759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이번에는 다음을 작성해봅시다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안녕하세요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에요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</a:t>
            </a: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저는 논리적 구역을 나누는 태그입니다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 </a:t>
            </a: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논리적구역은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어려운말이죠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?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편하게 집 주소라고 생각하세요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</a:t>
            </a: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눈에 보이지는 않지만 실제로 존재하는 숫자로 된 주소지요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</a:t>
            </a: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근데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..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좀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..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정신없나요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..? &lt;/div&gt;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일단 결과를 확인해봅시다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326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884759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애가 말을 하면서 숨을 쉬는지 잘 모르겠습니다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이제 다음과 같이 바꾸어 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1494094-D19C-4D16-8E1D-5F1F56BAB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1790848"/>
            <a:ext cx="12858750" cy="1948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80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이번에는 다음을 작성해봅시다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안녕하세요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에요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&lt;/div&gt;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저는 논리적 구역을 나누는 태그입니다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 &lt;/div&gt;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논리적구역은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어려운말이죠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?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편하게 집 주소라고 생각하세요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!&lt;/div&gt;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&lt;div&gt;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눈에 보이지는 않지만 실제로 존재하는 숫자로 된 주소지요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!&lt;/div&gt;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근데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..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좀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..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꾸며주시겠어요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..? &lt;/div&gt;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일단 결과를 확인해봅시다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6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다음과 같이 출력되었다면 성공입니다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이것으로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의 논리적 구역을 이해하셨으면 좋겠습니다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태그들은 개별적으로 구역을 가집니다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여기서 왜 태그를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구분했을때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줄 바꿈이 일어나는지 설명하자면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기본적으로 페이지의 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구성요소들은 왼쪽으로 정렬하고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층층이 쌓이는 특징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 Block)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을 가지고 있습니다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블록속성이란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아파트처럼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1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층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층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3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층이 구역별로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나누어져있는것과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같습니다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3EF93F-B01E-4804-B907-3317E79C3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1" y="1338618"/>
            <a:ext cx="11574039" cy="2997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53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이제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CSS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를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적용시키는법을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연습해 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이번에 쓸 파일은  </a:t>
            </a:r>
            <a:r>
              <a:rPr lang="en-US" altLang="ko-KR" u="sng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Style.css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h1{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Color : #00a6f;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div{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background-color : #7abaff;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#~~~~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는 색의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웹코드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굳이 위 예시처럼 쓸 필요는 없으며 </a:t>
            </a:r>
            <a:r>
              <a:rPr lang="ko-KR" altLang="en-US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마음대로 지정해도</a:t>
            </a:r>
            <a:endParaRPr lang="en-US" altLang="ko-KR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좋습니다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이클립스의 경우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#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을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입력시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색상환을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출력할수있는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기능이있습니다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1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Color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의 경우는 글자색을 바꾸었고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background-color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의 경우에는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가 가진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논리적인 구역의 배경색을 바꾸었습니다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분명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로 구역을 나누었는데 왜 모두가 칠해졌는지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궁금 할 수 있습니다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이것은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를 부르는 이름이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하나이기때문입니다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구역은 여러 개인데 구역의 이름은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로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통합되어있으니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라고 칭해지는 모두가 같은 색으로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칠해져버렸습니다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이것을 해결 해봅시다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717AEB4-3BDC-44A4-A81A-02F50B792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8" y="1923522"/>
            <a:ext cx="11089233" cy="28316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94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이번에는 다음을 작성해봅시다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위치는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index.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Jsp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 class=“div1”&gt;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안녕하세요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에요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&lt;/div&gt;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 class=“div2”&gt;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저는 논리적 구역을 나누는 태그입니다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 &lt;/div&gt;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 class=“div3”&gt;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논리적구역은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어려운말이죠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?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편하게 집 주소라고 생각하세요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!&lt;/div&gt;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 class=“div4”&gt;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눈에 보이지는 않지만 실제로 존재하는 숫자로 된 주소지요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!&lt;/div&gt;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&lt;div class=“div5”&gt;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근데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..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좀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..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꾸며주시겠어요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..? &lt;/div&gt;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아마도 결과는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아까와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다른것은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없습니다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-123353" y="-272107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736006"/>
            <a:ext cx="10513168" cy="6624736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이번에는 다음을 작성해봅시다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     </a:t>
            </a:r>
            <a:r>
              <a:rPr lang="ko-KR" altLang="en-US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위치는 </a:t>
            </a:r>
            <a:r>
              <a:rPr lang="en-US" altLang="ko-KR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CSS </a:t>
            </a:r>
            <a:r>
              <a:rPr lang="ko-KR" altLang="en-US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파일입니다</a:t>
            </a:r>
            <a:r>
              <a:rPr lang="en-US" altLang="ko-KR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.div1{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color : #ff4023;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background-color :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rgba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(193, 25, 255, 0.29);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.div2{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color : #ffd400;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background-color :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rgba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(0, 0, 184, 0.31);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.div3{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color : #44de60;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background-color :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rgba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(68, 222, 96, 0.63);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.div4{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color : #0000b8;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background-color :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rgba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(255, 235, 13, 0.29);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.div5{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color : #c119ff;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 background-color : 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rgba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(255, 73, 57, 0.29);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결과확인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67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-123353" y="-272107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1027553" y="823780"/>
            <a:ext cx="10513168" cy="6624736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다음과 같이 출력되었다면 성공입니다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89F2C78-E015-481D-9AD8-BE9E7FABD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" y="1008160"/>
            <a:ext cx="12858750" cy="47684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07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064380" y="2007075"/>
            <a:ext cx="6358563" cy="309634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090566" y="804861"/>
            <a:ext cx="1855411" cy="1855411"/>
            <a:chOff x="4040967" y="1897043"/>
            <a:chExt cx="4526819" cy="4526819"/>
          </a:xfrm>
        </p:grpSpPr>
        <p:sp>
          <p:nvSpPr>
            <p:cNvPr id="4" name="椭圆 3"/>
            <p:cNvSpPr/>
            <p:nvPr/>
          </p:nvSpPr>
          <p:spPr>
            <a:xfrm>
              <a:off x="4251726" y="2107802"/>
              <a:ext cx="4105303" cy="41053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40967" y="1897043"/>
              <a:ext cx="4526819" cy="4526819"/>
            </a:xfrm>
            <a:prstGeom prst="ellipse">
              <a:avLst/>
            </a:prstGeom>
            <a:noFill/>
            <a:ln w="38100">
              <a:solidFill>
                <a:srgbClr val="9C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114" y="1959521"/>
            <a:ext cx="2842317" cy="12156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53829" y="1189686"/>
            <a:ext cx="1107996" cy="64633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ko-KR" altLang="en-US" sz="3600" dirty="0">
                <a:solidFill>
                  <a:srgbClr val="39A097"/>
                </a:solidFill>
                <a:ea typeface="微软雅黑" panose="020B0503020204020204" pitchFamily="34" charset="-122"/>
              </a:rPr>
              <a:t>목차</a:t>
            </a:r>
            <a:endParaRPr lang="zh-CN" altLang="en-US" sz="3600" dirty="0">
              <a:solidFill>
                <a:srgbClr val="39A097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6484" y="1837758"/>
            <a:ext cx="1382686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1600" dirty="0">
                <a:solidFill>
                  <a:srgbClr val="39A09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1600" dirty="0">
              <a:solidFill>
                <a:srgbClr val="39A097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3112" y="2697035"/>
            <a:ext cx="1688283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CSS </a:t>
            </a:r>
            <a:r>
              <a:rPr lang="ko-KR" altLang="en-US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무엇인가요</a:t>
            </a:r>
            <a:endParaRPr lang="zh-CN" altLang="en-US" sz="1600" dirty="0">
              <a:solidFill>
                <a:srgbClr val="39A097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4275" y="2158426"/>
            <a:ext cx="44595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39A097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200" dirty="0">
              <a:solidFill>
                <a:srgbClr val="39A097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82669" y="804861"/>
            <a:ext cx="1369166" cy="1369166"/>
            <a:chOff x="5348241" y="2395536"/>
            <a:chExt cx="1855411" cy="1855411"/>
          </a:xfrm>
        </p:grpSpPr>
        <p:sp>
          <p:nvSpPr>
            <p:cNvPr id="19" name="椭圆 18"/>
            <p:cNvSpPr/>
            <p:nvPr/>
          </p:nvSpPr>
          <p:spPr>
            <a:xfrm>
              <a:off x="5434625" y="2481920"/>
              <a:ext cx="1682644" cy="1682644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348241" y="2395536"/>
              <a:ext cx="1855411" cy="1855411"/>
            </a:xfrm>
            <a:prstGeom prst="ellipse">
              <a:avLst/>
            </a:prstGeom>
            <a:noFill/>
            <a:ln w="38100">
              <a:solidFill>
                <a:srgbClr val="9C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533353" y="2697035"/>
            <a:ext cx="126829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글자 </a:t>
            </a:r>
            <a:r>
              <a:rPr lang="ko-KR" altLang="en-US" sz="1600" dirty="0" err="1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써보기</a:t>
            </a:r>
            <a:endParaRPr lang="zh-CN" altLang="en-US" sz="1600" dirty="0">
              <a:solidFill>
                <a:srgbClr val="39A097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06053" y="2158426"/>
            <a:ext cx="522900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39A097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200" dirty="0">
              <a:solidFill>
                <a:srgbClr val="39A097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82919" y="804861"/>
            <a:ext cx="1369166" cy="1369166"/>
            <a:chOff x="5348241" y="2395536"/>
            <a:chExt cx="1855411" cy="1855411"/>
          </a:xfrm>
        </p:grpSpPr>
        <p:sp>
          <p:nvSpPr>
            <p:cNvPr id="26" name="椭圆 25"/>
            <p:cNvSpPr/>
            <p:nvPr/>
          </p:nvSpPr>
          <p:spPr>
            <a:xfrm>
              <a:off x="5434625" y="2481920"/>
              <a:ext cx="1682644" cy="1682644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348241" y="2395536"/>
              <a:ext cx="1855411" cy="1855411"/>
            </a:xfrm>
            <a:prstGeom prst="ellipse">
              <a:avLst/>
            </a:prstGeom>
            <a:noFill/>
            <a:ln w="38100">
              <a:solidFill>
                <a:srgbClr val="9C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7645721" y="2697035"/>
            <a:ext cx="1063113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색깔 넣기</a:t>
            </a:r>
            <a:endParaRPr lang="zh-CN" altLang="en-US" sz="1600" dirty="0">
              <a:solidFill>
                <a:srgbClr val="39A097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09416" y="2158426"/>
            <a:ext cx="535724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39A097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200" dirty="0">
              <a:solidFill>
                <a:srgbClr val="39A097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492694" y="804861"/>
            <a:ext cx="1369166" cy="1369166"/>
            <a:chOff x="5348241" y="2395536"/>
            <a:chExt cx="1855411" cy="1855411"/>
          </a:xfrm>
        </p:grpSpPr>
        <p:sp>
          <p:nvSpPr>
            <p:cNvPr id="31" name="椭圆 30"/>
            <p:cNvSpPr/>
            <p:nvPr/>
          </p:nvSpPr>
          <p:spPr>
            <a:xfrm>
              <a:off x="5434625" y="2481920"/>
              <a:ext cx="1682644" cy="1682644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348241" y="2395536"/>
              <a:ext cx="1855411" cy="1855411"/>
            </a:xfrm>
            <a:prstGeom prst="ellipse">
              <a:avLst/>
            </a:prstGeom>
            <a:noFill/>
            <a:ln w="38100">
              <a:solidFill>
                <a:srgbClr val="9C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9581479" y="2697035"/>
            <a:ext cx="126829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이미지 출력</a:t>
            </a:r>
            <a:endParaRPr lang="zh-CN" altLang="en-US" sz="1600" dirty="0">
              <a:solidFill>
                <a:srgbClr val="39A097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955781" y="2158426"/>
            <a:ext cx="519694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39A097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200" dirty="0">
              <a:solidFill>
                <a:srgbClr val="39A097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531044" y="804861"/>
            <a:ext cx="1369166" cy="1369166"/>
            <a:chOff x="5348241" y="2395536"/>
            <a:chExt cx="1855411" cy="1855411"/>
          </a:xfrm>
        </p:grpSpPr>
        <p:sp>
          <p:nvSpPr>
            <p:cNvPr id="36" name="椭圆 35"/>
            <p:cNvSpPr/>
            <p:nvPr/>
          </p:nvSpPr>
          <p:spPr>
            <a:xfrm>
              <a:off x="5434625" y="2481920"/>
              <a:ext cx="1682644" cy="1682644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348241" y="2395536"/>
              <a:ext cx="1855411" cy="1855411"/>
            </a:xfrm>
            <a:prstGeom prst="ellipse">
              <a:avLst/>
            </a:prstGeom>
            <a:noFill/>
            <a:ln w="38100">
              <a:solidFill>
                <a:srgbClr val="9C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15">
            <a:extLst>
              <a:ext uri="{FF2B5EF4-FFF2-40B4-BE49-F238E27FC236}">
                <a16:creationId xmlns:a16="http://schemas.microsoft.com/office/drawing/2014/main" id="{0E01443B-B6AA-491C-96AE-C78353EE380E}"/>
              </a:ext>
            </a:extLst>
          </p:cNvPr>
          <p:cNvSpPr/>
          <p:nvPr/>
        </p:nvSpPr>
        <p:spPr>
          <a:xfrm>
            <a:off x="3202026" y="5662967"/>
            <a:ext cx="1883850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페이지의 레이아웃</a:t>
            </a:r>
            <a:endParaRPr lang="zh-CN" altLang="en-US" sz="1600" dirty="0">
              <a:solidFill>
                <a:srgbClr val="39A097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9" name="矩形 16">
            <a:extLst>
              <a:ext uri="{FF2B5EF4-FFF2-40B4-BE49-F238E27FC236}">
                <a16:creationId xmlns:a16="http://schemas.microsoft.com/office/drawing/2014/main" id="{E054EDF6-7C55-4A77-AA9A-77A7F6EE96DD}"/>
              </a:ext>
            </a:extLst>
          </p:cNvPr>
          <p:cNvSpPr/>
          <p:nvPr/>
        </p:nvSpPr>
        <p:spPr>
          <a:xfrm>
            <a:off x="3878492" y="5124358"/>
            <a:ext cx="53091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39A097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3200" dirty="0">
              <a:solidFill>
                <a:srgbClr val="39A097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0" name="组合 4">
            <a:extLst>
              <a:ext uri="{FF2B5EF4-FFF2-40B4-BE49-F238E27FC236}">
                <a16:creationId xmlns:a16="http://schemas.microsoft.com/office/drawing/2014/main" id="{77F5AD26-575E-4E9D-904D-D47BF02904D1}"/>
              </a:ext>
            </a:extLst>
          </p:cNvPr>
          <p:cNvGrpSpPr/>
          <p:nvPr/>
        </p:nvGrpSpPr>
        <p:grpSpPr>
          <a:xfrm>
            <a:off x="3459366" y="3770793"/>
            <a:ext cx="1369166" cy="1369166"/>
            <a:chOff x="5348241" y="2395536"/>
            <a:chExt cx="1855411" cy="1855411"/>
          </a:xfrm>
        </p:grpSpPr>
        <p:sp>
          <p:nvSpPr>
            <p:cNvPr id="41" name="椭圆 18">
              <a:extLst>
                <a:ext uri="{FF2B5EF4-FFF2-40B4-BE49-F238E27FC236}">
                  <a16:creationId xmlns:a16="http://schemas.microsoft.com/office/drawing/2014/main" id="{8963B740-F899-4F09-93CC-9027907E3AAC}"/>
                </a:ext>
              </a:extLst>
            </p:cNvPr>
            <p:cNvSpPr/>
            <p:nvPr/>
          </p:nvSpPr>
          <p:spPr>
            <a:xfrm>
              <a:off x="5434625" y="2481920"/>
              <a:ext cx="1682644" cy="1682644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21">
              <a:extLst>
                <a:ext uri="{FF2B5EF4-FFF2-40B4-BE49-F238E27FC236}">
                  <a16:creationId xmlns:a16="http://schemas.microsoft.com/office/drawing/2014/main" id="{FDF6919E-3BF7-49E9-B154-B6F320ED370E}"/>
                </a:ext>
              </a:extLst>
            </p:cNvPr>
            <p:cNvSpPr/>
            <p:nvPr/>
          </p:nvSpPr>
          <p:spPr>
            <a:xfrm>
              <a:off x="5348241" y="2395536"/>
              <a:ext cx="1855411" cy="1855411"/>
            </a:xfrm>
            <a:prstGeom prst="ellipse">
              <a:avLst/>
            </a:prstGeom>
            <a:noFill/>
            <a:ln w="38100">
              <a:solidFill>
                <a:srgbClr val="9C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22">
            <a:extLst>
              <a:ext uri="{FF2B5EF4-FFF2-40B4-BE49-F238E27FC236}">
                <a16:creationId xmlns:a16="http://schemas.microsoft.com/office/drawing/2014/main" id="{61C9BD67-515D-4AA3-8CD0-CF983F98E096}"/>
              </a:ext>
            </a:extLst>
          </p:cNvPr>
          <p:cNvSpPr/>
          <p:nvPr/>
        </p:nvSpPr>
        <p:spPr>
          <a:xfrm>
            <a:off x="5099685" y="5662967"/>
            <a:ext cx="2089033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간단한 페이지디자인</a:t>
            </a:r>
            <a:endParaRPr lang="zh-CN" altLang="en-US" sz="1600" dirty="0">
              <a:solidFill>
                <a:srgbClr val="39A097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矩形 23">
            <a:extLst>
              <a:ext uri="{FF2B5EF4-FFF2-40B4-BE49-F238E27FC236}">
                <a16:creationId xmlns:a16="http://schemas.microsoft.com/office/drawing/2014/main" id="{32DB8CF5-5906-4898-9876-C81C57C53DDC}"/>
              </a:ext>
            </a:extLst>
          </p:cNvPr>
          <p:cNvSpPr/>
          <p:nvPr/>
        </p:nvSpPr>
        <p:spPr>
          <a:xfrm>
            <a:off x="5875536" y="5124358"/>
            <a:ext cx="537328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39A097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3200" dirty="0">
              <a:solidFill>
                <a:srgbClr val="39A097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5" name="组合 24">
            <a:extLst>
              <a:ext uri="{FF2B5EF4-FFF2-40B4-BE49-F238E27FC236}">
                <a16:creationId xmlns:a16="http://schemas.microsoft.com/office/drawing/2014/main" id="{DD7E5150-9948-4E23-AC2F-145A482A80FE}"/>
              </a:ext>
            </a:extLst>
          </p:cNvPr>
          <p:cNvGrpSpPr/>
          <p:nvPr/>
        </p:nvGrpSpPr>
        <p:grpSpPr>
          <a:xfrm>
            <a:off x="5459616" y="3770793"/>
            <a:ext cx="1369166" cy="1369166"/>
            <a:chOff x="5348241" y="2395536"/>
            <a:chExt cx="1855411" cy="1855411"/>
          </a:xfrm>
        </p:grpSpPr>
        <p:sp>
          <p:nvSpPr>
            <p:cNvPr id="46" name="椭圆 25">
              <a:extLst>
                <a:ext uri="{FF2B5EF4-FFF2-40B4-BE49-F238E27FC236}">
                  <a16:creationId xmlns:a16="http://schemas.microsoft.com/office/drawing/2014/main" id="{E4CEAF6F-837E-4788-AB04-C5F716CEEE03}"/>
                </a:ext>
              </a:extLst>
            </p:cNvPr>
            <p:cNvSpPr/>
            <p:nvPr/>
          </p:nvSpPr>
          <p:spPr>
            <a:xfrm>
              <a:off x="5434625" y="2481920"/>
              <a:ext cx="1682644" cy="1682644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26">
              <a:extLst>
                <a:ext uri="{FF2B5EF4-FFF2-40B4-BE49-F238E27FC236}">
                  <a16:creationId xmlns:a16="http://schemas.microsoft.com/office/drawing/2014/main" id="{D5216DE7-137F-46D6-8380-5696B2D1F7B8}"/>
                </a:ext>
              </a:extLst>
            </p:cNvPr>
            <p:cNvSpPr/>
            <p:nvPr/>
          </p:nvSpPr>
          <p:spPr>
            <a:xfrm>
              <a:off x="5348241" y="2395536"/>
              <a:ext cx="1855411" cy="1855411"/>
            </a:xfrm>
            <a:prstGeom prst="ellipse">
              <a:avLst/>
            </a:prstGeom>
            <a:noFill/>
            <a:ln w="38100">
              <a:solidFill>
                <a:srgbClr val="9C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矩形 27">
            <a:extLst>
              <a:ext uri="{FF2B5EF4-FFF2-40B4-BE49-F238E27FC236}">
                <a16:creationId xmlns:a16="http://schemas.microsoft.com/office/drawing/2014/main" id="{9C515455-0110-4694-870A-E6382850FEBE}"/>
              </a:ext>
            </a:extLst>
          </p:cNvPr>
          <p:cNvSpPr/>
          <p:nvPr/>
        </p:nvSpPr>
        <p:spPr>
          <a:xfrm>
            <a:off x="7381168" y="5662967"/>
            <a:ext cx="1545616" cy="830997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BootStrap</a:t>
            </a:r>
            <a:r>
              <a:rPr lang="en-US" altLang="zh-CN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 	</a:t>
            </a:r>
          </a:p>
          <a:p>
            <a:pPr algn="ctr"/>
            <a:r>
              <a:rPr lang="ko-KR" altLang="en-US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좀 더 깔끔하게</a:t>
            </a:r>
            <a:endParaRPr lang="en-US" altLang="ko-KR" sz="1600" dirty="0">
              <a:solidFill>
                <a:srgbClr val="39A097"/>
              </a:solidFill>
              <a:latin typeface="+mj-lt"/>
              <a:ea typeface="微软雅黑" panose="020B0503020204020204" pitchFamily="34" charset="-122"/>
            </a:endParaRPr>
          </a:p>
          <a:p>
            <a:pPr algn="ctr"/>
            <a:r>
              <a:rPr lang="ko-KR" altLang="en-US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더 편하게</a:t>
            </a:r>
            <a:endParaRPr lang="zh-CN" altLang="en-US" sz="1600" dirty="0">
              <a:solidFill>
                <a:srgbClr val="39A097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28">
            <a:extLst>
              <a:ext uri="{FF2B5EF4-FFF2-40B4-BE49-F238E27FC236}">
                <a16:creationId xmlns:a16="http://schemas.microsoft.com/office/drawing/2014/main" id="{B7EAA896-56F7-47AC-8453-17D053367E2B}"/>
              </a:ext>
            </a:extLst>
          </p:cNvPr>
          <p:cNvSpPr/>
          <p:nvPr/>
        </p:nvSpPr>
        <p:spPr>
          <a:xfrm>
            <a:off x="7898135" y="5124358"/>
            <a:ext cx="511680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39A097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07</a:t>
            </a:r>
            <a:endParaRPr lang="zh-CN" altLang="en-US" sz="3200" dirty="0">
              <a:solidFill>
                <a:srgbClr val="39A097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0" name="组合 29">
            <a:extLst>
              <a:ext uri="{FF2B5EF4-FFF2-40B4-BE49-F238E27FC236}">
                <a16:creationId xmlns:a16="http://schemas.microsoft.com/office/drawing/2014/main" id="{B4A172F0-E130-498D-9525-094B2D228F4D}"/>
              </a:ext>
            </a:extLst>
          </p:cNvPr>
          <p:cNvGrpSpPr/>
          <p:nvPr/>
        </p:nvGrpSpPr>
        <p:grpSpPr>
          <a:xfrm>
            <a:off x="7469391" y="3770793"/>
            <a:ext cx="1369166" cy="1369166"/>
            <a:chOff x="5348241" y="2395536"/>
            <a:chExt cx="1855411" cy="1855411"/>
          </a:xfrm>
        </p:grpSpPr>
        <p:sp>
          <p:nvSpPr>
            <p:cNvPr id="51" name="椭圆 30">
              <a:extLst>
                <a:ext uri="{FF2B5EF4-FFF2-40B4-BE49-F238E27FC236}">
                  <a16:creationId xmlns:a16="http://schemas.microsoft.com/office/drawing/2014/main" id="{6F6FEAA9-52F0-4FF4-B4DD-7E7C179948F6}"/>
                </a:ext>
              </a:extLst>
            </p:cNvPr>
            <p:cNvSpPr/>
            <p:nvPr/>
          </p:nvSpPr>
          <p:spPr>
            <a:xfrm>
              <a:off x="5434625" y="2481920"/>
              <a:ext cx="1682644" cy="1682644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31">
              <a:extLst>
                <a:ext uri="{FF2B5EF4-FFF2-40B4-BE49-F238E27FC236}">
                  <a16:creationId xmlns:a16="http://schemas.microsoft.com/office/drawing/2014/main" id="{0C1DE53B-72E5-4EB6-93B9-E97D516146B6}"/>
                </a:ext>
              </a:extLst>
            </p:cNvPr>
            <p:cNvSpPr/>
            <p:nvPr/>
          </p:nvSpPr>
          <p:spPr>
            <a:xfrm>
              <a:off x="5348241" y="2395536"/>
              <a:ext cx="1855411" cy="1855411"/>
            </a:xfrm>
            <a:prstGeom prst="ellipse">
              <a:avLst/>
            </a:prstGeom>
            <a:noFill/>
            <a:ln w="38100">
              <a:solidFill>
                <a:srgbClr val="9C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32">
            <a:extLst>
              <a:ext uri="{FF2B5EF4-FFF2-40B4-BE49-F238E27FC236}">
                <a16:creationId xmlns:a16="http://schemas.microsoft.com/office/drawing/2014/main" id="{B725B1AF-E5D8-4901-8DFD-EBC567C687AA}"/>
              </a:ext>
            </a:extLst>
          </p:cNvPr>
          <p:cNvSpPr/>
          <p:nvPr/>
        </p:nvSpPr>
        <p:spPr>
          <a:xfrm>
            <a:off x="9221546" y="5662967"/>
            <a:ext cx="1941558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39A097"/>
                </a:solidFill>
                <a:latin typeface="+mj-lt"/>
                <a:ea typeface="微软雅黑" panose="020B0503020204020204" pitchFamily="34" charset="-122"/>
              </a:rPr>
              <a:t>페이지 디자인 심화</a:t>
            </a:r>
            <a:endParaRPr lang="zh-CN" altLang="en-US" sz="1600" dirty="0">
              <a:solidFill>
                <a:srgbClr val="39A097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4" name="矩形 33">
            <a:extLst>
              <a:ext uri="{FF2B5EF4-FFF2-40B4-BE49-F238E27FC236}">
                <a16:creationId xmlns:a16="http://schemas.microsoft.com/office/drawing/2014/main" id="{9C9010A4-8869-4492-806D-F6E0E52EEFAD}"/>
              </a:ext>
            </a:extLst>
          </p:cNvPr>
          <p:cNvSpPr/>
          <p:nvPr/>
        </p:nvSpPr>
        <p:spPr>
          <a:xfrm>
            <a:off x="9922860" y="5124358"/>
            <a:ext cx="538930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39A097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08</a:t>
            </a:r>
            <a:endParaRPr lang="zh-CN" altLang="en-US" sz="3200" dirty="0">
              <a:solidFill>
                <a:srgbClr val="39A097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5" name="组合 34">
            <a:extLst>
              <a:ext uri="{FF2B5EF4-FFF2-40B4-BE49-F238E27FC236}">
                <a16:creationId xmlns:a16="http://schemas.microsoft.com/office/drawing/2014/main" id="{73FBF2E4-FDA8-4697-BAE6-8D693ADBFAC4}"/>
              </a:ext>
            </a:extLst>
          </p:cNvPr>
          <p:cNvGrpSpPr/>
          <p:nvPr/>
        </p:nvGrpSpPr>
        <p:grpSpPr>
          <a:xfrm>
            <a:off x="9507741" y="3770793"/>
            <a:ext cx="1369166" cy="1369166"/>
            <a:chOff x="5348241" y="2395536"/>
            <a:chExt cx="1855411" cy="1855411"/>
          </a:xfrm>
        </p:grpSpPr>
        <p:sp>
          <p:nvSpPr>
            <p:cNvPr id="56" name="椭圆 35">
              <a:extLst>
                <a:ext uri="{FF2B5EF4-FFF2-40B4-BE49-F238E27FC236}">
                  <a16:creationId xmlns:a16="http://schemas.microsoft.com/office/drawing/2014/main" id="{33335918-7AD5-4547-9E7E-982125C56229}"/>
                </a:ext>
              </a:extLst>
            </p:cNvPr>
            <p:cNvSpPr/>
            <p:nvPr/>
          </p:nvSpPr>
          <p:spPr>
            <a:xfrm>
              <a:off x="5434625" y="2481920"/>
              <a:ext cx="1682644" cy="1682644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36">
              <a:extLst>
                <a:ext uri="{FF2B5EF4-FFF2-40B4-BE49-F238E27FC236}">
                  <a16:creationId xmlns:a16="http://schemas.microsoft.com/office/drawing/2014/main" id="{702A44CC-B9DD-4964-9EFD-B2C90586A56D}"/>
                </a:ext>
              </a:extLst>
            </p:cNvPr>
            <p:cNvSpPr/>
            <p:nvPr/>
          </p:nvSpPr>
          <p:spPr>
            <a:xfrm>
              <a:off x="5348241" y="2395536"/>
              <a:ext cx="1855411" cy="1855411"/>
            </a:xfrm>
            <a:prstGeom prst="ellipse">
              <a:avLst/>
            </a:prstGeom>
            <a:noFill/>
            <a:ln w="38100">
              <a:solidFill>
                <a:srgbClr val="9CE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258577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23" grpId="0"/>
      <p:bldP spid="24" grpId="0"/>
      <p:bldP spid="28" grpId="0"/>
      <p:bldP spid="29" grpId="0"/>
      <p:bldP spid="33" grpId="0"/>
      <p:bldP spid="34" grpId="0"/>
      <p:bldP spid="38" grpId="0"/>
      <p:bldP spid="39" grpId="0"/>
      <p:bldP spid="43" grpId="0"/>
      <p:bldP spid="44" grpId="0"/>
      <p:bldP spid="48" grpId="0"/>
      <p:bldP spid="49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5184576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Index.jsp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다음 조건에 맞게 코드를 작성합니다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3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개의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를 만듭니다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-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클래스이름은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div6, div7, div8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Div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속 내용은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자유롭게합니다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저는 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2815BDD3-D1A7-4E96-B512-1EEBAA01EF91}"/>
              </a:ext>
            </a:extLst>
          </p:cNvPr>
          <p:cNvSpPr/>
          <p:nvPr/>
        </p:nvSpPr>
        <p:spPr>
          <a:xfrm>
            <a:off x="6690494" y="1655118"/>
            <a:ext cx="5184576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Style.css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.div6{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font-size: 100px;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.div7{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font-family: Georgia;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.div8{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  font-weight: bold;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}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19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-123353" y="-272107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1027553" y="823780"/>
            <a:ext cx="10513168" cy="6624736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다음과 같이 출력되었다면 성공입니다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B842E3-EF70-4BEE-9CAC-3D3FDC414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19392"/>
            <a:ext cx="12858750" cy="4593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64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809184" y="218010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5039" y="904399"/>
            <a:ext cx="6358563" cy="309634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103445" y="1959521"/>
            <a:ext cx="4401862" cy="44018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40967" y="1897043"/>
            <a:ext cx="4526819" cy="4526819"/>
          </a:xfrm>
          <a:prstGeom prst="ellipse">
            <a:avLst/>
          </a:prstGeom>
          <a:noFill/>
          <a:ln w="38100">
            <a:solidFill>
              <a:srgbClr val="9CE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02862" flipH="1">
            <a:off x="3386343" y="4201659"/>
            <a:ext cx="1656184" cy="19652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46709">
            <a:off x="6979523" y="4588531"/>
            <a:ext cx="1639089" cy="2095884"/>
          </a:xfrm>
          <a:prstGeom prst="rect">
            <a:avLst/>
          </a:prstGeo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213476" y="3906526"/>
            <a:ext cx="4291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2800" cap="all" dirty="0">
                <a:solidFill>
                  <a:srgbClr val="39A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오늘은 여기서 끝</a:t>
            </a:r>
            <a:endParaRPr lang="zh-CN" altLang="en-US" sz="2800" cap="all" dirty="0">
              <a:solidFill>
                <a:srgbClr val="39A0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4590207" y="4376808"/>
            <a:ext cx="35383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900" cap="all" dirty="0">
                <a:solidFill>
                  <a:srgbClr val="39A097"/>
                </a:solidFill>
                <a:cs typeface="Arial" panose="020B0604020202020204" pitchFamily="34" charset="0"/>
              </a:rPr>
              <a:t>내일은 더 복잡하고 더 많은 내용을 배웁시다 </a:t>
            </a:r>
            <a:endParaRPr lang="zh-CN" altLang="en-US" sz="900" cap="all" dirty="0">
              <a:solidFill>
                <a:srgbClr val="39A097"/>
              </a:solidFill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5508086" y="5281002"/>
            <a:ext cx="17026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1200" b="1" cap="all" dirty="0" err="1">
                <a:solidFill>
                  <a:srgbClr val="39A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만든이</a:t>
            </a:r>
            <a:r>
              <a:rPr lang="zh-CN" altLang="en-US" sz="1200" b="1" cap="all" dirty="0">
                <a:solidFill>
                  <a:srgbClr val="39A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ko-KR" altLang="en-US" sz="1200" b="1" cap="all" dirty="0">
                <a:solidFill>
                  <a:srgbClr val="39A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 효 경</a:t>
            </a:r>
            <a:endParaRPr lang="zh-CN" altLang="en-US" sz="1200" cap="all" dirty="0">
              <a:solidFill>
                <a:srgbClr val="39A0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72885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15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0" grpId="0"/>
      <p:bldP spid="20" grpId="1"/>
      <p:bldP spid="21" grpId="0"/>
      <p:bldP spid="21" grpId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0774" y="2476500"/>
            <a:ext cx="8017202" cy="312046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773191" y="3487869"/>
            <a:ext cx="3312368" cy="1224136"/>
          </a:xfrm>
          <a:prstGeom prst="roundRect">
            <a:avLst/>
          </a:prstGeom>
          <a:solidFill>
            <a:srgbClr val="39A097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001213" y="4221485"/>
            <a:ext cx="856325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CSS?</a:t>
            </a:r>
            <a:endParaRPr lang="zh-CN" altLang="en-US" sz="2000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40675" y="3436654"/>
            <a:ext cx="577401" cy="83099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20233" y="3441989"/>
            <a:ext cx="3418284" cy="131589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9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CSS?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1449272" cy="5196148"/>
          </a:xfrm>
          <a:prstGeom prst="roundRect">
            <a:avLst/>
          </a:prstGeom>
          <a:solidFill>
            <a:schemeClr val="bg1">
              <a:lumMod val="85000"/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CSS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는  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Cascading Style Sheet 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의 약자로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문서의 스타일을 꾸밀 때 사용하는 스타일 시트 언어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입니다</a:t>
            </a:r>
            <a:endParaRPr lang="en-US" altLang="ko-KR" dirty="0">
              <a:solidFill>
                <a:srgbClr val="FDBD24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zh-CN" dirty="0">
              <a:solidFill>
                <a:srgbClr val="FDBD24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비유하자면 각 문서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페이지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를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우리의 얼굴에 비유하자면 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CSS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는 화장으로 </a:t>
            </a:r>
            <a:r>
              <a:rPr lang="ko-KR" altLang="en-US" dirty="0" err="1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비유할수있습니다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zh-CN" dirty="0">
              <a:solidFill>
                <a:srgbClr val="FDBD24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네이버 페이지의 </a:t>
            </a:r>
            <a:r>
              <a:rPr lang="ko-KR" altLang="en-US" dirty="0" err="1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검색창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테두리의 녹색이나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메뉴바의 녹색 등 모두가 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CSS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의 효과라고 </a:t>
            </a:r>
            <a:r>
              <a:rPr lang="ko-KR" altLang="en-US" dirty="0" err="1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볼수있습니다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63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태그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설명에 앞서 기초 지식들을 하나씩 설명하고 넘어가도록 하자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이클립스를 실행시켜 만든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 구조를 뜯어보면</a:t>
            </a:r>
            <a:r>
              <a:rPr lang="en-US" altLang="ko-KR" dirty="0"/>
              <a:t> </a:t>
            </a:r>
            <a:r>
              <a:rPr lang="ko-KR" altLang="en-US" dirty="0"/>
              <a:t>다음과 같다</a:t>
            </a:r>
            <a:r>
              <a:rPr lang="en-US" altLang="ko-KR" dirty="0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8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태그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70A249A-1C7B-40B0-8C2A-04F29B50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03" y="1876561"/>
            <a:ext cx="11115788" cy="5196148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45488657-1F82-48FE-B577-89C501A730F7}"/>
              </a:ext>
            </a:extLst>
          </p:cNvPr>
          <p:cNvSpPr/>
          <p:nvPr/>
        </p:nvSpPr>
        <p:spPr>
          <a:xfrm>
            <a:off x="1100783" y="1901801"/>
            <a:ext cx="6120680" cy="505891"/>
          </a:xfrm>
          <a:prstGeom prst="frame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99690-1BE6-46EB-BB89-3FE702AB133F}"/>
              </a:ext>
            </a:extLst>
          </p:cNvPr>
          <p:cNvSpPr txBox="1"/>
          <p:nvPr/>
        </p:nvSpPr>
        <p:spPr>
          <a:xfrm>
            <a:off x="5853311" y="852965"/>
            <a:ext cx="491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해당 페이지에 작성된 언어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(language)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가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java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이며 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html(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페이지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는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text(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문서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타입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인코딩은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UTF-8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로 이루어짐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CF4E76DA-8BA0-4396-BA45-35A374668DCC}"/>
              </a:ext>
            </a:extLst>
          </p:cNvPr>
          <p:cNvSpPr/>
          <p:nvPr/>
        </p:nvSpPr>
        <p:spPr>
          <a:xfrm>
            <a:off x="886549" y="3492915"/>
            <a:ext cx="6120680" cy="505891"/>
          </a:xfrm>
          <a:prstGeom prst="frame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A70BB-B0E3-4DEF-AA49-CD1417297809}"/>
              </a:ext>
            </a:extLst>
          </p:cNvPr>
          <p:cNvSpPr txBox="1"/>
          <p:nvPr/>
        </p:nvSpPr>
        <p:spPr>
          <a:xfrm>
            <a:off x="6933431" y="3492915"/>
            <a:ext cx="491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2. 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현재 문서에 연결된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(link)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파일의 타입은</a:t>
            </a:r>
            <a:endParaRPr lang="en-US" altLang="ko-KR" dirty="0">
              <a:solidFill>
                <a:srgbClr val="FDBD24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스타일시트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(stylesheet)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이며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dirty="0" err="1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스타일시트파일의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위치는 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(</a:t>
            </a:r>
            <a:r>
              <a:rPr lang="en-US" altLang="ko-KR" dirty="0" err="1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href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)</a:t>
            </a:r>
          </a:p>
          <a:p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./</a:t>
            </a:r>
            <a:r>
              <a:rPr lang="en-US" altLang="ko-KR" dirty="0" err="1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css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/style.css </a:t>
            </a:r>
            <a:r>
              <a:rPr lang="ko-KR" altLang="en-US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파일임을 알려준다</a:t>
            </a:r>
            <a:r>
              <a:rPr lang="en-US" altLang="ko-KR" dirty="0">
                <a:solidFill>
                  <a:srgbClr val="FDBD24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9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태그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4F84ADC-F31B-4C27-AE4D-14181ACC0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15" y="1619099"/>
            <a:ext cx="12097344" cy="5521088"/>
          </a:xfrm>
          <a:prstGeom prst="rect">
            <a:avLst/>
          </a:prstGeom>
        </p:spPr>
      </p:pic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5498765" y="1551621"/>
            <a:ext cx="6903983" cy="5449080"/>
          </a:xfrm>
          <a:prstGeom prst="roundRect">
            <a:avLst/>
          </a:prstGeom>
          <a:solidFill>
            <a:srgbClr val="00A6DA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태그란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en-US" altLang="ko-KR" sz="2400" b="1" dirty="0">
                <a:solidFill>
                  <a:srgbClr val="FFFF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&lt;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와 </a:t>
            </a:r>
            <a:r>
              <a:rPr lang="en-US" altLang="ko-KR" sz="2400" b="1" dirty="0">
                <a:solidFill>
                  <a:srgbClr val="FFFF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&gt;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사이에 적힌 것을 의미한다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보통 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&lt;&gt; ~&lt;</a:t>
            </a:r>
            <a:r>
              <a:rPr lang="en-US" altLang="ko-KR" sz="2400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&gt;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태그가 한 세트로 함께 쓰인다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사진에서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&lt;head&gt; ~ &lt;</a:t>
            </a:r>
            <a:r>
              <a:rPr lang="en-US" altLang="ko-KR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head&gt;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는 헤드태그 이며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&lt;body&gt; ~ &lt;</a:t>
            </a:r>
            <a:r>
              <a:rPr lang="en-US" altLang="ko-KR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body&gt;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도 바디태그로 한 세트이다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지금 꼭 이해할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필요는없으며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어차피 곧 염불처럼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외우고있는 자신의 모습이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보일것이다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하지만 꼭 태그가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 </a:t>
            </a:r>
            <a:r>
              <a:rPr lang="en-US" altLang="ko-KR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head&gt;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나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 &lt;</a:t>
            </a:r>
            <a:r>
              <a:rPr lang="en-US" altLang="ko-KR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body&gt;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처럼 꼭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닫히는것만도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아니다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대표적으로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15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번째 줄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</a:t>
            </a:r>
            <a:r>
              <a:rPr lang="en-US" altLang="ko-KR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img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&gt;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가 그러한데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보통 닫혀야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하는태그의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경우에는 프로그램에서 알아서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닫아주는편이니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오타가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없는것에만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신경쓰자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참고로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12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번째 줄이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&lt;h1&gt;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으로 시작해서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</a:t>
            </a:r>
            <a:r>
              <a:rPr lang="en-US" altLang="ko-KR" dirty="0">
                <a:solidFill>
                  <a:srgbClr val="FF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h3&gt;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로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닫힌건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오타다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FA945BB8-5CD4-413F-9944-751F329DF94C}"/>
              </a:ext>
            </a:extLst>
          </p:cNvPr>
          <p:cNvSpPr/>
          <p:nvPr/>
        </p:nvSpPr>
        <p:spPr>
          <a:xfrm>
            <a:off x="488291" y="2585115"/>
            <a:ext cx="985187" cy="383138"/>
          </a:xfrm>
          <a:prstGeom prst="frame">
            <a:avLst/>
          </a:prstGeom>
          <a:solidFill>
            <a:srgbClr val="33CC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03C01E7A-D600-418B-874B-1AC51E0BEEAE}"/>
              </a:ext>
            </a:extLst>
          </p:cNvPr>
          <p:cNvSpPr/>
          <p:nvPr/>
        </p:nvSpPr>
        <p:spPr>
          <a:xfrm>
            <a:off x="596727" y="3899021"/>
            <a:ext cx="985187" cy="383138"/>
          </a:xfrm>
          <a:prstGeom prst="frame">
            <a:avLst/>
          </a:prstGeom>
          <a:solidFill>
            <a:srgbClr val="33CC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461BA2D-B2A1-40BD-8222-2D2DF0157B08}"/>
              </a:ext>
            </a:extLst>
          </p:cNvPr>
          <p:cNvSpPr/>
          <p:nvPr/>
        </p:nvSpPr>
        <p:spPr>
          <a:xfrm>
            <a:off x="592528" y="4227243"/>
            <a:ext cx="985187" cy="383138"/>
          </a:xfrm>
          <a:prstGeom prst="frame">
            <a:avLst/>
          </a:prstGeom>
          <a:solidFill>
            <a:srgbClr val="7030A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A81C7B8-425A-4720-AEE4-82EB425F4AAE}"/>
              </a:ext>
            </a:extLst>
          </p:cNvPr>
          <p:cNvSpPr/>
          <p:nvPr/>
        </p:nvSpPr>
        <p:spPr>
          <a:xfrm>
            <a:off x="553729" y="5852860"/>
            <a:ext cx="985187" cy="383138"/>
          </a:xfrm>
          <a:prstGeom prst="frame">
            <a:avLst/>
          </a:prstGeom>
          <a:solidFill>
            <a:srgbClr val="7030A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93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화면에 글자 를 써 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&lt;body&gt;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와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&lt;/body&gt;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태그 사이 에 아무 글자나 단어를 타이핑하고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실행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(RUN)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시켜봅시다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아마도 화면 상단에 본인이 쓴 문장이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출력되는것을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볼수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있습니다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이제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CSS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를 적용시켜 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연습파일은 </a:t>
            </a:r>
            <a:r>
              <a:rPr lang="en-US" altLang="ko-KR" dirty="0" err="1">
                <a:solidFill>
                  <a:schemeClr val="accent5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index.jsp</a:t>
            </a:r>
            <a:r>
              <a:rPr lang="en-US" altLang="ko-KR" dirty="0">
                <a:solidFill>
                  <a:schemeClr val="accent5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Style.css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6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0B67C5-388E-4C54-89B1-468C7C871ED0}"/>
              </a:ext>
            </a:extLst>
          </p:cNvPr>
          <p:cNvGrpSpPr/>
          <p:nvPr/>
        </p:nvGrpSpPr>
        <p:grpSpPr>
          <a:xfrm>
            <a:off x="32096" y="159941"/>
            <a:ext cx="4912332" cy="1716620"/>
            <a:chOff x="4875" y="1467657"/>
            <a:chExt cx="4912332" cy="17166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5" y="1467657"/>
              <a:ext cx="4912332" cy="1716620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446257" y="2024028"/>
              <a:ext cx="2029567" cy="673417"/>
            </a:xfrm>
            <a:prstGeom prst="roundRect">
              <a:avLst/>
            </a:prstGeom>
            <a:solidFill>
              <a:srgbClr val="39A09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84976" y="2160681"/>
              <a:ext cx="1152128" cy="400110"/>
            </a:xfrm>
            <a:prstGeom prst="rect">
              <a:avLst/>
            </a:prstGeom>
            <a:effectLst/>
          </p:spPr>
          <p:txBody>
            <a:bodyPr vert="horz"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글자 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13809" y="1998788"/>
              <a:ext cx="2094465" cy="7238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6">
            <a:extLst>
              <a:ext uri="{FF2B5EF4-FFF2-40B4-BE49-F238E27FC236}">
                <a16:creationId xmlns:a16="http://schemas.microsoft.com/office/drawing/2014/main" id="{71B2A9FC-BE43-4209-83D1-E4D49FAC4D69}"/>
              </a:ext>
            </a:extLst>
          </p:cNvPr>
          <p:cNvSpPr/>
          <p:nvPr/>
        </p:nvSpPr>
        <p:spPr>
          <a:xfrm>
            <a:off x="956767" y="1672109"/>
            <a:ext cx="10513168" cy="5196148"/>
          </a:xfrm>
          <a:prstGeom prst="roundRect">
            <a:avLst/>
          </a:prstGeom>
          <a:solidFill>
            <a:srgbClr val="00A6DA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1. &lt;h1&gt;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태그에 대하여 다음과 같은 실험을 해봅시다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&lt;body&gt;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와 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&lt;/body&gt;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사이에  아래와 같이 타이핑 해주세요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&lt;h1&gt;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안녕하세요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H1 &lt;/h1&gt;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&lt;h3&gt;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안녕하세요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H3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크기가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어떤가요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? &lt;/h3&gt;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&lt;h5&gt;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어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… H5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입니다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혹시 제가 </a:t>
            </a:r>
            <a:r>
              <a:rPr lang="ko-KR" altLang="en-US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큰가요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? &lt;/h5&gt;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2.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실행시킵니다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 (RUN)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3.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다음장에서 결과를 확인하세요</a:t>
            </a:r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1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heme/theme1.xml><?xml version="1.0" encoding="utf-8"?>
<a:theme xmlns:a="http://schemas.openxmlformats.org/drawingml/2006/main" name="www.home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1306</Words>
  <Application>Microsoft Office PowerPoint</Application>
  <PresentationFormat>사용자 지정</PresentationFormat>
  <Paragraphs>299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a시월구일1</vt:lpstr>
      <vt:lpstr>Microsoft YaHei</vt:lpstr>
      <vt:lpstr>Agency FB</vt:lpstr>
      <vt:lpstr>Arial</vt:lpstr>
      <vt:lpstr>Calibri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清新文艺花卉</dc:title>
  <dc:creator/>
  <cp:keywords>第一PPT www.1ppt.com</cp:keywords>
  <cp:lastModifiedBy/>
  <cp:revision>1</cp:revision>
  <dcterms:created xsi:type="dcterms:W3CDTF">2016-09-14T13:45:22Z</dcterms:created>
  <dcterms:modified xsi:type="dcterms:W3CDTF">2019-07-01T12:57:21Z</dcterms:modified>
</cp:coreProperties>
</file>