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0" r:id="rId3"/>
    <p:sldId id="257" r:id="rId4"/>
    <p:sldId id="260" r:id="rId5"/>
    <p:sldId id="263" r:id="rId6"/>
    <p:sldId id="265" r:id="rId7"/>
    <p:sldId id="267" r:id="rId8"/>
    <p:sldId id="266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74" r:id="rId18"/>
    <p:sldId id="276" r:id="rId19"/>
    <p:sldId id="277" r:id="rId20"/>
    <p:sldId id="278" r:id="rId21"/>
    <p:sldId id="279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CAC49-7E84-4DB9-97A9-A829F7C210F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74E268-A3F6-484E-BCC0-135273D1BD3B}">
      <dgm:prSet phldrT="[텍스트]"/>
      <dgm:spPr/>
      <dgm:t>
        <a:bodyPr/>
        <a:lstStyle/>
        <a:p>
          <a:pPr latinLnBrk="1"/>
          <a:r>
            <a:rPr lang="ko-KR" altLang="en-US" dirty="0" smtClean="0"/>
            <a:t>수집</a:t>
          </a:r>
          <a:endParaRPr lang="ko-KR" altLang="en-US" dirty="0"/>
        </a:p>
      </dgm:t>
    </dgm:pt>
    <dgm:pt modelId="{9D6367C9-1C6D-4C36-AE39-D6F331D3D290}" type="parTrans" cxnId="{690A7ED1-1557-48C6-AE62-4DB1CD6ADD87}">
      <dgm:prSet/>
      <dgm:spPr/>
      <dgm:t>
        <a:bodyPr/>
        <a:lstStyle/>
        <a:p>
          <a:pPr latinLnBrk="1"/>
          <a:endParaRPr lang="ko-KR" altLang="en-US"/>
        </a:p>
      </dgm:t>
    </dgm:pt>
    <dgm:pt modelId="{209194A7-6E09-4AD7-B8FA-CFBDAE93A832}" type="sibTrans" cxnId="{690A7ED1-1557-48C6-AE62-4DB1CD6ADD87}">
      <dgm:prSet/>
      <dgm:spPr/>
      <dgm:t>
        <a:bodyPr/>
        <a:lstStyle/>
        <a:p>
          <a:pPr latinLnBrk="1"/>
          <a:endParaRPr lang="ko-KR" altLang="en-US"/>
        </a:p>
      </dgm:t>
    </dgm:pt>
    <dgm:pt modelId="{07FF9FFA-368A-499B-A3D2-6F918064DF0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BeautifulSoup</a:t>
          </a:r>
          <a:endParaRPr lang="ko-KR" altLang="en-US" dirty="0"/>
        </a:p>
      </dgm:t>
    </dgm:pt>
    <dgm:pt modelId="{8A5EF4AC-32A9-4A52-BCBA-DF687C769509}" type="parTrans" cxnId="{DA42454D-20CC-4683-BC7F-78943EF9A6C3}">
      <dgm:prSet/>
      <dgm:spPr/>
      <dgm:t>
        <a:bodyPr/>
        <a:lstStyle/>
        <a:p>
          <a:pPr latinLnBrk="1"/>
          <a:endParaRPr lang="ko-KR" altLang="en-US"/>
        </a:p>
      </dgm:t>
    </dgm:pt>
    <dgm:pt modelId="{4F2335B9-0A1A-4201-8A4C-4D2E8152E962}" type="sibTrans" cxnId="{DA42454D-20CC-4683-BC7F-78943EF9A6C3}">
      <dgm:prSet/>
      <dgm:spPr/>
      <dgm:t>
        <a:bodyPr/>
        <a:lstStyle/>
        <a:p>
          <a:pPr latinLnBrk="1"/>
          <a:endParaRPr lang="ko-KR" altLang="en-US"/>
        </a:p>
      </dgm:t>
    </dgm:pt>
    <dgm:pt modelId="{275323DC-9E78-404B-8572-1FF33A8C5B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Urllib</a:t>
          </a:r>
          <a:endParaRPr lang="ko-KR" altLang="en-US" dirty="0"/>
        </a:p>
      </dgm:t>
    </dgm:pt>
    <dgm:pt modelId="{F1DEEB84-7816-44FE-91F8-419B25ECABCB}" type="parTrans" cxnId="{529A49B0-51C4-44E7-8783-2F9A8DB86FC6}">
      <dgm:prSet/>
      <dgm:spPr/>
      <dgm:t>
        <a:bodyPr/>
        <a:lstStyle/>
        <a:p>
          <a:pPr latinLnBrk="1"/>
          <a:endParaRPr lang="ko-KR" altLang="en-US"/>
        </a:p>
      </dgm:t>
    </dgm:pt>
    <dgm:pt modelId="{1761A3C3-98A3-44C8-925C-3708C2AAE671}" type="sibTrans" cxnId="{529A49B0-51C4-44E7-8783-2F9A8DB86FC6}">
      <dgm:prSet/>
      <dgm:spPr/>
      <dgm:t>
        <a:bodyPr/>
        <a:lstStyle/>
        <a:p>
          <a:pPr latinLnBrk="1"/>
          <a:endParaRPr lang="ko-KR" altLang="en-US"/>
        </a:p>
      </dgm:t>
    </dgm:pt>
    <dgm:pt modelId="{B9A58EA3-5300-41D0-A74A-00B610999AA5}">
      <dgm:prSet phldrT="[텍스트]"/>
      <dgm:spPr/>
      <dgm:t>
        <a:bodyPr/>
        <a:lstStyle/>
        <a:p>
          <a:pPr latinLnBrk="1"/>
          <a:r>
            <a:rPr lang="ko-KR" altLang="en-US" dirty="0" smtClean="0"/>
            <a:t>분석</a:t>
          </a:r>
          <a:endParaRPr lang="ko-KR" altLang="en-US" dirty="0"/>
        </a:p>
      </dgm:t>
    </dgm:pt>
    <dgm:pt modelId="{38962659-E213-4DC4-81CC-9A0ACEA133A4}" type="parTrans" cxnId="{F7864872-BF24-42BE-A98A-F474FDE016D2}">
      <dgm:prSet/>
      <dgm:spPr/>
      <dgm:t>
        <a:bodyPr/>
        <a:lstStyle/>
        <a:p>
          <a:pPr latinLnBrk="1"/>
          <a:endParaRPr lang="ko-KR" altLang="en-US"/>
        </a:p>
      </dgm:t>
    </dgm:pt>
    <dgm:pt modelId="{FDBE05FB-7504-4BD2-A0AA-307FE011E17A}" type="sibTrans" cxnId="{F7864872-BF24-42BE-A98A-F474FDE016D2}">
      <dgm:prSet/>
      <dgm:spPr/>
      <dgm:t>
        <a:bodyPr/>
        <a:lstStyle/>
        <a:p>
          <a:pPr latinLnBrk="1"/>
          <a:endParaRPr lang="ko-KR" altLang="en-US"/>
        </a:p>
      </dgm:t>
    </dgm:pt>
    <dgm:pt modelId="{EF15992C-290E-4CE2-A2BC-FC985CD21D52}">
      <dgm:prSet phldrT="[텍스트]"/>
      <dgm:spPr/>
      <dgm:t>
        <a:bodyPr/>
        <a:lstStyle/>
        <a:p>
          <a:pPr latinLnBrk="1"/>
          <a:r>
            <a:rPr lang="en-US" altLang="ko-KR" dirty="0" smtClean="0"/>
            <a:t>pandas</a:t>
          </a:r>
          <a:endParaRPr lang="ko-KR" altLang="en-US" dirty="0"/>
        </a:p>
      </dgm:t>
    </dgm:pt>
    <dgm:pt modelId="{CA9ABAC1-790C-4465-91DB-C4FA8B6D95C8}" type="parTrans" cxnId="{4995D97A-DACC-481C-AEFB-A3C9E729E847}">
      <dgm:prSet/>
      <dgm:spPr/>
      <dgm:t>
        <a:bodyPr/>
        <a:lstStyle/>
        <a:p>
          <a:pPr latinLnBrk="1"/>
          <a:endParaRPr lang="ko-KR" altLang="en-US"/>
        </a:p>
      </dgm:t>
    </dgm:pt>
    <dgm:pt modelId="{F87A0E00-36C4-4810-81F6-E163F0E3F136}" type="sibTrans" cxnId="{4995D97A-DACC-481C-AEFB-A3C9E729E847}">
      <dgm:prSet/>
      <dgm:spPr/>
      <dgm:t>
        <a:bodyPr/>
        <a:lstStyle/>
        <a:p>
          <a:pPr latinLnBrk="1"/>
          <a:endParaRPr lang="ko-KR" altLang="en-US"/>
        </a:p>
      </dgm:t>
    </dgm:pt>
    <dgm:pt modelId="{2F4E9215-E4E7-445B-B211-E84D6656AD8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Numpy</a:t>
          </a:r>
          <a:endParaRPr lang="ko-KR" altLang="en-US" dirty="0"/>
        </a:p>
      </dgm:t>
    </dgm:pt>
    <dgm:pt modelId="{25EEA6D5-7782-4FE9-9E47-3BAC39379F9F}" type="parTrans" cxnId="{47F73C9F-9602-482D-93F6-85299D6DEA18}">
      <dgm:prSet/>
      <dgm:spPr/>
      <dgm:t>
        <a:bodyPr/>
        <a:lstStyle/>
        <a:p>
          <a:pPr latinLnBrk="1"/>
          <a:endParaRPr lang="ko-KR" altLang="en-US"/>
        </a:p>
      </dgm:t>
    </dgm:pt>
    <dgm:pt modelId="{DE2E4742-EF5C-4BF2-AB07-9D0C81607413}" type="sibTrans" cxnId="{47F73C9F-9602-482D-93F6-85299D6DEA18}">
      <dgm:prSet/>
      <dgm:spPr/>
      <dgm:t>
        <a:bodyPr/>
        <a:lstStyle/>
        <a:p>
          <a:pPr latinLnBrk="1"/>
          <a:endParaRPr lang="ko-KR" altLang="en-US"/>
        </a:p>
      </dgm:t>
    </dgm:pt>
    <dgm:pt modelId="{FBD94642-9F36-474D-997C-650E348D45B8}">
      <dgm:prSet phldrT="[텍스트]"/>
      <dgm:spPr/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3FD71567-F151-438F-86AA-4B0068ADEFB5}" type="parTrans" cxnId="{41D8555C-AB25-4726-8B33-2C14971BBC04}">
      <dgm:prSet/>
      <dgm:spPr/>
      <dgm:t>
        <a:bodyPr/>
        <a:lstStyle/>
        <a:p>
          <a:pPr latinLnBrk="1"/>
          <a:endParaRPr lang="ko-KR" altLang="en-US"/>
        </a:p>
      </dgm:t>
    </dgm:pt>
    <dgm:pt modelId="{CDE795FD-B179-47B2-8465-36444E165FD6}" type="sibTrans" cxnId="{41D8555C-AB25-4726-8B33-2C14971BBC04}">
      <dgm:prSet/>
      <dgm:spPr/>
      <dgm:t>
        <a:bodyPr/>
        <a:lstStyle/>
        <a:p>
          <a:pPr latinLnBrk="1"/>
          <a:endParaRPr lang="ko-KR" altLang="en-US"/>
        </a:p>
      </dgm:t>
    </dgm:pt>
    <dgm:pt modelId="{26DD6BAA-94E3-4076-B15A-7EA99E7AFCA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matplotlib</a:t>
          </a:r>
          <a:endParaRPr lang="ko-KR" altLang="en-US" dirty="0"/>
        </a:p>
      </dgm:t>
    </dgm:pt>
    <dgm:pt modelId="{E1935B6B-1C2D-4BE6-9B59-6D53041B5976}" type="parTrans" cxnId="{43AD8E36-ECE0-4886-8640-FE5C9CE2EC2A}">
      <dgm:prSet/>
      <dgm:spPr/>
      <dgm:t>
        <a:bodyPr/>
        <a:lstStyle/>
        <a:p>
          <a:pPr latinLnBrk="1"/>
          <a:endParaRPr lang="ko-KR" altLang="en-US"/>
        </a:p>
      </dgm:t>
    </dgm:pt>
    <dgm:pt modelId="{B627FD3F-35E3-49A4-9DEA-BC1F6F330938}" type="sibTrans" cxnId="{43AD8E36-ECE0-4886-8640-FE5C9CE2EC2A}">
      <dgm:prSet/>
      <dgm:spPr/>
      <dgm:t>
        <a:bodyPr/>
        <a:lstStyle/>
        <a:p>
          <a:pPr latinLnBrk="1"/>
          <a:endParaRPr lang="ko-KR" altLang="en-US"/>
        </a:p>
      </dgm:t>
    </dgm:pt>
    <dgm:pt modelId="{A23CACD8-07AD-4C72-BFC2-32507C5F0D53}">
      <dgm:prSet phldrT="[텍스트]"/>
      <dgm:spPr/>
      <dgm:t>
        <a:bodyPr/>
        <a:lstStyle/>
        <a:p>
          <a:pPr latinLnBrk="1"/>
          <a:r>
            <a:rPr lang="en-US" altLang="ko-KR" dirty="0" smtClean="0"/>
            <a:t>PyQt5</a:t>
          </a:r>
          <a:endParaRPr lang="ko-KR" altLang="en-US" dirty="0"/>
        </a:p>
      </dgm:t>
    </dgm:pt>
    <dgm:pt modelId="{212006EF-0AD2-4447-9D67-94F3F3175835}" type="parTrans" cxnId="{348AED3A-937D-4507-8FB9-C2596105A783}">
      <dgm:prSet/>
      <dgm:spPr/>
      <dgm:t>
        <a:bodyPr/>
        <a:lstStyle/>
        <a:p>
          <a:pPr latinLnBrk="1"/>
          <a:endParaRPr lang="ko-KR" altLang="en-US"/>
        </a:p>
      </dgm:t>
    </dgm:pt>
    <dgm:pt modelId="{6A5DD64D-76E3-4685-9CBB-CE059BDCA8E9}" type="sibTrans" cxnId="{348AED3A-937D-4507-8FB9-C2596105A783}">
      <dgm:prSet/>
      <dgm:spPr/>
      <dgm:t>
        <a:bodyPr/>
        <a:lstStyle/>
        <a:p>
          <a:pPr latinLnBrk="1"/>
          <a:endParaRPr lang="ko-KR" altLang="en-US"/>
        </a:p>
      </dgm:t>
    </dgm:pt>
    <dgm:pt modelId="{8CA4F9A0-2BD8-487D-9A2D-48B20914EDD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Pyexcelerate</a:t>
          </a:r>
          <a:endParaRPr lang="ko-KR" altLang="en-US" dirty="0"/>
        </a:p>
      </dgm:t>
    </dgm:pt>
    <dgm:pt modelId="{364935E7-7362-4E97-B054-E6AC8F0ED93D}" type="parTrans" cxnId="{C70BEDB9-804D-4215-8078-6F7A7FBCE87C}">
      <dgm:prSet/>
      <dgm:spPr/>
      <dgm:t>
        <a:bodyPr/>
        <a:lstStyle/>
        <a:p>
          <a:pPr latinLnBrk="1"/>
          <a:endParaRPr lang="ko-KR" altLang="en-US"/>
        </a:p>
      </dgm:t>
    </dgm:pt>
    <dgm:pt modelId="{79CC0DEA-3F4E-4049-B19F-86754DA4C721}" type="sibTrans" cxnId="{C70BEDB9-804D-4215-8078-6F7A7FBCE87C}">
      <dgm:prSet/>
      <dgm:spPr/>
      <dgm:t>
        <a:bodyPr/>
        <a:lstStyle/>
        <a:p>
          <a:pPr latinLnBrk="1"/>
          <a:endParaRPr lang="ko-KR" altLang="en-US"/>
        </a:p>
      </dgm:t>
    </dgm:pt>
    <dgm:pt modelId="{EB58AAE6-A1DC-43D4-B89E-2D39E5142ABC}">
      <dgm:prSet phldrT="[텍스트]"/>
      <dgm:spPr/>
      <dgm:t>
        <a:bodyPr/>
        <a:lstStyle/>
        <a:p>
          <a:pPr latinLnBrk="1"/>
          <a:r>
            <a:rPr lang="en-US" altLang="ko-KR" dirty="0" smtClean="0"/>
            <a:t>Oauth2</a:t>
          </a:r>
          <a:endParaRPr lang="ko-KR" altLang="en-US" dirty="0"/>
        </a:p>
      </dgm:t>
    </dgm:pt>
    <dgm:pt modelId="{EDCB6680-CAFE-482B-8541-0C8DEDF9984D}" type="parTrans" cxnId="{B7367176-3B50-4DE9-A9C6-A2FECBCB7250}">
      <dgm:prSet/>
      <dgm:spPr/>
      <dgm:t>
        <a:bodyPr/>
        <a:lstStyle/>
        <a:p>
          <a:pPr latinLnBrk="1"/>
          <a:endParaRPr lang="ko-KR" altLang="en-US"/>
        </a:p>
      </dgm:t>
    </dgm:pt>
    <dgm:pt modelId="{A9647D72-A543-4858-8D29-555BAB784BD3}" type="sibTrans" cxnId="{B7367176-3B50-4DE9-A9C6-A2FECBCB7250}">
      <dgm:prSet/>
      <dgm:spPr/>
      <dgm:t>
        <a:bodyPr/>
        <a:lstStyle/>
        <a:p>
          <a:pPr latinLnBrk="1"/>
          <a:endParaRPr lang="ko-KR" altLang="en-US"/>
        </a:p>
      </dgm:t>
    </dgm:pt>
    <dgm:pt modelId="{D78D6D00-D28D-4D8F-BFE0-02AAF561684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KoNLPy</a:t>
          </a:r>
          <a:endParaRPr lang="ko-KR" altLang="en-US" dirty="0"/>
        </a:p>
      </dgm:t>
    </dgm:pt>
    <dgm:pt modelId="{7D3EEE2A-47A0-4C39-8A09-0365594E88C9}" type="parTrans" cxnId="{966F2E2C-08AE-4E8C-9E85-7B7DE23DD323}">
      <dgm:prSet/>
      <dgm:spPr/>
      <dgm:t>
        <a:bodyPr/>
        <a:lstStyle/>
        <a:p>
          <a:pPr latinLnBrk="1"/>
          <a:endParaRPr lang="ko-KR" altLang="en-US"/>
        </a:p>
      </dgm:t>
    </dgm:pt>
    <dgm:pt modelId="{73E3B726-8FDF-421B-98B1-30FDE2023A14}" type="sibTrans" cxnId="{966F2E2C-08AE-4E8C-9E85-7B7DE23DD323}">
      <dgm:prSet/>
      <dgm:spPr/>
      <dgm:t>
        <a:bodyPr/>
        <a:lstStyle/>
        <a:p>
          <a:pPr latinLnBrk="1"/>
          <a:endParaRPr lang="ko-KR" altLang="en-US"/>
        </a:p>
      </dgm:t>
    </dgm:pt>
    <dgm:pt modelId="{3A1BE364-A17E-4F47-AF2B-2D2361D3811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Scikit</a:t>
          </a:r>
          <a:r>
            <a:rPr lang="en-US" altLang="ko-KR" dirty="0" smtClean="0"/>
            <a:t>-learn</a:t>
          </a:r>
          <a:endParaRPr lang="ko-KR" altLang="en-US" dirty="0"/>
        </a:p>
      </dgm:t>
    </dgm:pt>
    <dgm:pt modelId="{DE81F4E8-6BA5-4FBA-8C4C-369DB11F6E87}" type="parTrans" cxnId="{D06F689E-3F14-4450-9424-193F3D5BB9D9}">
      <dgm:prSet/>
      <dgm:spPr/>
      <dgm:t>
        <a:bodyPr/>
        <a:lstStyle/>
        <a:p>
          <a:pPr latinLnBrk="1"/>
          <a:endParaRPr lang="ko-KR" altLang="en-US"/>
        </a:p>
      </dgm:t>
    </dgm:pt>
    <dgm:pt modelId="{24A382CC-99A2-4412-AB1D-72CFB5656617}" type="sibTrans" cxnId="{D06F689E-3F14-4450-9424-193F3D5BB9D9}">
      <dgm:prSet/>
      <dgm:spPr/>
      <dgm:t>
        <a:bodyPr/>
        <a:lstStyle/>
        <a:p>
          <a:pPr latinLnBrk="1"/>
          <a:endParaRPr lang="ko-KR" altLang="en-US"/>
        </a:p>
      </dgm:t>
    </dgm:pt>
    <dgm:pt modelId="{2A7EF6CF-FCAB-4343-B01B-1646E0B90A36}" type="pres">
      <dgm:prSet presAssocID="{084CAC49-7E84-4DB9-97A9-A829F7C210FC}" presName="Name0" presStyleCnt="0">
        <dgm:presLayoutVars>
          <dgm:dir/>
          <dgm:animLvl val="lvl"/>
          <dgm:resizeHandles val="exact"/>
        </dgm:presLayoutVars>
      </dgm:prSet>
      <dgm:spPr/>
    </dgm:pt>
    <dgm:pt modelId="{7851C31E-ED77-4083-9395-A7F85F9A84E3}" type="pres">
      <dgm:prSet presAssocID="{5A74E268-A3F6-484E-BCC0-135273D1BD3B}" presName="composite" presStyleCnt="0"/>
      <dgm:spPr/>
    </dgm:pt>
    <dgm:pt modelId="{F1BD0F45-19A4-4663-A1DB-8DEFA8761B8A}" type="pres">
      <dgm:prSet presAssocID="{5A74E268-A3F6-484E-BCC0-135273D1BD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210C0A-1AC6-4061-967E-EC4C0DD7720F}" type="pres">
      <dgm:prSet presAssocID="{5A74E268-A3F6-484E-BCC0-135273D1BD3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614CDB-C474-4D5E-B467-8A23D41F484D}" type="pres">
      <dgm:prSet presAssocID="{209194A7-6E09-4AD7-B8FA-CFBDAE93A832}" presName="space" presStyleCnt="0"/>
      <dgm:spPr/>
    </dgm:pt>
    <dgm:pt modelId="{3802EB4D-B94B-4EAD-8F26-0E27463DAF78}" type="pres">
      <dgm:prSet presAssocID="{B9A58EA3-5300-41D0-A74A-00B610999AA5}" presName="composite" presStyleCnt="0"/>
      <dgm:spPr/>
    </dgm:pt>
    <dgm:pt modelId="{B9F16A6F-C6B6-45C5-8EAA-5E8DAA9CD0FC}" type="pres">
      <dgm:prSet presAssocID="{B9A58EA3-5300-41D0-A74A-00B610999AA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D29441D-8CFF-4B37-BECF-5E606CF12E20}" type="pres">
      <dgm:prSet presAssocID="{B9A58EA3-5300-41D0-A74A-00B610999AA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F49D10-5F2B-416D-94F5-5248D752197B}" type="pres">
      <dgm:prSet presAssocID="{FDBE05FB-7504-4BD2-A0AA-307FE011E17A}" presName="space" presStyleCnt="0"/>
      <dgm:spPr/>
    </dgm:pt>
    <dgm:pt modelId="{6B06A48B-D117-4432-ACFD-B54184E6B57A}" type="pres">
      <dgm:prSet presAssocID="{FBD94642-9F36-474D-997C-650E348D45B8}" presName="composite" presStyleCnt="0"/>
      <dgm:spPr/>
    </dgm:pt>
    <dgm:pt modelId="{BDA347FB-0CF5-42B5-AB8B-FCE3FAA5A98B}" type="pres">
      <dgm:prSet presAssocID="{FBD94642-9F36-474D-997C-650E348D45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D3C4D15-889A-4DF3-AE70-DEB402AB602B}" type="pres">
      <dgm:prSet presAssocID="{FBD94642-9F36-474D-997C-650E348D45B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995D97A-DACC-481C-AEFB-A3C9E729E847}" srcId="{B9A58EA3-5300-41D0-A74A-00B610999AA5}" destId="{EF15992C-290E-4CE2-A2BC-FC985CD21D52}" srcOrd="0" destOrd="0" parTransId="{CA9ABAC1-790C-4465-91DB-C4FA8B6D95C8}" sibTransId="{F87A0E00-36C4-4810-81F6-E163F0E3F136}"/>
    <dgm:cxn modelId="{C4F89CF6-2F45-4ECD-877A-9A7249A91507}" type="presOf" srcId="{275323DC-9E78-404B-8572-1FF33A8C5B2F}" destId="{62210C0A-1AC6-4061-967E-EC4C0DD7720F}" srcOrd="0" destOrd="1" presId="urn:microsoft.com/office/officeart/2005/8/layout/hList1"/>
    <dgm:cxn modelId="{373D3D41-9D64-4C61-8852-77C6D0010DAA}" type="presOf" srcId="{EB58AAE6-A1DC-43D4-B89E-2D39E5142ABC}" destId="{62210C0A-1AC6-4061-967E-EC4C0DD7720F}" srcOrd="0" destOrd="3" presId="urn:microsoft.com/office/officeart/2005/8/layout/hList1"/>
    <dgm:cxn modelId="{3B9726FB-AA18-457D-99B4-FD3FC5E4005B}" type="presOf" srcId="{26DD6BAA-94E3-4076-B15A-7EA99E7AFCA2}" destId="{0D3C4D15-889A-4DF3-AE70-DEB402AB602B}" srcOrd="0" destOrd="0" presId="urn:microsoft.com/office/officeart/2005/8/layout/hList1"/>
    <dgm:cxn modelId="{DA42454D-20CC-4683-BC7F-78943EF9A6C3}" srcId="{5A74E268-A3F6-484E-BCC0-135273D1BD3B}" destId="{07FF9FFA-368A-499B-A3D2-6F918064DF05}" srcOrd="0" destOrd="0" parTransId="{8A5EF4AC-32A9-4A52-BCBA-DF687C769509}" sibTransId="{4F2335B9-0A1A-4201-8A4C-4D2E8152E962}"/>
    <dgm:cxn modelId="{41D8555C-AB25-4726-8B33-2C14971BBC04}" srcId="{084CAC49-7E84-4DB9-97A9-A829F7C210FC}" destId="{FBD94642-9F36-474D-997C-650E348D45B8}" srcOrd="2" destOrd="0" parTransId="{3FD71567-F151-438F-86AA-4B0068ADEFB5}" sibTransId="{CDE795FD-B179-47B2-8465-36444E165FD6}"/>
    <dgm:cxn modelId="{D4EBA1B7-7EB0-4CE7-9FE3-3C889F8B5027}" type="presOf" srcId="{D78D6D00-D28D-4D8F-BFE0-02AAF5616842}" destId="{62210C0A-1AC6-4061-967E-EC4C0DD7720F}" srcOrd="0" destOrd="4" presId="urn:microsoft.com/office/officeart/2005/8/layout/hList1"/>
    <dgm:cxn modelId="{BAA825FE-505F-438C-BC6C-7D44D314BD3B}" type="presOf" srcId="{B9A58EA3-5300-41D0-A74A-00B610999AA5}" destId="{B9F16A6F-C6B6-45C5-8EAA-5E8DAA9CD0FC}" srcOrd="0" destOrd="0" presId="urn:microsoft.com/office/officeart/2005/8/layout/hList1"/>
    <dgm:cxn modelId="{261D34AD-9D26-48A2-B657-9AEF1A793490}" type="presOf" srcId="{FBD94642-9F36-474D-997C-650E348D45B8}" destId="{BDA347FB-0CF5-42B5-AB8B-FCE3FAA5A98B}" srcOrd="0" destOrd="0" presId="urn:microsoft.com/office/officeart/2005/8/layout/hList1"/>
    <dgm:cxn modelId="{43AD8E36-ECE0-4886-8640-FE5C9CE2EC2A}" srcId="{FBD94642-9F36-474D-997C-650E348D45B8}" destId="{26DD6BAA-94E3-4076-B15A-7EA99E7AFCA2}" srcOrd="0" destOrd="0" parTransId="{E1935B6B-1C2D-4BE6-9B59-6D53041B5976}" sibTransId="{B627FD3F-35E3-49A4-9DEA-BC1F6F330938}"/>
    <dgm:cxn modelId="{C70BEDB9-804D-4215-8078-6F7A7FBCE87C}" srcId="{5A74E268-A3F6-484E-BCC0-135273D1BD3B}" destId="{8CA4F9A0-2BD8-487D-9A2D-48B20914EDDF}" srcOrd="2" destOrd="0" parTransId="{364935E7-7362-4E97-B054-E6AC8F0ED93D}" sibTransId="{79CC0DEA-3F4E-4049-B19F-86754DA4C721}"/>
    <dgm:cxn modelId="{AA0D87AB-239A-4CE5-84C8-727967986668}" type="presOf" srcId="{EF15992C-290E-4CE2-A2BC-FC985CD21D52}" destId="{7D29441D-8CFF-4B37-BECF-5E606CF12E20}" srcOrd="0" destOrd="0" presId="urn:microsoft.com/office/officeart/2005/8/layout/hList1"/>
    <dgm:cxn modelId="{966F2E2C-08AE-4E8C-9E85-7B7DE23DD323}" srcId="{5A74E268-A3F6-484E-BCC0-135273D1BD3B}" destId="{D78D6D00-D28D-4D8F-BFE0-02AAF5616842}" srcOrd="4" destOrd="0" parTransId="{7D3EEE2A-47A0-4C39-8A09-0365594E88C9}" sibTransId="{73E3B726-8FDF-421B-98B1-30FDE2023A14}"/>
    <dgm:cxn modelId="{D085B503-EE37-4D30-A94A-63A7F5DAAC65}" type="presOf" srcId="{084CAC49-7E84-4DB9-97A9-A829F7C210FC}" destId="{2A7EF6CF-FCAB-4343-B01B-1646E0B90A36}" srcOrd="0" destOrd="0" presId="urn:microsoft.com/office/officeart/2005/8/layout/hList1"/>
    <dgm:cxn modelId="{690A7ED1-1557-48C6-AE62-4DB1CD6ADD87}" srcId="{084CAC49-7E84-4DB9-97A9-A829F7C210FC}" destId="{5A74E268-A3F6-484E-BCC0-135273D1BD3B}" srcOrd="0" destOrd="0" parTransId="{9D6367C9-1C6D-4C36-AE39-D6F331D3D290}" sibTransId="{209194A7-6E09-4AD7-B8FA-CFBDAE93A832}"/>
    <dgm:cxn modelId="{B7367176-3B50-4DE9-A9C6-A2FECBCB7250}" srcId="{5A74E268-A3F6-484E-BCC0-135273D1BD3B}" destId="{EB58AAE6-A1DC-43D4-B89E-2D39E5142ABC}" srcOrd="3" destOrd="0" parTransId="{EDCB6680-CAFE-482B-8541-0C8DEDF9984D}" sibTransId="{A9647D72-A543-4858-8D29-555BAB784BD3}"/>
    <dgm:cxn modelId="{D06F689E-3F14-4450-9424-193F3D5BB9D9}" srcId="{B9A58EA3-5300-41D0-A74A-00B610999AA5}" destId="{3A1BE364-A17E-4F47-AF2B-2D2361D38114}" srcOrd="2" destOrd="0" parTransId="{DE81F4E8-6BA5-4FBA-8C4C-369DB11F6E87}" sibTransId="{24A382CC-99A2-4412-AB1D-72CFB5656617}"/>
    <dgm:cxn modelId="{348AED3A-937D-4507-8FB9-C2596105A783}" srcId="{FBD94642-9F36-474D-997C-650E348D45B8}" destId="{A23CACD8-07AD-4C72-BFC2-32507C5F0D53}" srcOrd="1" destOrd="0" parTransId="{212006EF-0AD2-4447-9D67-94F3F3175835}" sibTransId="{6A5DD64D-76E3-4685-9CBB-CE059BDCA8E9}"/>
    <dgm:cxn modelId="{A88AA723-6FBA-46B5-B9ED-2CAB7E95EE97}" type="presOf" srcId="{A23CACD8-07AD-4C72-BFC2-32507C5F0D53}" destId="{0D3C4D15-889A-4DF3-AE70-DEB402AB602B}" srcOrd="0" destOrd="1" presId="urn:microsoft.com/office/officeart/2005/8/layout/hList1"/>
    <dgm:cxn modelId="{9F05AAC9-67B8-49BA-BE43-747C079291F4}" type="presOf" srcId="{3A1BE364-A17E-4F47-AF2B-2D2361D38114}" destId="{7D29441D-8CFF-4B37-BECF-5E606CF12E20}" srcOrd="0" destOrd="2" presId="urn:microsoft.com/office/officeart/2005/8/layout/hList1"/>
    <dgm:cxn modelId="{47F73C9F-9602-482D-93F6-85299D6DEA18}" srcId="{B9A58EA3-5300-41D0-A74A-00B610999AA5}" destId="{2F4E9215-E4E7-445B-B211-E84D6656AD89}" srcOrd="1" destOrd="0" parTransId="{25EEA6D5-7782-4FE9-9E47-3BAC39379F9F}" sibTransId="{DE2E4742-EF5C-4BF2-AB07-9D0C81607413}"/>
    <dgm:cxn modelId="{044B8A26-F3BD-4451-A143-1AA8B1BCEBFB}" type="presOf" srcId="{8CA4F9A0-2BD8-487D-9A2D-48B20914EDDF}" destId="{62210C0A-1AC6-4061-967E-EC4C0DD7720F}" srcOrd="0" destOrd="2" presId="urn:microsoft.com/office/officeart/2005/8/layout/hList1"/>
    <dgm:cxn modelId="{BCBAC7F5-CD14-47B5-A760-D5D6422C2FDE}" type="presOf" srcId="{07FF9FFA-368A-499B-A3D2-6F918064DF05}" destId="{62210C0A-1AC6-4061-967E-EC4C0DD7720F}" srcOrd="0" destOrd="0" presId="urn:microsoft.com/office/officeart/2005/8/layout/hList1"/>
    <dgm:cxn modelId="{529A49B0-51C4-44E7-8783-2F9A8DB86FC6}" srcId="{5A74E268-A3F6-484E-BCC0-135273D1BD3B}" destId="{275323DC-9E78-404B-8572-1FF33A8C5B2F}" srcOrd="1" destOrd="0" parTransId="{F1DEEB84-7816-44FE-91F8-419B25ECABCB}" sibTransId="{1761A3C3-98A3-44C8-925C-3708C2AAE671}"/>
    <dgm:cxn modelId="{F7864872-BF24-42BE-A98A-F474FDE016D2}" srcId="{084CAC49-7E84-4DB9-97A9-A829F7C210FC}" destId="{B9A58EA3-5300-41D0-A74A-00B610999AA5}" srcOrd="1" destOrd="0" parTransId="{38962659-E213-4DC4-81CC-9A0ACEA133A4}" sibTransId="{FDBE05FB-7504-4BD2-A0AA-307FE011E17A}"/>
    <dgm:cxn modelId="{FA3CC5D5-D4B5-4871-88F2-41D8F54899BF}" type="presOf" srcId="{5A74E268-A3F6-484E-BCC0-135273D1BD3B}" destId="{F1BD0F45-19A4-4663-A1DB-8DEFA8761B8A}" srcOrd="0" destOrd="0" presId="urn:microsoft.com/office/officeart/2005/8/layout/hList1"/>
    <dgm:cxn modelId="{C0B13922-7BFF-44A6-AED3-7BEC938113B9}" type="presOf" srcId="{2F4E9215-E4E7-445B-B211-E84D6656AD89}" destId="{7D29441D-8CFF-4B37-BECF-5E606CF12E20}" srcOrd="0" destOrd="1" presId="urn:microsoft.com/office/officeart/2005/8/layout/hList1"/>
    <dgm:cxn modelId="{BA7F5057-364B-41DA-881D-3892BFA3F87D}" type="presParOf" srcId="{2A7EF6CF-FCAB-4343-B01B-1646E0B90A36}" destId="{7851C31E-ED77-4083-9395-A7F85F9A84E3}" srcOrd="0" destOrd="0" presId="urn:microsoft.com/office/officeart/2005/8/layout/hList1"/>
    <dgm:cxn modelId="{80C62A99-49F5-460D-ACDF-1D78EC1216A5}" type="presParOf" srcId="{7851C31E-ED77-4083-9395-A7F85F9A84E3}" destId="{F1BD0F45-19A4-4663-A1DB-8DEFA8761B8A}" srcOrd="0" destOrd="0" presId="urn:microsoft.com/office/officeart/2005/8/layout/hList1"/>
    <dgm:cxn modelId="{05C7731E-B9CC-4E70-91BE-21CF31B5DBE4}" type="presParOf" srcId="{7851C31E-ED77-4083-9395-A7F85F9A84E3}" destId="{62210C0A-1AC6-4061-967E-EC4C0DD7720F}" srcOrd="1" destOrd="0" presId="urn:microsoft.com/office/officeart/2005/8/layout/hList1"/>
    <dgm:cxn modelId="{0BE51217-778B-4D27-A32A-4591A31DCEEA}" type="presParOf" srcId="{2A7EF6CF-FCAB-4343-B01B-1646E0B90A36}" destId="{CC614CDB-C474-4D5E-B467-8A23D41F484D}" srcOrd="1" destOrd="0" presId="urn:microsoft.com/office/officeart/2005/8/layout/hList1"/>
    <dgm:cxn modelId="{1AE3FCFB-D8A5-4500-809D-02D6C435800C}" type="presParOf" srcId="{2A7EF6CF-FCAB-4343-B01B-1646E0B90A36}" destId="{3802EB4D-B94B-4EAD-8F26-0E27463DAF78}" srcOrd="2" destOrd="0" presId="urn:microsoft.com/office/officeart/2005/8/layout/hList1"/>
    <dgm:cxn modelId="{9B6E8AB6-ED11-4CEA-B16D-C907EDC7F6FB}" type="presParOf" srcId="{3802EB4D-B94B-4EAD-8F26-0E27463DAF78}" destId="{B9F16A6F-C6B6-45C5-8EAA-5E8DAA9CD0FC}" srcOrd="0" destOrd="0" presId="urn:microsoft.com/office/officeart/2005/8/layout/hList1"/>
    <dgm:cxn modelId="{BE1E9FA9-43EB-4198-AB0D-044ECF947A82}" type="presParOf" srcId="{3802EB4D-B94B-4EAD-8F26-0E27463DAF78}" destId="{7D29441D-8CFF-4B37-BECF-5E606CF12E20}" srcOrd="1" destOrd="0" presId="urn:microsoft.com/office/officeart/2005/8/layout/hList1"/>
    <dgm:cxn modelId="{55353739-EEE8-4170-ABB7-196985FA15B9}" type="presParOf" srcId="{2A7EF6CF-FCAB-4343-B01B-1646E0B90A36}" destId="{20F49D10-5F2B-416D-94F5-5248D752197B}" srcOrd="3" destOrd="0" presId="urn:microsoft.com/office/officeart/2005/8/layout/hList1"/>
    <dgm:cxn modelId="{FB016936-5593-4DEC-9B21-E92112E792D1}" type="presParOf" srcId="{2A7EF6CF-FCAB-4343-B01B-1646E0B90A36}" destId="{6B06A48B-D117-4432-ACFD-B54184E6B57A}" srcOrd="4" destOrd="0" presId="urn:microsoft.com/office/officeart/2005/8/layout/hList1"/>
    <dgm:cxn modelId="{2C2683EE-5C36-46B7-A066-D210E967F8FA}" type="presParOf" srcId="{6B06A48B-D117-4432-ACFD-B54184E6B57A}" destId="{BDA347FB-0CF5-42B5-AB8B-FCE3FAA5A98B}" srcOrd="0" destOrd="0" presId="urn:microsoft.com/office/officeart/2005/8/layout/hList1"/>
    <dgm:cxn modelId="{919B1059-95DE-4BAB-8007-498D3F49128B}" type="presParOf" srcId="{6B06A48B-D117-4432-ACFD-B54184E6B57A}" destId="{0D3C4D15-889A-4DF3-AE70-DEB402AB60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D0F45-19A4-4663-A1DB-8DEFA8761B8A}">
      <dsp:nvSpPr>
        <dsp:cNvPr id="0" name=""/>
        <dsp:cNvSpPr/>
      </dsp:nvSpPr>
      <dsp:spPr>
        <a:xfrm>
          <a:off x="2381" y="934739"/>
          <a:ext cx="2321718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수집</a:t>
          </a:r>
          <a:endParaRPr lang="ko-KR" altLang="en-US" sz="2400" kern="1200" dirty="0"/>
        </a:p>
      </dsp:txBody>
      <dsp:txXfrm>
        <a:off x="2381" y="934739"/>
        <a:ext cx="2321718" cy="691200"/>
      </dsp:txXfrm>
    </dsp:sp>
    <dsp:sp modelId="{62210C0A-1AC6-4061-967E-EC4C0DD7720F}">
      <dsp:nvSpPr>
        <dsp:cNvPr id="0" name=""/>
        <dsp:cNvSpPr/>
      </dsp:nvSpPr>
      <dsp:spPr>
        <a:xfrm>
          <a:off x="2381" y="1625940"/>
          <a:ext cx="232171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BeautifulSoup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Urllib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Pyexcelerate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smtClean="0"/>
            <a:t>Oauth2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KoNLPy</a:t>
          </a:r>
          <a:endParaRPr lang="ko-KR" altLang="en-US" sz="2400" kern="1200" dirty="0"/>
        </a:p>
      </dsp:txBody>
      <dsp:txXfrm>
        <a:off x="2381" y="1625940"/>
        <a:ext cx="2321718" cy="2239920"/>
      </dsp:txXfrm>
    </dsp:sp>
    <dsp:sp modelId="{B9F16A6F-C6B6-45C5-8EAA-5E8DAA9CD0FC}">
      <dsp:nvSpPr>
        <dsp:cNvPr id="0" name=""/>
        <dsp:cNvSpPr/>
      </dsp:nvSpPr>
      <dsp:spPr>
        <a:xfrm>
          <a:off x="2649140" y="934739"/>
          <a:ext cx="2321718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분석</a:t>
          </a:r>
          <a:endParaRPr lang="ko-KR" altLang="en-US" sz="2400" kern="1200" dirty="0"/>
        </a:p>
      </dsp:txBody>
      <dsp:txXfrm>
        <a:off x="2649140" y="934739"/>
        <a:ext cx="2321718" cy="691200"/>
      </dsp:txXfrm>
    </dsp:sp>
    <dsp:sp modelId="{7D29441D-8CFF-4B37-BECF-5E606CF12E20}">
      <dsp:nvSpPr>
        <dsp:cNvPr id="0" name=""/>
        <dsp:cNvSpPr/>
      </dsp:nvSpPr>
      <dsp:spPr>
        <a:xfrm>
          <a:off x="2649140" y="1625940"/>
          <a:ext cx="232171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smtClean="0"/>
            <a:t>pandas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Numpy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Scikit</a:t>
          </a:r>
          <a:r>
            <a:rPr lang="en-US" altLang="ko-KR" sz="2400" kern="1200" dirty="0" smtClean="0"/>
            <a:t>-learn</a:t>
          </a:r>
          <a:endParaRPr lang="ko-KR" altLang="en-US" sz="2400" kern="1200" dirty="0"/>
        </a:p>
      </dsp:txBody>
      <dsp:txXfrm>
        <a:off x="2649140" y="1625940"/>
        <a:ext cx="2321718" cy="2239920"/>
      </dsp:txXfrm>
    </dsp:sp>
    <dsp:sp modelId="{BDA347FB-0CF5-42B5-AB8B-FCE3FAA5A98B}">
      <dsp:nvSpPr>
        <dsp:cNvPr id="0" name=""/>
        <dsp:cNvSpPr/>
      </dsp:nvSpPr>
      <dsp:spPr>
        <a:xfrm>
          <a:off x="5295900" y="934739"/>
          <a:ext cx="2321718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시각화</a:t>
          </a:r>
          <a:endParaRPr lang="ko-KR" altLang="en-US" sz="2400" kern="1200" dirty="0"/>
        </a:p>
      </dsp:txBody>
      <dsp:txXfrm>
        <a:off x="5295900" y="934739"/>
        <a:ext cx="2321718" cy="691200"/>
      </dsp:txXfrm>
    </dsp:sp>
    <dsp:sp modelId="{0D3C4D15-889A-4DF3-AE70-DEB402AB602B}">
      <dsp:nvSpPr>
        <dsp:cNvPr id="0" name=""/>
        <dsp:cNvSpPr/>
      </dsp:nvSpPr>
      <dsp:spPr>
        <a:xfrm>
          <a:off x="5295900" y="1625940"/>
          <a:ext cx="232171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err="1" smtClean="0"/>
            <a:t>matplotlib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dirty="0" smtClean="0"/>
            <a:t>PyQt5</a:t>
          </a:r>
          <a:endParaRPr lang="ko-KR" altLang="en-US" sz="2400" kern="1200" dirty="0"/>
        </a:p>
      </dsp:txBody>
      <dsp:txXfrm>
        <a:off x="5295900" y="1625940"/>
        <a:ext cx="2321718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8CC359-2FA7-4396-8D10-F7FFB24F1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C4AD8C-8819-4FDA-A2BF-178FC8A7F16A}" type="datetimeFigureOut">
              <a:rPr lang="ko-KR" altLang="en-US" smtClean="0"/>
              <a:t>2018-05-01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oDuck/Graduation_Project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543800" cy="259397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강B" pitchFamily="18" charset="-127"/>
                <a:ea typeface="HY강B" pitchFamily="18" charset="-127"/>
              </a:rPr>
              <a:t>빅데이터를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 활용한 주식종목 분석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461760" cy="230425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파이썬으로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배우는 알고리즘 </a:t>
            </a:r>
            <a:r>
              <a:rPr lang="ko-KR" alt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트레이딩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chapter3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생성</a:t>
            </a:r>
            <a:endParaRPr lang="en-US" altLang="ko-KR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모듈 및 방식 설계</a:t>
            </a:r>
            <a:endParaRPr lang="en-US" altLang="ko-KR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지도교수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김태석 교수님</a:t>
            </a:r>
            <a:endParaRPr lang="en-US" altLang="ko-KR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조원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김효빈 전성원 조원호</a:t>
            </a:r>
            <a:endParaRPr lang="en-US" altLang="ko-KR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18.05.02</a:t>
            </a:r>
          </a:p>
        </p:txBody>
      </p:sp>
    </p:spTree>
    <p:extLst>
      <p:ext uri="{BB962C8B-B14F-4D97-AF65-F5344CB8AC3E}">
        <p14:creationId xmlns:p14="http://schemas.microsoft.com/office/powerpoint/2010/main" val="13014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(1) Candlestick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봉 차트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종가가 시가보다 높음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양봉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시가가 종가보다 높음 </a:t>
            </a:r>
            <a:r>
              <a:rPr lang="en-US" altLang="ko-KR" sz="2400" dirty="0" smtClean="0"/>
              <a:t>=&gt; </a:t>
            </a:r>
            <a:r>
              <a:rPr lang="ko-KR" altLang="en-US" sz="2400" dirty="0" err="1" smtClean="0"/>
              <a:t>음봉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보통은 양봉이 빨간색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음봉이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파란색이다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기본 단위는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일이다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3513039" cy="2888498"/>
          </a:xfrm>
        </p:spPr>
      </p:pic>
    </p:spTree>
    <p:extLst>
      <p:ext uri="{BB962C8B-B14F-4D97-AF65-F5344CB8AC3E}">
        <p14:creationId xmlns:p14="http://schemas.microsoft.com/office/powerpoint/2010/main" val="35808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(1) Candlestick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봉 차트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620000" cy="3729463"/>
          </a:xfrm>
        </p:spPr>
      </p:pic>
      <p:sp>
        <p:nvSpPr>
          <p:cNvPr id="7" name="TextBox 6"/>
          <p:cNvSpPr txBox="1"/>
          <p:nvPr/>
        </p:nvSpPr>
        <p:spPr>
          <a:xfrm>
            <a:off x="539552" y="55079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‘SK </a:t>
            </a:r>
            <a:r>
              <a:rPr lang="ko-KR" altLang="en-US" dirty="0" err="1" smtClean="0"/>
              <a:t>하이닉스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봉 차트 기간을 알아보기가 힘들다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2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(1) Candlestick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봉 차트</a:t>
            </a:r>
            <a:endParaRPr lang="ko-KR" altLang="en-US" sz="3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620000" cy="3779274"/>
          </a:xfrm>
        </p:spPr>
      </p:pic>
      <p:sp>
        <p:nvSpPr>
          <p:cNvPr id="8" name="TextBox 7"/>
          <p:cNvSpPr txBox="1"/>
          <p:nvPr/>
        </p:nvSpPr>
        <p:spPr>
          <a:xfrm>
            <a:off x="683568" y="55172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축을 일별로 변경하여 출력한 결과화면이다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0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(1) Candlestick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봉 차트</a:t>
            </a:r>
            <a:endParaRPr lang="ko-KR" altLang="en-US" sz="3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5029"/>
            <a:ext cx="7620000" cy="3746815"/>
          </a:xfrm>
        </p:spPr>
      </p:pic>
      <p:sp>
        <p:nvSpPr>
          <p:cNvPr id="8" name="TextBox 7"/>
          <p:cNvSpPr txBox="1"/>
          <p:nvPr/>
        </p:nvSpPr>
        <p:spPr>
          <a:xfrm>
            <a:off x="683568" y="551723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축을 연도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 포맷으로 변경하여 출력한 결과화면이다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추가로 </a:t>
            </a:r>
            <a:r>
              <a:rPr lang="en-US" altLang="ko-KR" dirty="0" err="1" smtClean="0"/>
              <a:t>plt.grid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호출하여 </a:t>
            </a:r>
            <a:r>
              <a:rPr lang="ko-KR" altLang="en-US" dirty="0" err="1" smtClean="0"/>
              <a:t>그리드가</a:t>
            </a:r>
            <a:r>
              <a:rPr lang="ko-KR" altLang="en-US" dirty="0" smtClean="0"/>
              <a:t>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35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(2) </a:t>
            </a:r>
            <a:r>
              <a:rPr lang="en-US" altLang="ko-KR" sz="3600" dirty="0" err="1">
                <a:latin typeface="HY강B" pitchFamily="18" charset="-127"/>
                <a:ea typeface="HY강B" pitchFamily="18" charset="-127"/>
              </a:rPr>
              <a:t>barh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을 활용한 바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차트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7620000" cy="3566808"/>
          </a:xfrm>
        </p:spPr>
      </p:pic>
      <p:sp>
        <p:nvSpPr>
          <p:cNvPr id="5" name="TextBox 4"/>
          <p:cNvSpPr txBox="1"/>
          <p:nvPr/>
        </p:nvSpPr>
        <p:spPr>
          <a:xfrm>
            <a:off x="683568" y="530120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Plt.bar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, fluctuation, align, width or height)</a:t>
            </a:r>
            <a:r>
              <a:rPr lang="ko-KR" altLang="en-US" dirty="0" smtClean="0"/>
              <a:t>의 형태이다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(bar</a:t>
            </a:r>
            <a:r>
              <a:rPr lang="ko-KR" altLang="en-US" dirty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bar </a:t>
            </a:r>
            <a:r>
              <a:rPr lang="ko-KR" altLang="en-US" dirty="0" smtClean="0"/>
              <a:t>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수평 길이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0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(3) Pie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차트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5800725" cy="4267200"/>
          </a:xfrm>
        </p:spPr>
      </p:pic>
      <p:sp>
        <p:nvSpPr>
          <p:cNvPr id="5" name="TextBox 4"/>
          <p:cNvSpPr txBox="1"/>
          <p:nvPr/>
        </p:nvSpPr>
        <p:spPr>
          <a:xfrm>
            <a:off x="467544" y="50851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Plt.pie</a:t>
            </a:r>
            <a:r>
              <a:rPr lang="en-US" altLang="ko-KR" dirty="0" smtClean="0"/>
              <a:t>(ratio, explode, labels, colors, </a:t>
            </a:r>
            <a:r>
              <a:rPr lang="en-US" altLang="ko-KR" dirty="0" err="1" smtClean="0"/>
              <a:t>autopct</a:t>
            </a:r>
            <a:r>
              <a:rPr lang="en-US" altLang="ko-KR" dirty="0" smtClean="0"/>
              <a:t>, shadow,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형태이다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떨어진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56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Chapter3-3</a:t>
            </a:r>
            <a:br>
              <a:rPr lang="en-US" altLang="ko-KR" sz="3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PyQt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를 이용한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GUI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프로그래밍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PyQt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및 </a:t>
            </a:r>
            <a:r>
              <a:rPr lang="en-US" altLang="ko-KR" dirty="0" err="1" smtClean="0"/>
              <a:t>QtDesigner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(2)</a:t>
            </a:r>
            <a:r>
              <a:rPr lang="en-US" altLang="ko-KR" dirty="0" err="1" smtClean="0"/>
              <a:t>PyQt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Layout, Dialog</a:t>
            </a:r>
          </a:p>
        </p:txBody>
      </p:sp>
    </p:spTree>
    <p:extLst>
      <p:ext uri="{BB962C8B-B14F-4D97-AF65-F5344CB8AC3E}">
        <p14:creationId xmlns:p14="http://schemas.microsoft.com/office/powerpoint/2010/main" val="40534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(1) </a:t>
            </a:r>
            <a:r>
              <a:rPr lang="en-US" altLang="ko-KR" sz="3600" dirty="0" err="1">
                <a:latin typeface="HY강B" pitchFamily="18" charset="-127"/>
                <a:ea typeface="HY강B" pitchFamily="18" charset="-127"/>
              </a:rPr>
              <a:t>PyQt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기초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및 </a:t>
            </a: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Qt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Designer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QMessageBox</a:t>
            </a:r>
            <a:r>
              <a:rPr lang="ko-KR" altLang="en-US" dirty="0" smtClean="0"/>
              <a:t>를 이용한 간단한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3488531"/>
            <a:ext cx="3095625" cy="13239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r>
              <a:rPr lang="ko-KR" altLang="en-US" dirty="0" smtClean="0"/>
              <a:t>로 만든 간단한 박스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99670"/>
            <a:ext cx="3657600" cy="1501697"/>
          </a:xfrm>
        </p:spPr>
      </p:pic>
    </p:spTree>
    <p:extLst>
      <p:ext uri="{BB962C8B-B14F-4D97-AF65-F5344CB8AC3E}">
        <p14:creationId xmlns:p14="http://schemas.microsoft.com/office/powerpoint/2010/main" val="111584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PyQt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err="1">
                <a:latin typeface="HY강B" pitchFamily="18" charset="-127"/>
                <a:ea typeface="HY강B" pitchFamily="18" charset="-127"/>
              </a:rPr>
              <a:t>위젯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Layout,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Dialog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BoxLayout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240359" cy="3544472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FileDialog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선택하면 경로를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6" y="2276872"/>
            <a:ext cx="3624819" cy="3543133"/>
          </a:xfrm>
        </p:spPr>
      </p:pic>
    </p:spTree>
    <p:extLst>
      <p:ext uri="{BB962C8B-B14F-4D97-AF65-F5344CB8AC3E}">
        <p14:creationId xmlns:p14="http://schemas.microsoft.com/office/powerpoint/2010/main" val="358274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PyQt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err="1">
                <a:latin typeface="HY강B" pitchFamily="18" charset="-127"/>
                <a:ea typeface="HY강B" pitchFamily="18" charset="-127"/>
              </a:rPr>
              <a:t>위젯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Layout,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Dialog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중첩을 통해 복잡한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도 생성이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2708920"/>
            <a:ext cx="3854546" cy="2520280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Dialog</a:t>
            </a:r>
            <a:r>
              <a:rPr lang="ko-KR" altLang="en-US" dirty="0" smtClean="0"/>
              <a:t>로 만든 로그인화면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24944"/>
            <a:ext cx="3630352" cy="1944216"/>
          </a:xfrm>
        </p:spPr>
      </p:pic>
    </p:spTree>
    <p:extLst>
      <p:ext uri="{BB962C8B-B14F-4D97-AF65-F5344CB8AC3E}">
        <p14:creationId xmlns:p14="http://schemas.microsoft.com/office/powerpoint/2010/main" val="13071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3600" dirty="0" err="1" smtClean="0">
                <a:latin typeface="HY강B" pitchFamily="18" charset="-127"/>
                <a:ea typeface="HY강B" pitchFamily="18" charset="-127"/>
              </a:rPr>
              <a:t>파이썬으로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 배우는 알고리즘 </a:t>
            </a:r>
            <a:r>
              <a:rPr lang="ko-KR" altLang="en-US" sz="3600" dirty="0" err="1" smtClean="0">
                <a:latin typeface="HY강B" pitchFamily="18" charset="-127"/>
                <a:ea typeface="HY강B" pitchFamily="18" charset="-127"/>
              </a:rPr>
              <a:t>트레이딩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Chapter3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Chapter3-1 </a:t>
            </a:r>
            <a:r>
              <a:rPr lang="ko-KR" altLang="en-US" dirty="0" smtClean="0"/>
              <a:t>데이터 분석 기초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Chapter3-2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를 이용한 데이터 시각화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Chapter3-3 </a:t>
            </a:r>
            <a:r>
              <a:rPr lang="en-US" altLang="ko-KR" dirty="0" err="1" smtClean="0"/>
              <a:t>PyQt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3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Github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생성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5" y="1389299"/>
            <a:ext cx="8152300" cy="3911909"/>
          </a:xfrm>
        </p:spPr>
      </p:pic>
      <p:sp>
        <p:nvSpPr>
          <p:cNvPr id="5" name="TextBox 4"/>
          <p:cNvSpPr txBox="1"/>
          <p:nvPr/>
        </p:nvSpPr>
        <p:spPr>
          <a:xfrm>
            <a:off x="323528" y="551723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https://github.com/HyoDuck/Graduation_Project</a:t>
            </a:r>
            <a:endParaRPr lang="en-US" altLang="ko-KR" dirty="0" smtClean="0"/>
          </a:p>
          <a:p>
            <a:r>
              <a:rPr lang="ko-KR" altLang="en-US" dirty="0" smtClean="0"/>
              <a:t>앞으로 모든 자료는 이 곳에 </a:t>
            </a:r>
            <a:r>
              <a:rPr lang="ko-KR" altLang="en-US" dirty="0" err="1" smtClean="0"/>
              <a:t>업로드함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1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모듈 및 방식 설계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5757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5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설계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(1)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BeautifulSoup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BeautifulSoup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HTML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XML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파일에서 데이터를 읽어내는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파이썬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라이브러리로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웹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크롤링을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하는데 필수적인 모듈이다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사용예시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/>
              <a:t>Html = </a:t>
            </a:r>
            <a:r>
              <a:rPr lang="en-US" altLang="ko-KR" dirty="0" err="1"/>
              <a:t>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Source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Html.read</a:t>
            </a:r>
            <a:r>
              <a:rPr lang="en-US" altLang="ko-KR" dirty="0"/>
              <a:t>(), </a:t>
            </a:r>
            <a:r>
              <a:rPr lang="en-US" altLang="ko-KR" b="1" dirty="0"/>
              <a:t>"</a:t>
            </a:r>
            <a:r>
              <a:rPr lang="en-US" altLang="ko-KR" b="1" dirty="0" err="1"/>
              <a:t>html.parser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…</a:t>
            </a:r>
          </a:p>
          <a:p>
            <a:r>
              <a:rPr lang="en-US" altLang="ko-KR" dirty="0" err="1"/>
              <a:t>MaxPage_num</a:t>
            </a:r>
            <a:r>
              <a:rPr lang="en-US" altLang="ko-KR" dirty="0"/>
              <a:t> = Source2.find(</a:t>
            </a:r>
            <a:r>
              <a:rPr lang="en-US" altLang="ko-KR" b="1" dirty="0"/>
              <a:t>"td"</a:t>
            </a:r>
            <a:r>
              <a:rPr lang="en-US" altLang="ko-KR" dirty="0"/>
              <a:t>, </a:t>
            </a:r>
            <a:r>
              <a:rPr lang="en-US" altLang="ko-KR" dirty="0"/>
              <a:t>class_</a:t>
            </a:r>
            <a:r>
              <a:rPr lang="en-US" altLang="ko-KR" dirty="0"/>
              <a:t>=</a:t>
            </a:r>
            <a:r>
              <a:rPr lang="en-US" altLang="ko-KR" b="1" dirty="0"/>
              <a:t>"on"</a:t>
            </a:r>
            <a:r>
              <a:rPr lang="en-US" altLang="ko-KR" dirty="0"/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(2)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urllib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Urllib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크롤러에서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BeautifulSoup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와 함께 빠질 수 없는 모듈이다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주로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urllib.request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urlopen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 많이 쓰인다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 예시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/>
              <a:t>Html = </a:t>
            </a:r>
            <a:r>
              <a:rPr lang="en-US" altLang="ko-KR" dirty="0" err="1"/>
              <a:t>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Source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Html.read</a:t>
            </a:r>
            <a:r>
              <a:rPr lang="en-US" altLang="ko-KR" dirty="0"/>
              <a:t>(), </a:t>
            </a:r>
            <a:r>
              <a:rPr lang="en-US" altLang="ko-KR" b="1" dirty="0"/>
              <a:t>"</a:t>
            </a:r>
            <a:r>
              <a:rPr lang="en-US" altLang="ko-KR" b="1" dirty="0" err="1"/>
              <a:t>html.parser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)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19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620000" cy="4113100"/>
          </a:xfrm>
        </p:spPr>
      </p:pic>
    </p:spTree>
    <p:extLst>
      <p:ext uri="{BB962C8B-B14F-4D97-AF65-F5344CB8AC3E}">
        <p14:creationId xmlns:p14="http://schemas.microsoft.com/office/powerpoint/2010/main" val="97693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(3)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Pyexcelerate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웹상에서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가져온 데이터들을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xls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형태로 저장하거나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xls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자료를 가져오는데 쓰인다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 예시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/>
              <a:t>wb</a:t>
            </a:r>
            <a:r>
              <a:rPr lang="en-US" altLang="ko-KR" dirty="0"/>
              <a:t> = Workbook()</a:t>
            </a:r>
            <a:br>
              <a:rPr lang="en-US" altLang="ko-KR" dirty="0"/>
            </a:br>
            <a:r>
              <a:rPr lang="en-US" altLang="ko-KR" dirty="0" err="1"/>
              <a:t>wb.new_sheet</a:t>
            </a:r>
            <a:r>
              <a:rPr lang="en-US" altLang="ko-KR" dirty="0"/>
              <a:t>(</a:t>
            </a:r>
            <a:r>
              <a:rPr lang="en-US" altLang="ko-KR" b="1" dirty="0"/>
              <a:t>"first sheet"</a:t>
            </a:r>
            <a:r>
              <a:rPr lang="en-US" altLang="ko-KR" dirty="0"/>
              <a:t>, </a:t>
            </a:r>
            <a:r>
              <a:rPr lang="en-US" altLang="ko-KR" dirty="0"/>
              <a:t>data</a:t>
            </a:r>
            <a:r>
              <a:rPr lang="en-US" altLang="ko-KR" dirty="0"/>
              <a:t>=</a:t>
            </a:r>
            <a:r>
              <a:rPr lang="en-US" altLang="ko-KR" dirty="0" err="1"/>
              <a:t>stock_info</a:t>
            </a:r>
            <a:r>
              <a:rPr lang="en-US" altLang="ko-KR" dirty="0" smtClean="0"/>
              <a:t>)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/>
              <a:t>stock_name</a:t>
            </a:r>
            <a:r>
              <a:rPr lang="en-US" altLang="ko-KR" dirty="0"/>
              <a:t> = </a:t>
            </a:r>
            <a:r>
              <a:rPr lang="en-US" altLang="ko-KR" dirty="0" err="1"/>
              <a:t>re.sub</a:t>
            </a:r>
            <a:r>
              <a:rPr lang="en-US" altLang="ko-KR" dirty="0"/>
              <a:t>(</a:t>
            </a:r>
            <a:r>
              <a:rPr lang="en-US" altLang="ko-KR" b="1" dirty="0"/>
              <a:t>'[&lt;|&gt;|\|*|:|/|?"]'</a:t>
            </a:r>
            <a:r>
              <a:rPr lang="en-US" altLang="ko-KR" dirty="0"/>
              <a:t>, </a:t>
            </a:r>
            <a:r>
              <a:rPr lang="en-US" altLang="ko-KR" b="1" dirty="0"/>
              <a:t>"_"</a:t>
            </a:r>
            <a:r>
              <a:rPr lang="en-US" altLang="ko-KR" dirty="0"/>
              <a:t>, </a:t>
            </a:r>
            <a:r>
              <a:rPr lang="en-US" altLang="ko-KR" dirty="0" err="1"/>
              <a:t>stock_name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wb.save</a:t>
            </a:r>
            <a:r>
              <a:rPr lang="en-US" altLang="ko-KR" dirty="0"/>
              <a:t>(</a:t>
            </a:r>
            <a:r>
              <a:rPr lang="en-US" altLang="ko-KR" dirty="0" err="1"/>
              <a:t>save_address</a:t>
            </a:r>
            <a:r>
              <a:rPr lang="en-US" altLang="ko-KR" dirty="0"/>
              <a:t> + </a:t>
            </a:r>
            <a:r>
              <a:rPr lang="en-US" altLang="ko-KR" b="1" dirty="0"/>
              <a:t>"\\{}.xlsx"</a:t>
            </a:r>
            <a:r>
              <a:rPr lang="en-US" altLang="ko-KR" dirty="0"/>
              <a:t>.format(codenum + </a:t>
            </a:r>
            <a:r>
              <a:rPr lang="en-US" altLang="ko-KR" b="1" dirty="0"/>
              <a:t>"_" </a:t>
            </a:r>
            <a:r>
              <a:rPr lang="en-US" altLang="ko-KR" dirty="0"/>
              <a:t>+ </a:t>
            </a:r>
            <a:r>
              <a:rPr lang="en-US" altLang="ko-KR" dirty="0" err="1"/>
              <a:t>stock_name</a:t>
            </a:r>
            <a:r>
              <a:rPr lang="en-US" altLang="ko-KR" dirty="0"/>
              <a:t>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38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(4)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KoNLPy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코엔엘파이는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한국어 정보처리를 위한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파이썬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패키지이다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자연어처리를 하는데 있어서 필요하다 생각이 되어 포함시키게 되었다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 예시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pprint</a:t>
            </a:r>
            <a:r>
              <a:rPr lang="en-US" altLang="ko-KR" dirty="0"/>
              <a:t>(</a:t>
            </a:r>
            <a:r>
              <a:rPr lang="en-US" altLang="ko-KR" dirty="0" err="1"/>
              <a:t>kkma.nouns</a:t>
            </a:r>
            <a:r>
              <a:rPr lang="en-US" altLang="ko-KR" dirty="0"/>
              <a:t>(u'</a:t>
            </a:r>
            <a:r>
              <a:rPr lang="ko-KR" altLang="en-US" dirty="0"/>
              <a:t>질문이나 건의사항은 </a:t>
            </a:r>
            <a:r>
              <a:rPr lang="ko-KR" altLang="en-US" dirty="0" err="1"/>
              <a:t>깃헙</a:t>
            </a:r>
            <a:r>
              <a:rPr lang="ko-KR" altLang="en-US" dirty="0"/>
              <a:t> 이슈 </a:t>
            </a:r>
            <a:r>
              <a:rPr lang="ko-KR" altLang="en-US" dirty="0" err="1"/>
              <a:t>트래커에</a:t>
            </a:r>
            <a:r>
              <a:rPr lang="ko-KR" altLang="en-US" dirty="0"/>
              <a:t> 남겨주세요</a:t>
            </a:r>
            <a:r>
              <a:rPr lang="en-US" altLang="ko-KR" dirty="0"/>
              <a:t>.'))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, </a:t>
            </a:r>
            <a:r>
              <a:rPr lang="ko-KR" altLang="en-US" dirty="0"/>
              <a:t>건의</a:t>
            </a:r>
            <a:r>
              <a:rPr lang="en-US" altLang="ko-KR" dirty="0"/>
              <a:t>, </a:t>
            </a:r>
            <a:r>
              <a:rPr lang="ko-KR" altLang="en-US" dirty="0"/>
              <a:t>건의사항</a:t>
            </a:r>
            <a:r>
              <a:rPr lang="en-US" altLang="ko-KR" dirty="0"/>
              <a:t>, </a:t>
            </a:r>
            <a:r>
              <a:rPr lang="ko-KR" altLang="en-US" dirty="0"/>
              <a:t>사항</a:t>
            </a:r>
            <a:r>
              <a:rPr lang="en-US" altLang="ko-KR" dirty="0"/>
              <a:t>, </a:t>
            </a:r>
            <a:r>
              <a:rPr lang="ko-KR" altLang="en-US" dirty="0" err="1"/>
              <a:t>깃헙</a:t>
            </a:r>
            <a:r>
              <a:rPr lang="en-US" altLang="ko-KR" dirty="0"/>
              <a:t>, </a:t>
            </a:r>
            <a:r>
              <a:rPr lang="ko-KR" altLang="en-US" dirty="0"/>
              <a:t>이슈</a:t>
            </a:r>
            <a:r>
              <a:rPr lang="en-US" altLang="ko-KR" dirty="0"/>
              <a:t>, </a:t>
            </a:r>
            <a:r>
              <a:rPr lang="ko-KR" altLang="en-US" dirty="0" err="1"/>
              <a:t>트래커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4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분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pandas</a:t>
            </a:r>
          </a:p>
          <a:p>
            <a:r>
              <a:rPr lang="ko-KR" altLang="en-US" dirty="0" smtClean="0"/>
              <a:t>이번 </a:t>
            </a:r>
            <a:r>
              <a:rPr lang="en-US" altLang="ko-KR" dirty="0" smtClean="0"/>
              <a:t>Chapter3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data_reader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fix_yahoo_finance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만들었던 것 처럼 효율적인 분석과정을 만드는데 있어서 필수적이다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 예시</a:t>
            </a:r>
            <a:endParaRPr lang="en-US" altLang="ko-KR" dirty="0" smtClean="0"/>
          </a:p>
          <a:p>
            <a:r>
              <a:rPr lang="it-IT" altLang="ko-KR" dirty="0"/>
              <a:t>raw_data = {</a:t>
            </a:r>
            <a:r>
              <a:rPr lang="it-IT" altLang="ko-KR" b="1" dirty="0"/>
              <a:t>'col0' </a:t>
            </a:r>
            <a:r>
              <a:rPr lang="it-IT" altLang="ko-KR" dirty="0"/>
              <a:t>: [</a:t>
            </a:r>
            <a:r>
              <a:rPr lang="it-IT" altLang="ko-KR" dirty="0"/>
              <a:t>1</a:t>
            </a:r>
            <a:r>
              <a:rPr lang="it-IT" altLang="ko-KR" dirty="0"/>
              <a:t>, </a:t>
            </a:r>
            <a:r>
              <a:rPr lang="it-IT" altLang="ko-KR" dirty="0"/>
              <a:t>2</a:t>
            </a:r>
            <a:r>
              <a:rPr lang="it-IT" altLang="ko-KR" dirty="0"/>
              <a:t>, </a:t>
            </a:r>
            <a:r>
              <a:rPr lang="it-IT" altLang="ko-KR" dirty="0"/>
              <a:t>3</a:t>
            </a:r>
            <a:r>
              <a:rPr lang="it-IT" altLang="ko-KR" dirty="0"/>
              <a:t>, </a:t>
            </a:r>
            <a:r>
              <a:rPr lang="it-IT" altLang="ko-KR" dirty="0"/>
              <a:t>4</a:t>
            </a:r>
            <a:r>
              <a:rPr lang="it-IT" altLang="ko-KR" dirty="0"/>
              <a:t>],</a:t>
            </a:r>
            <a:br>
              <a:rPr lang="it-IT" altLang="ko-KR" dirty="0"/>
            </a:br>
            <a:r>
              <a:rPr lang="it-IT" altLang="ko-KR" dirty="0"/>
              <a:t>            </a:t>
            </a:r>
            <a:r>
              <a:rPr lang="it-IT" altLang="ko-KR" b="1" dirty="0"/>
              <a:t>'col1' </a:t>
            </a:r>
            <a:r>
              <a:rPr lang="it-IT" altLang="ko-KR" dirty="0"/>
              <a:t>: [</a:t>
            </a:r>
            <a:r>
              <a:rPr lang="it-IT" altLang="ko-KR" dirty="0"/>
              <a:t>10</a:t>
            </a:r>
            <a:r>
              <a:rPr lang="it-IT" altLang="ko-KR" dirty="0"/>
              <a:t>, </a:t>
            </a:r>
            <a:r>
              <a:rPr lang="it-IT" altLang="ko-KR" dirty="0"/>
              <a:t>20</a:t>
            </a:r>
            <a:r>
              <a:rPr lang="it-IT" altLang="ko-KR" dirty="0"/>
              <a:t>, </a:t>
            </a:r>
            <a:r>
              <a:rPr lang="it-IT" altLang="ko-KR" dirty="0"/>
              <a:t>30</a:t>
            </a:r>
            <a:r>
              <a:rPr lang="it-IT" altLang="ko-KR" dirty="0"/>
              <a:t>, </a:t>
            </a:r>
            <a:r>
              <a:rPr lang="it-IT" altLang="ko-KR" dirty="0"/>
              <a:t>40</a:t>
            </a:r>
            <a:r>
              <a:rPr lang="it-IT" altLang="ko-KR" dirty="0"/>
              <a:t>],</a:t>
            </a:r>
            <a:br>
              <a:rPr lang="it-IT" altLang="ko-KR" dirty="0"/>
            </a:br>
            <a:r>
              <a:rPr lang="it-IT" altLang="ko-KR" dirty="0"/>
              <a:t>            </a:t>
            </a:r>
            <a:r>
              <a:rPr lang="it-IT" altLang="ko-KR" b="1" dirty="0"/>
              <a:t>'col2' </a:t>
            </a:r>
            <a:r>
              <a:rPr lang="it-IT" altLang="ko-KR" dirty="0"/>
              <a:t>: [</a:t>
            </a:r>
            <a:r>
              <a:rPr lang="it-IT" altLang="ko-KR" dirty="0"/>
              <a:t>100</a:t>
            </a:r>
            <a:r>
              <a:rPr lang="it-IT" altLang="ko-KR" dirty="0"/>
              <a:t>, </a:t>
            </a:r>
            <a:r>
              <a:rPr lang="it-IT" altLang="ko-KR" dirty="0"/>
              <a:t>200</a:t>
            </a:r>
            <a:r>
              <a:rPr lang="it-IT" altLang="ko-KR" dirty="0"/>
              <a:t>, </a:t>
            </a:r>
            <a:r>
              <a:rPr lang="it-IT" altLang="ko-KR" dirty="0"/>
              <a:t>300</a:t>
            </a:r>
            <a:r>
              <a:rPr lang="it-IT" altLang="ko-KR" dirty="0"/>
              <a:t>, </a:t>
            </a:r>
            <a:r>
              <a:rPr lang="it-IT" altLang="ko-KR" dirty="0"/>
              <a:t>400</a:t>
            </a:r>
            <a:r>
              <a:rPr lang="it-IT" altLang="ko-KR" dirty="0"/>
              <a:t>]}</a:t>
            </a:r>
            <a:br>
              <a:rPr lang="it-IT" altLang="ko-KR" dirty="0"/>
            </a:br>
            <a:r>
              <a:rPr lang="it-IT" altLang="ko-KR" dirty="0"/>
              <a:t>data = DataFrame(raw_data)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98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분석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사용하면 배열을 연산처리 하는데 있어서 기존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제공하는 리스트보다 더 빠르게 처리할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사용 예시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20677"/>
              </p:ext>
            </p:extLst>
          </p:nvPr>
        </p:nvGraphicFramePr>
        <p:xfrm>
          <a:off x="251520" y="3604984"/>
          <a:ext cx="7992888" cy="30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1889228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lst</a:t>
                      </a:r>
                      <a:r>
                        <a:rPr lang="en-US" altLang="ko-KR" dirty="0" smtClean="0"/>
                        <a:t> = [</a:t>
                      </a:r>
                    </a:p>
                    <a:p>
                      <a:r>
                        <a:rPr lang="en-US" altLang="ko-KR" dirty="0" smtClean="0"/>
                        <a:t>    [1, 2, 3],</a:t>
                      </a:r>
                    </a:p>
                    <a:p>
                      <a:r>
                        <a:rPr lang="en-US" altLang="ko-KR" dirty="0" smtClean="0"/>
                        <a:t>    [4, 5, 6],</a:t>
                      </a:r>
                    </a:p>
                    <a:p>
                      <a:r>
                        <a:rPr lang="en-US" altLang="ko-KR" dirty="0" smtClean="0"/>
                        <a:t>    [7, 8, 9]</a:t>
                      </a:r>
                    </a:p>
                    <a:p>
                      <a:r>
                        <a:rPr lang="en-US" altLang="ko-KR" dirty="0" smtClean="0"/>
                        <a:t>]</a:t>
                      </a:r>
                    </a:p>
                    <a:p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np.array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lst</a:t>
                      </a:r>
                      <a:r>
                        <a:rPr lang="en-US" altLang="ko-KR" dirty="0" smtClean="0"/>
                        <a:t>)   #</a:t>
                      </a:r>
                      <a:r>
                        <a:rPr lang="ko-KR" altLang="en-US" dirty="0" smtClean="0"/>
                        <a:t>초기화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a = </a:t>
                      </a:r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[0:2, 0:2]   #</a:t>
                      </a:r>
                      <a:r>
                        <a:rPr lang="ko-KR" altLang="en-US" dirty="0" err="1" smtClean="0"/>
                        <a:t>슬라이싱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print(a)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[[1, 2] , [4, 5]]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8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시각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ko-KR" altLang="en-US" dirty="0" smtClean="0"/>
              <a:t>이번 </a:t>
            </a:r>
            <a:r>
              <a:rPr lang="en-US" altLang="ko-KR" dirty="0" smtClean="0"/>
              <a:t>Chapter3</a:t>
            </a:r>
            <a:r>
              <a:rPr lang="ko-KR" altLang="en-US" dirty="0" smtClean="0"/>
              <a:t>에서 활용하였듯이 이전에 수집한 자료들로 다양한 그래프를 만드는데 사용됩니다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80193"/>
              </p:ext>
            </p:extLst>
          </p:nvPr>
        </p:nvGraphicFramePr>
        <p:xfrm>
          <a:off x="395536" y="3717032"/>
          <a:ext cx="7704855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  <a:gridCol w="2568285"/>
              </a:tblGrid>
              <a:tr h="28083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Chapter3 – 1</a:t>
            </a:r>
            <a:br>
              <a:rPr lang="en-US" altLang="ko-KR" sz="36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데이터 분석 기초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(1) 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수정종가 및 이동평균선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Pandas </a:t>
            </a:r>
            <a:r>
              <a:rPr lang="ko-KR" altLang="en-US" dirty="0" smtClean="0"/>
              <a:t>그래프 그리기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모듈 및 방식 설계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시각화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(2)PyQt5</a:t>
            </a:r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프로그래밍을 할 때 대표적인 모듈입니다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 </a:t>
            </a:r>
            <a:r>
              <a:rPr lang="en-US" altLang="ko-KR" dirty="0" smtClean="0"/>
              <a:t>Chapter3</a:t>
            </a:r>
            <a:r>
              <a:rPr lang="ko-KR" altLang="en-US" dirty="0" smtClean="0"/>
              <a:t>에서의 예제와 같이 여러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Dialog</a:t>
            </a:r>
            <a:r>
              <a:rPr lang="ko-KR" altLang="en-US" dirty="0" smtClean="0"/>
              <a:t>를 만들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31831"/>
              </p:ext>
            </p:extLst>
          </p:nvPr>
        </p:nvGraphicFramePr>
        <p:xfrm>
          <a:off x="251520" y="4077072"/>
          <a:ext cx="7920879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2520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5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(1) Pandas </a:t>
            </a: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DataFrame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생성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7980887" cy="2016224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7632848" cy="244827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딕셔너리를</a:t>
            </a:r>
            <a:r>
              <a:rPr lang="ko-KR" altLang="en-US" dirty="0" smtClean="0"/>
              <a:t> 이용한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err="1" smtClean="0"/>
              <a:t>Pandas_datareader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fix_yahoo_finance</a:t>
            </a:r>
            <a:r>
              <a:rPr lang="ko-KR" altLang="en-US" dirty="0" smtClean="0"/>
              <a:t>를 활용하여 받아온 데이터를 효과적인 자료구조 형태로 만듭니다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7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(1) Pandas </a:t>
            </a:r>
            <a:r>
              <a:rPr lang="en-US" altLang="ko-KR" sz="3600" dirty="0" err="1">
                <a:latin typeface="HY강B" pitchFamily="18" charset="-127"/>
                <a:ea typeface="HY강B" pitchFamily="18" charset="-127"/>
              </a:rPr>
              <a:t>DataFrame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생성</a:t>
            </a:r>
            <a:endParaRPr lang="ko-KR" altLang="en-US" sz="36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787208" cy="446449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9" y="1536700"/>
            <a:ext cx="3312368" cy="4589463"/>
          </a:xfrm>
        </p:spPr>
      </p:pic>
    </p:spTree>
    <p:extLst>
      <p:ext uri="{BB962C8B-B14F-4D97-AF65-F5344CB8AC3E}">
        <p14:creationId xmlns:p14="http://schemas.microsoft.com/office/powerpoint/2010/main" val="26157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(2)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수정종가 및 이동평균선</a:t>
            </a:r>
            <a:endParaRPr lang="ko-KR" altLang="en-US" sz="36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1673489"/>
              </p:ext>
            </p:extLst>
          </p:nvPr>
        </p:nvGraphicFramePr>
        <p:xfrm>
          <a:off x="457200" y="1536700"/>
          <a:ext cx="3657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종가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50,600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50,400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52,800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53,500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53,900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53,300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16-02-29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16-03-02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55,100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16-03-03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16-03-04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54,200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Ex) 2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25</a:t>
            </a:r>
            <a:r>
              <a:rPr lang="ko-KR" altLang="en-US" sz="2400" dirty="0" smtClean="0"/>
              <a:t>일의 주가이동평균</a:t>
            </a:r>
            <a:r>
              <a:rPr lang="en-US" altLang="ko-KR" sz="2400" dirty="0" smtClean="0"/>
              <a:t>(5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</a:t>
            </a:r>
          </a:p>
          <a:p>
            <a:pPr marL="114300" indent="0">
              <a:buNone/>
            </a:pPr>
            <a:r>
              <a:rPr lang="en-US" altLang="ko-KR" sz="2400" dirty="0" smtClean="0"/>
              <a:t>(50,600 + 50,400 + 52,800 + 53,500 + 53,900) / 5</a:t>
            </a:r>
          </a:p>
          <a:p>
            <a:pPr marL="114300" indent="0">
              <a:buNone/>
            </a:pPr>
            <a:r>
              <a:rPr lang="en-US" altLang="ko-KR" sz="2400" dirty="0" smtClean="0"/>
              <a:t>=52,240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 smtClean="0"/>
          </a:p>
          <a:p>
            <a:pPr marL="114300" indent="0">
              <a:buNone/>
            </a:pPr>
            <a:r>
              <a:rPr lang="ko-KR" altLang="en-US" sz="2400" dirty="0" smtClean="0"/>
              <a:t>수정 종가란 </a:t>
            </a:r>
            <a:r>
              <a:rPr lang="en-US" altLang="ko-KR" sz="2400" dirty="0" smtClean="0"/>
              <a:t>…(</a:t>
            </a:r>
            <a:r>
              <a:rPr lang="en-US" altLang="ko-KR" sz="2400" dirty="0" err="1" smtClean="0"/>
              <a:t>Adj</a:t>
            </a:r>
            <a:r>
              <a:rPr lang="en-US" altLang="ko-KR" sz="2400" dirty="0" smtClean="0"/>
              <a:t> Close)</a:t>
            </a:r>
          </a:p>
          <a:p>
            <a:pPr marL="114300" indent="0">
              <a:buNone/>
            </a:pPr>
            <a:r>
              <a:rPr lang="en-US" altLang="ko-KR" sz="1200" dirty="0"/>
              <a:t>http://sbcn.asuscomm.com:1223/2017/02/11/%EC%A3%BC%EC%8B%9D%EC%9D%98-%EB%B0%B0%EB%8B%B9%EA%B3%BC-%EC%88%98%EC%A0%95%EC%A2%85%EA%B0%80/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160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(2)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수정종가 및 이동평균선</a:t>
            </a:r>
            <a:endParaRPr lang="ko-KR" altLang="en-US" sz="36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3"/>
            <a:ext cx="7585248" cy="396044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일과 같은 공휴일은 주식시장이 열리지 않으므로 제외하고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1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(2) 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수정종가 및 이동평균선</a:t>
            </a:r>
            <a:endParaRPr lang="ko-KR" altLang="en-US" sz="36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3" y="1412776"/>
            <a:ext cx="8166698" cy="4040848"/>
          </a:xfrm>
        </p:spPr>
      </p:pic>
      <p:sp>
        <p:nvSpPr>
          <p:cNvPr id="6" name="TextBox 5"/>
          <p:cNvSpPr txBox="1"/>
          <p:nvPr/>
        </p:nvSpPr>
        <p:spPr>
          <a:xfrm>
            <a:off x="251520" y="551723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Adj</a:t>
            </a:r>
            <a:r>
              <a:rPr lang="en-US" altLang="ko-KR" dirty="0" smtClean="0"/>
              <a:t> Close = </a:t>
            </a:r>
            <a:r>
              <a:rPr lang="ko-KR" altLang="en-US" dirty="0" smtClean="0"/>
              <a:t>수정종가</a:t>
            </a:r>
            <a:r>
              <a:rPr lang="en-US" altLang="ko-KR" dirty="0" smtClean="0"/>
              <a:t>, MA(n) = (n)</a:t>
            </a:r>
            <a:r>
              <a:rPr lang="ko-KR" altLang="en-US" dirty="0" smtClean="0"/>
              <a:t>일 이동평균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82154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Chapter3-2 </a:t>
            </a:r>
            <a:br>
              <a:rPr lang="en-US" altLang="ko-KR" sz="3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600" dirty="0" err="1" smtClean="0">
                <a:latin typeface="HY강B" pitchFamily="18" charset="-127"/>
                <a:ea typeface="HY강B" pitchFamily="18" charset="-127"/>
              </a:rPr>
              <a:t>Matplotlib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를 이용한 데이터 시각화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(1) candlestick</a:t>
            </a:r>
            <a:r>
              <a:rPr lang="ko-KR" altLang="en-US" dirty="0" smtClean="0"/>
              <a:t> 을 활용한 봉 차트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en-US" altLang="ko-KR" dirty="0" err="1" smtClean="0"/>
              <a:t>barh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활용한 바 차트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pie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7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1405</TotalTime>
  <Words>800</Words>
  <Application>Microsoft Office PowerPoint</Application>
  <PresentationFormat>화면 슬라이드 쇼(4:3)</PresentationFormat>
  <Paragraphs>182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근접</vt:lpstr>
      <vt:lpstr>빅데이터를 활용한 주식종목 분석</vt:lpstr>
      <vt:lpstr>1. 파이썬으로 배우는 알고리즘 트레이딩 Chapter3</vt:lpstr>
      <vt:lpstr>Chapter3 – 1 데이터 분석 기초</vt:lpstr>
      <vt:lpstr>(1) Pandas DataFrame 생성</vt:lpstr>
      <vt:lpstr>(1) Pandas DataFrame 생성</vt:lpstr>
      <vt:lpstr>(2) 수정종가 및 이동평균선</vt:lpstr>
      <vt:lpstr>(2) 수정종가 및 이동평균선</vt:lpstr>
      <vt:lpstr>(2) 수정종가 및 이동평균선</vt:lpstr>
      <vt:lpstr>Chapter3-2  Matplotlib를 이용한 데이터 시각화</vt:lpstr>
      <vt:lpstr>(1) Candlestick 봉 차트</vt:lpstr>
      <vt:lpstr>(1) Candlestick 봉 차트</vt:lpstr>
      <vt:lpstr>(1) Candlestick 봉 차트</vt:lpstr>
      <vt:lpstr>(1) Candlestick 봉 차트</vt:lpstr>
      <vt:lpstr>(2) barh 을 활용한 바 차트</vt:lpstr>
      <vt:lpstr>(3) Pie 차트</vt:lpstr>
      <vt:lpstr>Chapter3-3 PyQt를 이용한 GUI 프로그래밍</vt:lpstr>
      <vt:lpstr>(1) PyQt 기초 및 Qt Designer</vt:lpstr>
      <vt:lpstr>(2) PyQt 위젯 Layout, Dialog</vt:lpstr>
      <vt:lpstr>(2) PyQt 위젯 Layout, Dialog</vt:lpstr>
      <vt:lpstr>2. Github 생성</vt:lpstr>
      <vt:lpstr>3. 모듈 및 방식 설계</vt:lpstr>
      <vt:lpstr>3. 모듈 및 방식 설계 - 수집</vt:lpstr>
      <vt:lpstr>3. 모듈 및 방식 설계 - 수집</vt:lpstr>
      <vt:lpstr>3. 모듈 및 방식 설계 - 수집</vt:lpstr>
      <vt:lpstr>3. 모듈 및 방식 설계 - 수집</vt:lpstr>
      <vt:lpstr>3. 모듈 및 방식 설계 - 수집</vt:lpstr>
      <vt:lpstr>3. 모듈 및 방식 설계 - 분석</vt:lpstr>
      <vt:lpstr>3. 모듈 및 방식 설계 - 분석</vt:lpstr>
      <vt:lpstr>3. 모듈 및 방식 설계 - 시각화</vt:lpstr>
      <vt:lpstr>3. 모듈 및 방식 설계 - 시각화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빅데이터를 활용한 주식종목 분석</dc:title>
  <dc:creator>hyobin</dc:creator>
  <cp:lastModifiedBy>hyobin</cp:lastModifiedBy>
  <cp:revision>33</cp:revision>
  <dcterms:created xsi:type="dcterms:W3CDTF">2018-05-01T04:00:17Z</dcterms:created>
  <dcterms:modified xsi:type="dcterms:W3CDTF">2018-05-02T03:25:52Z</dcterms:modified>
</cp:coreProperties>
</file>