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58" r:id="rId6"/>
    <p:sldId id="261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4632" cy="1739279"/>
          </a:xfrm>
        </p:spPr>
        <p:txBody>
          <a:bodyPr/>
          <a:lstStyle/>
          <a:p>
            <a:r>
              <a:rPr lang="ko-KR" altLang="en-US" sz="4800" dirty="0">
                <a:latin typeface="HY강B" pitchFamily="18" charset="-127"/>
                <a:ea typeface="HY강B" pitchFamily="18" charset="-127"/>
              </a:rPr>
              <a:t>유사도 분석</a:t>
            </a:r>
            <a:br>
              <a:rPr lang="en-US" altLang="ko-KR" sz="48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일별 종가를 이용한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상관관계분석</a:t>
            </a:r>
          </a:p>
        </p:txBody>
      </p:sp>
    </p:spTree>
    <p:extLst>
      <p:ext uri="{BB962C8B-B14F-4D97-AF65-F5344CB8AC3E}">
        <p14:creationId xmlns:p14="http://schemas.microsoft.com/office/powerpoint/2010/main" val="3100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944" y="525556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031430 </a:t>
            </a:r>
            <a:r>
              <a:rPr lang="ko-KR" altLang="en-US" b="1" dirty="0" err="1"/>
              <a:t>신세계인터내셔날</a:t>
            </a:r>
            <a:endParaRPr lang="en-US" altLang="ko-KR" b="1" dirty="0"/>
          </a:p>
          <a:p>
            <a:r>
              <a:rPr lang="en-US" altLang="ko-KR" b="1" dirty="0"/>
              <a:t>079160 CJ CGV</a:t>
            </a:r>
            <a:endParaRPr lang="ko-KR" altLang="en-US" b="1" dirty="0"/>
          </a:p>
          <a:p>
            <a:r>
              <a:rPr lang="ko-KR" altLang="en-US" b="1" dirty="0"/>
              <a:t>상관계수 </a:t>
            </a:r>
            <a:r>
              <a:rPr lang="en-US" altLang="ko-KR" dirty="0"/>
              <a:t>-0.32202</a:t>
            </a:r>
            <a:r>
              <a:rPr lang="ko-KR" altLang="en-US" dirty="0"/>
              <a:t>   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7D7FF-75A1-45D7-9B78-A8269CCA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140768"/>
            <a:ext cx="54197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944" y="525556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128820 </a:t>
            </a:r>
            <a:r>
              <a:rPr lang="ko-KR" altLang="en-US" b="1" dirty="0"/>
              <a:t>대성산업</a:t>
            </a:r>
            <a:endParaRPr lang="en-US" altLang="ko-KR" b="1" dirty="0"/>
          </a:p>
          <a:p>
            <a:r>
              <a:rPr lang="en-US" altLang="ko-KR" b="1" dirty="0"/>
              <a:t>079160 CJ CGV</a:t>
            </a:r>
            <a:endParaRPr lang="ko-KR" altLang="en-US" b="1" dirty="0"/>
          </a:p>
          <a:p>
            <a:r>
              <a:rPr lang="ko-KR" altLang="en-US" b="1" dirty="0"/>
              <a:t>상관계수 </a:t>
            </a:r>
            <a:r>
              <a:rPr lang="en-US" altLang="ko-KR" dirty="0"/>
              <a:t>-0.73312</a:t>
            </a:r>
            <a:r>
              <a:rPr lang="ko-KR" altLang="en-US" dirty="0"/>
              <a:t>     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283A3A-4437-49AB-9997-D7BE4110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226492"/>
            <a:ext cx="5229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7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상관관계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상관계수를 구하는 공식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r =</a:t>
            </a:r>
            <a:r>
              <a:rPr lang="ko-KR" altLang="en-US" sz="1600" dirty="0"/>
              <a:t> 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가 함께 변하는 정도 </a:t>
            </a:r>
            <a:r>
              <a:rPr lang="en-US" altLang="ko-KR" sz="1600" dirty="0"/>
              <a:t>/ 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가 각각 변하는 정도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 r </a:t>
            </a:r>
            <a:r>
              <a:rPr lang="ko-KR" altLang="en-US" sz="1600" dirty="0"/>
              <a:t>값은 </a:t>
            </a:r>
            <a:r>
              <a:rPr lang="en-US" altLang="ko-KR" sz="1600" dirty="0"/>
              <a:t>X </a:t>
            </a:r>
            <a:r>
              <a:rPr lang="ko-KR" altLang="en-US" sz="1600" dirty="0"/>
              <a:t>와 </a:t>
            </a:r>
            <a:r>
              <a:rPr lang="en-US" altLang="ko-KR" sz="1600" dirty="0"/>
              <a:t>Y </a:t>
            </a:r>
            <a:r>
              <a:rPr lang="ko-KR" altLang="en-US" sz="1600" dirty="0"/>
              <a:t>가 완전히 동일하면 </a:t>
            </a:r>
            <a:r>
              <a:rPr lang="en-US" altLang="ko-KR" sz="1600" dirty="0"/>
              <a:t>+1,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전혀 다르면 </a:t>
            </a:r>
            <a:r>
              <a:rPr lang="en-US" altLang="ko-KR" sz="1600" dirty="0"/>
              <a:t>0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반대방향으로 완전히 동일 하면 </a:t>
            </a:r>
            <a:r>
              <a:rPr lang="en-US" altLang="ko-KR" sz="1600" dirty="0"/>
              <a:t>–1 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E8152A-A7A4-4097-B250-D86A6772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3419475" cy="1000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273206-8AB4-4BA6-A9EC-AAC5B7AC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65104"/>
            <a:ext cx="6267548" cy="24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모든 주식 종목의 일별 종가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572" y="570829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일부터 </a:t>
            </a:r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3</a:t>
            </a:r>
            <a:r>
              <a:rPr lang="ko-KR" altLang="en-US" dirty="0"/>
              <a:t>일까지의 일별 종가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2B606A-0889-4F47-9F43-C7B58A2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7" y="1374304"/>
            <a:ext cx="8109648" cy="41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모든 주식 종목의 상관계수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216" y="5916042"/>
            <a:ext cx="84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일부터 </a:t>
            </a:r>
            <a:r>
              <a:rPr lang="en-US" altLang="ko-KR" dirty="0"/>
              <a:t>20187</a:t>
            </a:r>
            <a:r>
              <a:rPr lang="ko-KR" altLang="en-US" dirty="0"/>
              <a:t>월</a:t>
            </a:r>
            <a:r>
              <a:rPr lang="en-US" altLang="ko-KR" dirty="0"/>
              <a:t>3</a:t>
            </a:r>
            <a:r>
              <a:rPr lang="ko-KR" altLang="en-US" dirty="0"/>
              <a:t>일까지의 일별 종가 데이터를 기반으로 한 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B5EAA-6857-480E-8341-57ADFBDC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1313021"/>
            <a:ext cx="8434264" cy="44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상관계수를 그래프로 표현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6306535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많은 수의 종목을 행렬로 표현하는 경우 이미지가 깨지는 현상이 발생해 </a:t>
            </a:r>
            <a:r>
              <a:rPr lang="en-US" altLang="ko-KR" sz="1600" dirty="0"/>
              <a:t>15</a:t>
            </a:r>
            <a:r>
              <a:rPr lang="ko-KR" altLang="en-US" sz="1600" dirty="0"/>
              <a:t>개의 종목 표현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CDA72-D70C-4E06-987E-5429B331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29003"/>
            <a:ext cx="5040560" cy="51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571" y="525556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001940 KISCO</a:t>
            </a:r>
            <a:r>
              <a:rPr lang="ko-KR" altLang="en-US" b="1" dirty="0" err="1"/>
              <a:t>홀딩스</a:t>
            </a:r>
            <a:endParaRPr lang="en-US" altLang="ko-KR" b="1" dirty="0"/>
          </a:p>
          <a:p>
            <a:r>
              <a:rPr lang="en-US" altLang="ko-KR" b="1" dirty="0"/>
              <a:t>104700 </a:t>
            </a:r>
            <a:r>
              <a:rPr lang="ko-KR" altLang="en-US" b="1" dirty="0"/>
              <a:t>한국철강</a:t>
            </a:r>
            <a:endParaRPr lang="en-US" altLang="ko-KR" b="1" dirty="0"/>
          </a:p>
          <a:p>
            <a:r>
              <a:rPr lang="ko-KR" altLang="en-US" b="1" dirty="0"/>
              <a:t>상관계수 </a:t>
            </a:r>
            <a:r>
              <a:rPr lang="en-US" altLang="ko-KR" dirty="0"/>
              <a:t>0.998448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0AB9B-3F83-4DF8-A23E-805D7AB8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140768"/>
            <a:ext cx="5514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572" y="521734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017810 </a:t>
            </a:r>
            <a:r>
              <a:rPr lang="ko-KR" altLang="en-US" b="1" dirty="0" err="1"/>
              <a:t>풀무원</a:t>
            </a:r>
            <a:endParaRPr lang="en-US" altLang="ko-KR" b="1" dirty="0"/>
          </a:p>
          <a:p>
            <a:r>
              <a:rPr lang="en-US" altLang="ko-KR" b="1" dirty="0"/>
              <a:t>079160 CJ CGV</a:t>
            </a:r>
            <a:endParaRPr lang="ko-KR" altLang="en-US" b="1" dirty="0"/>
          </a:p>
          <a:p>
            <a:r>
              <a:rPr lang="ko-KR" altLang="en-US" b="1" dirty="0"/>
              <a:t>상관계수 </a:t>
            </a:r>
            <a:r>
              <a:rPr lang="en-US" altLang="ko-KR" dirty="0"/>
              <a:t>0.705806</a:t>
            </a:r>
            <a:r>
              <a:rPr lang="ko-KR" altLang="en-US" dirty="0"/>
              <a:t>  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15F04D-B05B-4E3D-8CC5-417D21AF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54994"/>
            <a:ext cx="5505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572" y="521734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005830 DB</a:t>
            </a:r>
            <a:r>
              <a:rPr lang="ko-KR" altLang="en-US" b="1" dirty="0"/>
              <a:t>손해보험</a:t>
            </a:r>
            <a:endParaRPr lang="en-US" altLang="ko-KR" b="1" dirty="0"/>
          </a:p>
          <a:p>
            <a:r>
              <a:rPr lang="en-US" altLang="ko-KR" b="1" dirty="0"/>
              <a:t>014280 </a:t>
            </a:r>
            <a:r>
              <a:rPr lang="ko-KR" altLang="en-US" b="1" dirty="0"/>
              <a:t>금강공업</a:t>
            </a:r>
          </a:p>
          <a:p>
            <a:r>
              <a:rPr lang="ko-KR" altLang="en-US" b="1" dirty="0"/>
              <a:t>상관계수 </a:t>
            </a:r>
            <a:r>
              <a:rPr lang="en-US" altLang="ko-KR" dirty="0"/>
              <a:t>0.300669</a:t>
            </a:r>
            <a:r>
              <a:rPr lang="ko-KR" altLang="en-US" dirty="0"/>
              <a:t>  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74D50-5A66-487B-A3AD-0AD16F95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374410"/>
            <a:ext cx="5343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두 종목의 변동추이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944" y="5037483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003550 LG</a:t>
            </a:r>
          </a:p>
          <a:p>
            <a:r>
              <a:rPr lang="en-US" altLang="ko-KR" b="1" dirty="0"/>
              <a:t>129260 </a:t>
            </a:r>
            <a:r>
              <a:rPr lang="ko-KR" altLang="en-US" b="1" dirty="0" err="1"/>
              <a:t>인터지스</a:t>
            </a:r>
            <a:endParaRPr lang="ko-KR" altLang="en-US" b="1" dirty="0"/>
          </a:p>
          <a:p>
            <a:r>
              <a:rPr lang="ko-KR" altLang="en-US" b="1" dirty="0"/>
              <a:t>상관계수 </a:t>
            </a:r>
            <a:r>
              <a:rPr lang="en-US" altLang="ko-KR" dirty="0"/>
              <a:t>0.027512</a:t>
            </a:r>
            <a:r>
              <a:rPr lang="ko-KR" altLang="en-US" dirty="0"/>
              <a:t>  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35759-5C95-41BD-8794-64F38187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52736"/>
            <a:ext cx="5343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567</TotalTime>
  <Words>132</Words>
  <Application>Microsoft Office PowerPoint</Application>
  <PresentationFormat>화면 슬라이드 쇼(4:3)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HY강B</vt:lpstr>
      <vt:lpstr>HY중고딕</vt:lpstr>
      <vt:lpstr>맑은 고딕</vt:lpstr>
      <vt:lpstr>Arial</vt:lpstr>
      <vt:lpstr>Century Gothic</vt:lpstr>
      <vt:lpstr>Courier New</vt:lpstr>
      <vt:lpstr>Palatino Linotype</vt:lpstr>
      <vt:lpstr>실행</vt:lpstr>
      <vt:lpstr>유사도 분석 일별 종가를 이용한 상관관계분석</vt:lpstr>
      <vt:lpstr>상관관계 분석</vt:lpstr>
      <vt:lpstr>모든 주식 종목의 일별 종가 데이터</vt:lpstr>
      <vt:lpstr>모든 주식 종목의 상관계수</vt:lpstr>
      <vt:lpstr>상관계수를 그래프로 표현</vt:lpstr>
      <vt:lpstr>두 종목의 변동추이</vt:lpstr>
      <vt:lpstr>두 종목의 변동추이</vt:lpstr>
      <vt:lpstr>두 종목의 변동추이</vt:lpstr>
      <vt:lpstr>두 종목의 변동추이</vt:lpstr>
      <vt:lpstr>두 종목의 변동추이</vt:lpstr>
      <vt:lpstr>두 종목의 변동추이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user</cp:lastModifiedBy>
  <cp:revision>25</cp:revision>
  <dcterms:created xsi:type="dcterms:W3CDTF">2018-06-20T00:02:58Z</dcterms:created>
  <dcterms:modified xsi:type="dcterms:W3CDTF">2018-07-03T19:24:15Z</dcterms:modified>
</cp:coreProperties>
</file>