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63" r:id="rId5"/>
    <p:sldId id="257" r:id="rId6"/>
    <p:sldId id="261" r:id="rId7"/>
    <p:sldId id="260" r:id="rId8"/>
    <p:sldId id="259" r:id="rId9"/>
    <p:sldId id="265" r:id="rId10"/>
    <p:sldId id="267" r:id="rId11"/>
    <p:sldId id="264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120</c:v>
                </c:pt>
                <c:pt idx="3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80</c:v>
                </c:pt>
                <c:pt idx="3">
                  <c:v>140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35104"/>
        <c:axId val="147510336"/>
      </c:lineChart>
      <c:catAx>
        <c:axId val="143535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47510336"/>
        <c:crosses val="autoZero"/>
        <c:auto val="1"/>
        <c:lblAlgn val="ctr"/>
        <c:lblOffset val="100"/>
        <c:noMultiLvlLbl val="0"/>
      </c:catAx>
      <c:valAx>
        <c:axId val="14751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535104"/>
        <c:crosses val="autoZero"/>
        <c:crossBetween val="between"/>
      </c:valAx>
    </c:plotArea>
    <c:legend>
      <c:legendPos val="r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125960-B40B-4A39-90FA-499A0D2BFC9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D03955-1DE2-4374-AEE7-FF3E82245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656184"/>
          </a:xfrm>
        </p:spPr>
        <p:txBody>
          <a:bodyPr/>
          <a:lstStyle/>
          <a:p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유사도 분석 및 텍스트 정제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2018.06.04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1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944347"/>
            <a:ext cx="8229598" cy="3837668"/>
          </a:xfrm>
        </p:spPr>
      </p:pic>
      <p:sp>
        <p:nvSpPr>
          <p:cNvPr id="6" name="직사각형 5"/>
          <p:cNvSpPr/>
          <p:nvPr/>
        </p:nvSpPr>
        <p:spPr>
          <a:xfrm>
            <a:off x="611560" y="580526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종목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삼성전자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(2017.06.01 ~ 2018.01.01), </a:t>
            </a:r>
            <a:r>
              <a:rPr lang="ko-KR" altLang="en-US" dirty="0" smtClean="0"/>
              <a:t>최대평균치 </a:t>
            </a:r>
            <a:r>
              <a:rPr lang="en-US" altLang="ko-KR" dirty="0" smtClean="0"/>
              <a:t>: 2.5</a:t>
            </a:r>
          </a:p>
          <a:p>
            <a:r>
              <a:rPr lang="en-US" altLang="ko-KR" dirty="0" smtClean="0"/>
              <a:t>001250 =&gt; TIGER200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13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시작일은 어떻게 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기간을 어떻게 정할 것인가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거래량의 급변을 체크해서 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사용자가 키워드를 지정</a:t>
            </a:r>
            <a:endParaRPr lang="en-US" altLang="ko-KR" dirty="0" smtClean="0"/>
          </a:p>
          <a:p>
            <a:r>
              <a:rPr lang="ko-KR" altLang="en-US" dirty="0" smtClean="0"/>
              <a:t>최대평균치의 기준은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거칠수록 많은 시간이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052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텍스트 정제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아시아경제 임철영 기자</a:t>
            </a:r>
            <a:r>
              <a:rPr lang="en-US" altLang="ko-KR" dirty="0"/>
              <a:t>] SK</a:t>
            </a:r>
            <a:r>
              <a:rPr lang="ko-KR" altLang="en-US" dirty="0"/>
              <a:t>증권이 </a:t>
            </a:r>
            <a:r>
              <a:rPr lang="en-US" altLang="ko-KR" dirty="0"/>
              <a:t>15</a:t>
            </a:r>
            <a:r>
              <a:rPr lang="ko-KR" altLang="en-US" dirty="0"/>
              <a:t>일 삼성전자에 대해 공매도 비율이 </a:t>
            </a:r>
            <a:r>
              <a:rPr lang="en-US" altLang="ko-KR" dirty="0"/>
              <a:t>26%</a:t>
            </a:r>
            <a:r>
              <a:rPr lang="ko-KR" altLang="en-US" dirty="0"/>
              <a:t>를 기록하면서 주가가 부진한 모습을 보이고 있지만 주당순이익</a:t>
            </a:r>
            <a:r>
              <a:rPr lang="en-US" altLang="ko-KR" dirty="0"/>
              <a:t>(EPS) </a:t>
            </a:r>
            <a:r>
              <a:rPr lang="ko-KR" altLang="en-US" dirty="0" err="1"/>
              <a:t>추청치가</a:t>
            </a:r>
            <a:r>
              <a:rPr lang="ko-KR" altLang="en-US" dirty="0"/>
              <a:t> 지속해서 상승하는 모습을 보이고 있다며 실적 기대감이 유효한 상황에서 높은 공매도 비율은 추가 하락이 제한적임을 가리키는 신호라고 판단한다고 밝혔다</a:t>
            </a:r>
            <a:r>
              <a:rPr lang="en-US" altLang="ko-KR" dirty="0"/>
              <a:t>.</a:t>
            </a:r>
            <a:r>
              <a:rPr lang="ko-KR" altLang="en-US" dirty="0"/>
              <a:t>삼성전자의 주가가 최근 부진한 이유로 </a:t>
            </a:r>
            <a:r>
              <a:rPr lang="en-US" altLang="ko-KR" dirty="0"/>
              <a:t>20%</a:t>
            </a:r>
            <a:r>
              <a:rPr lang="ko-KR" altLang="en-US" dirty="0"/>
              <a:t>가 넘는 공매도 비율을 원인으로 꼽았다</a:t>
            </a:r>
            <a:r>
              <a:rPr lang="en-US" altLang="ko-KR" dirty="0"/>
              <a:t>. </a:t>
            </a:r>
            <a:r>
              <a:rPr lang="ko-KR" altLang="en-US" dirty="0"/>
              <a:t>다만 과거 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넘었던 사례를 보면 이 비율이 현재 수준에서 오랫동안 지속되거나 추가적으로 확대될 가능성은 낮아 보인다고 진단했다</a:t>
            </a:r>
            <a:r>
              <a:rPr lang="en-US" altLang="ko-KR" dirty="0"/>
              <a:t>.</a:t>
            </a:r>
            <a:r>
              <a:rPr lang="ko-KR" altLang="en-US" dirty="0"/>
              <a:t>하인환 연구원은 </a:t>
            </a:r>
            <a:r>
              <a:rPr lang="en-US" altLang="ko-KR" dirty="0"/>
              <a:t>"</a:t>
            </a:r>
            <a:r>
              <a:rPr lang="ko-KR" altLang="en-US" dirty="0"/>
              <a:t>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넘은 이후에는 추가 주가 하락세가 제한적이었다</a:t>
            </a:r>
            <a:r>
              <a:rPr lang="en-US" altLang="ko-KR" dirty="0"/>
              <a:t>"</a:t>
            </a:r>
            <a:r>
              <a:rPr lang="ko-KR" altLang="en-US" dirty="0"/>
              <a:t>며 </a:t>
            </a:r>
            <a:r>
              <a:rPr lang="en-US" altLang="ko-KR" dirty="0"/>
              <a:t>"</a:t>
            </a:r>
            <a:r>
              <a:rPr lang="ko-KR" altLang="en-US" dirty="0"/>
              <a:t>벤치마크와 비교해보면 삼성전자 주가가 지수를 </a:t>
            </a:r>
            <a:r>
              <a:rPr lang="ko-KR" altLang="en-US" dirty="0" err="1"/>
              <a:t>아웃퍼폼했음을</a:t>
            </a:r>
            <a:r>
              <a:rPr lang="ko-KR" altLang="en-US" dirty="0"/>
              <a:t> 확인할 수 있다</a:t>
            </a:r>
            <a:r>
              <a:rPr lang="en-US" altLang="ko-KR" dirty="0"/>
              <a:t>"</a:t>
            </a:r>
            <a:r>
              <a:rPr lang="ko-KR" altLang="en-US" dirty="0"/>
              <a:t>고 설명했다</a:t>
            </a:r>
            <a:r>
              <a:rPr lang="en-US" altLang="ko-KR" dirty="0"/>
              <a:t>.</a:t>
            </a:r>
            <a:r>
              <a:rPr lang="ko-KR" altLang="en-US" dirty="0"/>
              <a:t>과거 삼성전자의 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넘었던 경우는 </a:t>
            </a:r>
            <a:r>
              <a:rPr lang="en-US" altLang="ko-KR" dirty="0"/>
              <a:t>7</a:t>
            </a:r>
            <a:r>
              <a:rPr lang="ko-KR" altLang="en-US" dirty="0"/>
              <a:t>번이었다</a:t>
            </a:r>
            <a:r>
              <a:rPr lang="en-US" altLang="ko-KR" dirty="0"/>
              <a:t>. </a:t>
            </a:r>
            <a:r>
              <a:rPr lang="ko-KR" altLang="en-US" dirty="0"/>
              <a:t>이 중 공매도 비율이 </a:t>
            </a:r>
            <a:r>
              <a:rPr lang="en-US" altLang="ko-KR" dirty="0"/>
              <a:t>20%</a:t>
            </a:r>
            <a:r>
              <a:rPr lang="ko-KR" altLang="en-US" dirty="0"/>
              <a:t>를 상회한 후 주가가 하락세를 보인 것은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한번</a:t>
            </a:r>
            <a:r>
              <a:rPr lang="en-US" altLang="ko-KR" dirty="0"/>
              <a:t>, </a:t>
            </a:r>
            <a:r>
              <a:rPr lang="ko-KR" altLang="en-US" dirty="0"/>
              <a:t>이 시기에는 실적에 대한 기대감도 약화됐던 시기였다는 판단이다</a:t>
            </a:r>
            <a:r>
              <a:rPr lang="en-US" altLang="ko-KR" dirty="0"/>
              <a:t>.</a:t>
            </a:r>
            <a:r>
              <a:rPr lang="ko-KR" altLang="en-US" dirty="0"/>
              <a:t>하 연구원은 </a:t>
            </a:r>
            <a:r>
              <a:rPr lang="en-US" altLang="ko-KR" dirty="0"/>
              <a:t>"7</a:t>
            </a:r>
            <a:r>
              <a:rPr lang="ko-KR" altLang="en-US" dirty="0"/>
              <a:t>번의 기간에 대해 </a:t>
            </a:r>
            <a:r>
              <a:rPr lang="en-US" altLang="ko-KR" dirty="0"/>
              <a:t>EPS </a:t>
            </a:r>
            <a:r>
              <a:rPr lang="ko-KR" altLang="en-US" dirty="0"/>
              <a:t>추정치를 비교해본 결과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월을 제외한 나머지 기간에는 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넘기 전부터 </a:t>
            </a:r>
            <a:r>
              <a:rPr lang="en-US" altLang="ko-KR" dirty="0"/>
              <a:t>EPS </a:t>
            </a:r>
            <a:r>
              <a:rPr lang="ko-KR" altLang="en-US" dirty="0"/>
              <a:t>추정치가 점차 상향되고 있었다</a:t>
            </a:r>
            <a:r>
              <a:rPr lang="en-US" altLang="ko-KR" dirty="0"/>
              <a:t>"</a:t>
            </a:r>
            <a:r>
              <a:rPr lang="ko-KR" altLang="en-US" dirty="0"/>
              <a:t>며 </a:t>
            </a:r>
            <a:r>
              <a:rPr lang="en-US" altLang="ko-KR" dirty="0"/>
              <a:t>"</a:t>
            </a:r>
            <a:r>
              <a:rPr lang="ko-KR" altLang="en-US" dirty="0"/>
              <a:t>이러한 추세는 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넘은 이후에도 지속됐고 반면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월에는 공매도 비율이 </a:t>
            </a:r>
            <a:r>
              <a:rPr lang="en-US" altLang="ko-KR" dirty="0"/>
              <a:t>20%</a:t>
            </a:r>
            <a:r>
              <a:rPr lang="ko-KR" altLang="en-US" dirty="0"/>
              <a:t>를 넘기 전후로 </a:t>
            </a:r>
            <a:r>
              <a:rPr lang="en-US" altLang="ko-KR" dirty="0"/>
              <a:t>EPS </a:t>
            </a:r>
            <a:r>
              <a:rPr lang="ko-KR" altLang="en-US" dirty="0"/>
              <a:t>추정치가 지속적인 하락세를 보였다는 차이점이 있다</a:t>
            </a:r>
            <a:r>
              <a:rPr lang="en-US" altLang="ko-KR" dirty="0"/>
              <a:t>"</a:t>
            </a:r>
            <a:r>
              <a:rPr lang="ko-KR" altLang="en-US" dirty="0"/>
              <a:t>고 말했다</a:t>
            </a:r>
            <a:r>
              <a:rPr lang="en-US" altLang="ko-KR" dirty="0"/>
              <a:t>.</a:t>
            </a:r>
            <a:r>
              <a:rPr lang="ko-KR" altLang="en-US" dirty="0"/>
              <a:t>이에 따라 주가 하락이 제한적이라는 신호라고 진단했다</a:t>
            </a:r>
            <a:r>
              <a:rPr lang="en-US" altLang="ko-KR" dirty="0"/>
              <a:t>. </a:t>
            </a:r>
            <a:r>
              <a:rPr lang="ko-KR" altLang="en-US" dirty="0"/>
              <a:t>하 연구원은 </a:t>
            </a:r>
            <a:r>
              <a:rPr lang="en-US" altLang="ko-KR" dirty="0"/>
              <a:t>"11</a:t>
            </a:r>
            <a:r>
              <a:rPr lang="ko-KR" altLang="en-US" dirty="0"/>
              <a:t>일 기준으로 삼성전자 공매도 비율이 </a:t>
            </a:r>
            <a:r>
              <a:rPr lang="en-US" altLang="ko-KR" dirty="0"/>
              <a:t>26%</a:t>
            </a:r>
            <a:r>
              <a:rPr lang="ko-KR" altLang="en-US" dirty="0"/>
              <a:t>를 기록했고 주가 흐름도 부진한 모습을 보이고 있지만 </a:t>
            </a:r>
            <a:r>
              <a:rPr lang="en-US" altLang="ko-KR" dirty="0"/>
              <a:t>EPS </a:t>
            </a:r>
            <a:r>
              <a:rPr lang="ko-KR" altLang="en-US" dirty="0"/>
              <a:t>추정치는 지속해서 상승하는 모습을 보이고 있다</a:t>
            </a:r>
            <a:r>
              <a:rPr lang="en-US" altLang="ko-KR" dirty="0"/>
              <a:t>"</a:t>
            </a:r>
            <a:r>
              <a:rPr lang="ko-KR" altLang="en-US" dirty="0"/>
              <a:t>며 </a:t>
            </a:r>
            <a:r>
              <a:rPr lang="en-US" altLang="ko-KR" dirty="0"/>
              <a:t>"</a:t>
            </a:r>
            <a:r>
              <a:rPr lang="ko-KR" altLang="en-US" dirty="0"/>
              <a:t>실적 기대감이 높은 상황에서 높은 공매도 비율은 추가적인 주가 하락이 제한적임을 가리키는 신호라고 판단한다</a:t>
            </a:r>
            <a:r>
              <a:rPr lang="en-US" altLang="ko-KR" dirty="0"/>
              <a:t>"</a:t>
            </a:r>
            <a:r>
              <a:rPr lang="ko-KR" altLang="en-US" dirty="0"/>
              <a:t>고 설명했다</a:t>
            </a:r>
            <a:r>
              <a:rPr lang="en-US" altLang="ko-KR" dirty="0"/>
              <a:t>.</a:t>
            </a:r>
            <a:r>
              <a:rPr lang="ko-KR" altLang="en-US" dirty="0"/>
              <a:t>임철영 기자 </a:t>
            </a:r>
            <a:r>
              <a:rPr lang="en-US" altLang="ko-KR" dirty="0"/>
              <a:t>cylim@asiae.co.kr▶ </a:t>
            </a:r>
            <a:r>
              <a:rPr lang="ko-KR" altLang="en-US" dirty="0" err="1" smtClean="0"/>
              <a:t>네이버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5445224"/>
            <a:ext cx="546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중요한 문장만을 뽑아내고 싶다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err="1" smtClean="0"/>
              <a:t>Textrank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텍스트 정제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아시아경제 임철영 기자</a:t>
            </a:r>
            <a:r>
              <a:rPr lang="en-US" altLang="ko-KR" dirty="0"/>
              <a:t>] SK</a:t>
            </a:r>
            <a:r>
              <a:rPr lang="ko-KR" altLang="en-US" dirty="0"/>
              <a:t>증권이 </a:t>
            </a:r>
            <a:r>
              <a:rPr lang="en-US" altLang="ko-KR" dirty="0"/>
              <a:t>15</a:t>
            </a:r>
            <a:r>
              <a:rPr lang="ko-KR" altLang="en-US" dirty="0"/>
              <a:t>일 삼성전자에 대해 공매도 비율이 </a:t>
            </a:r>
            <a:r>
              <a:rPr lang="en-US" altLang="ko-KR" dirty="0"/>
              <a:t>26%</a:t>
            </a:r>
            <a:r>
              <a:rPr lang="ko-KR" altLang="en-US" dirty="0"/>
              <a:t>를 기록하면서 주가가 부진한 모습을 보이고 있지만 주당순이익</a:t>
            </a:r>
            <a:r>
              <a:rPr lang="en-US" altLang="ko-KR" dirty="0"/>
              <a:t>(EPS) </a:t>
            </a:r>
            <a:r>
              <a:rPr lang="ko-KR" altLang="en-US" dirty="0" err="1"/>
              <a:t>추청치가</a:t>
            </a:r>
            <a:r>
              <a:rPr lang="ko-KR" altLang="en-US" dirty="0"/>
              <a:t> 지속해서 상승하는 모습을 보이고 있다며 실적 기대감이 유효한 상황에서 높은 공매도 비율은 추가 하락이 제한적임을 가리키는 신호라고 판단한다고 밝혔다</a:t>
            </a:r>
            <a:r>
              <a:rPr lang="en-US" altLang="ko-KR" dirty="0"/>
              <a:t>.</a:t>
            </a:r>
            <a:r>
              <a:rPr lang="ko-KR" altLang="en-US" dirty="0"/>
              <a:t>삼성전자의 주가가 최근 부진한 이유로 </a:t>
            </a:r>
            <a:r>
              <a:rPr lang="en-US" altLang="ko-KR" dirty="0"/>
              <a:t>20%</a:t>
            </a:r>
            <a:r>
              <a:rPr lang="ko-KR" altLang="en-US" dirty="0"/>
              <a:t>가 넘는 공매도 비율을 원인으로 꼽았다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38972"/>
            <a:ext cx="836904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2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텍스트 정제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59"/>
            <a:ext cx="8229600" cy="4311044"/>
          </a:xfrm>
        </p:spPr>
      </p:pic>
      <p:sp>
        <p:nvSpPr>
          <p:cNvPr id="5" name="TextBox 4"/>
          <p:cNvSpPr txBox="1"/>
          <p:nvPr/>
        </p:nvSpPr>
        <p:spPr>
          <a:xfrm>
            <a:off x="2771800" y="56612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빈도수만 체크할 경우의 문제점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4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텍스트 정제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1" y="1707659"/>
            <a:ext cx="5558977" cy="4311044"/>
          </a:xfrm>
        </p:spPr>
      </p:pic>
      <p:sp>
        <p:nvSpPr>
          <p:cNvPr id="3" name="TextBox 2"/>
          <p:cNvSpPr txBox="1"/>
          <p:nvPr/>
        </p:nvSpPr>
        <p:spPr>
          <a:xfrm>
            <a:off x="2469535" y="60932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단어의 가중치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중요도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측정이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56273"/>
            <a:ext cx="4038600" cy="3813817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965793"/>
            <a:ext cx="4041775" cy="3794777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611560" y="2276872"/>
            <a:ext cx="1008112" cy="3528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2276872"/>
            <a:ext cx="1008112" cy="3528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5" name="TextBox 4"/>
          <p:cNvSpPr txBox="1"/>
          <p:nvPr/>
        </p:nvSpPr>
        <p:spPr>
          <a:xfrm>
            <a:off x="971600" y="609329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애플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마이크로소프트의 주가 그래프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6512" y="6462628"/>
            <a:ext cx="920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https://ntguardian.wordpress.com/2016/09/19/introduction-stock-market-data-python-1/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5747"/>
            <a:ext cx="7543271" cy="4514869"/>
          </a:xfrm>
        </p:spPr>
      </p:pic>
      <p:sp>
        <p:nvSpPr>
          <p:cNvPr id="5" name="TextBox 4"/>
          <p:cNvSpPr txBox="1"/>
          <p:nvPr/>
        </p:nvSpPr>
        <p:spPr>
          <a:xfrm>
            <a:off x="971600" y="6093296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애플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마이크로소프트의 주가 그래프를 변형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7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8267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491880" y="2060848"/>
            <a:ext cx="0" cy="2304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76056" y="2708920"/>
            <a:ext cx="0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660232" y="2276872"/>
            <a:ext cx="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1600" y="6165304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점 사이의 거리를 구하고 모두 더해 평균을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2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종목번호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최대평균치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['005930', </a:t>
            </a:r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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기준 종목번호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'002787</a:t>
            </a:r>
            <a:r>
              <a:rPr lang="en-US" altLang="ko-KR" dirty="0"/>
              <a:t>', </a:t>
            </a:r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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비교 종목번호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2.33</a:t>
            </a:r>
            <a:r>
              <a:rPr lang="en-US" altLang="ko-KR" dirty="0"/>
              <a:t>, </a:t>
            </a:r>
            <a:r>
              <a:rPr lang="en-US" altLang="ko-KR" dirty="0" smtClean="0"/>
              <a:t> 		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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두 점 사이의 거리 평균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100.0, 103.48, 103.79, 102.27, 102.12, 103.79</a:t>
            </a:r>
            <a:r>
              <a:rPr lang="en-US" altLang="ko-KR" dirty="0" smtClean="0"/>
              <a:t>, …],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100.0, 99.05, 103.2, 102.01, 101.18, 101.78</a:t>
            </a:r>
            <a:r>
              <a:rPr lang="en-US" altLang="ko-KR" dirty="0" smtClean="0"/>
              <a:t>,…]]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▲ 두 종목의 종가 변화율 배열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위와 같은 형태의 리스트를 묶어 반환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69705"/>
            <a:ext cx="9121367" cy="43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6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944347"/>
            <a:ext cx="8229598" cy="3837668"/>
          </a:xfrm>
        </p:spPr>
      </p:pic>
      <p:sp>
        <p:nvSpPr>
          <p:cNvPr id="5" name="TextBox 4"/>
          <p:cNvSpPr txBox="1"/>
          <p:nvPr/>
        </p:nvSpPr>
        <p:spPr>
          <a:xfrm>
            <a:off x="1187624" y="6021288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삼성전자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최대평균치 </a:t>
            </a:r>
            <a:r>
              <a:rPr lang="en-US" altLang="ko-KR" dirty="0" smtClean="0"/>
              <a:t>: 10            000030 =&gt; </a:t>
            </a:r>
            <a:r>
              <a:rPr lang="ko-KR" altLang="en-US" dirty="0" smtClean="0"/>
              <a:t>우리은</a:t>
            </a:r>
            <a:r>
              <a:rPr lang="ko-KR" altLang="en-US" dirty="0"/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416848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7"/>
            <a:ext cx="8229600" cy="3837668"/>
          </a:xfrm>
        </p:spPr>
      </p:pic>
      <p:sp>
        <p:nvSpPr>
          <p:cNvPr id="5" name="TextBox 4"/>
          <p:cNvSpPr txBox="1"/>
          <p:nvPr/>
        </p:nvSpPr>
        <p:spPr>
          <a:xfrm>
            <a:off x="1187624" y="6021288"/>
            <a:ext cx="68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삼성전자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(2017.01.01 ~ 2018.01.01), </a:t>
            </a:r>
            <a:r>
              <a:rPr lang="ko-KR" altLang="en-US" dirty="0" smtClean="0"/>
              <a:t>최대평균치 </a:t>
            </a:r>
            <a:r>
              <a:rPr lang="en-US" altLang="ko-KR" dirty="0" smtClean="0"/>
              <a:t>: 8</a:t>
            </a:r>
          </a:p>
          <a:p>
            <a:r>
              <a:rPr lang="en-US" altLang="ko-KR" dirty="0" smtClean="0"/>
              <a:t>001450 =&gt; </a:t>
            </a:r>
            <a:r>
              <a:rPr lang="ko-KR" altLang="en-US" dirty="0" smtClean="0"/>
              <a:t>현대해상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9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강B" pitchFamily="18" charset="-127"/>
                <a:ea typeface="HY강B" pitchFamily="18" charset="-127"/>
              </a:rPr>
              <a:t>일별 데이터로 유사도 체크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7"/>
            <a:ext cx="8229600" cy="3837668"/>
          </a:xfrm>
        </p:spPr>
      </p:pic>
      <p:sp>
        <p:nvSpPr>
          <p:cNvPr id="6" name="직사각형 5"/>
          <p:cNvSpPr/>
          <p:nvPr/>
        </p:nvSpPr>
        <p:spPr>
          <a:xfrm>
            <a:off x="611560" y="580526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종목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삼성전자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(2017.10.01 ~ 2018.01.01), </a:t>
            </a:r>
            <a:r>
              <a:rPr lang="ko-KR" altLang="en-US" dirty="0" smtClean="0"/>
              <a:t>최대평균치 </a:t>
            </a:r>
            <a:r>
              <a:rPr lang="en-US" altLang="ko-KR" dirty="0" smtClean="0"/>
              <a:t>: 2.5</a:t>
            </a:r>
          </a:p>
          <a:p>
            <a:r>
              <a:rPr lang="en-US" altLang="ko-KR" dirty="0" smtClean="0"/>
              <a:t>001250 =&gt; </a:t>
            </a:r>
            <a:r>
              <a:rPr lang="en-US" altLang="ko-KR" dirty="0" smtClean="0"/>
              <a:t>GS</a:t>
            </a:r>
            <a:r>
              <a:rPr lang="ko-KR" altLang="en-US" dirty="0" smtClean="0"/>
              <a:t>글로벌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2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161</TotalTime>
  <Words>539</Words>
  <Application>Microsoft Office PowerPoint</Application>
  <PresentationFormat>화면 슬라이드 쇼(4:3)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실행</vt:lpstr>
      <vt:lpstr>유사도 분석 및 텍스트 정제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일별 데이터로 유사도 체크</vt:lpstr>
      <vt:lpstr>텍스트 정제</vt:lpstr>
      <vt:lpstr>텍스트 정제</vt:lpstr>
      <vt:lpstr>텍스트 정제</vt:lpstr>
      <vt:lpstr>텍스트 정제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및 텍스트 정제</dc:title>
  <dc:creator>hyobin</dc:creator>
  <cp:lastModifiedBy>hyobin</cp:lastModifiedBy>
  <cp:revision>10</cp:revision>
  <dcterms:created xsi:type="dcterms:W3CDTF">2018-06-03T20:48:00Z</dcterms:created>
  <dcterms:modified xsi:type="dcterms:W3CDTF">2018-06-03T23:29:22Z</dcterms:modified>
</cp:coreProperties>
</file>