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2" r:id="rId2"/>
    <p:sldId id="395" r:id="rId3"/>
    <p:sldId id="390" r:id="rId4"/>
    <p:sldId id="391" r:id="rId5"/>
    <p:sldId id="394" r:id="rId6"/>
    <p:sldId id="398" r:id="rId7"/>
    <p:sldId id="323" r:id="rId8"/>
    <p:sldId id="393" r:id="rId9"/>
    <p:sldId id="324" r:id="rId10"/>
    <p:sldId id="326" r:id="rId11"/>
    <p:sldId id="3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0055"/>
    <a:srgbClr val="0000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Lambda </a:t>
            </a:r>
            <a:r>
              <a:rPr lang="en-US" altLang="ko-KR" smtClean="0"/>
              <a:t>Expressions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z="3600" smtClean="0"/>
              <a:t>Part 2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Chapter 6, Core Java Volume 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lambda expression can access variables from its enclosing method: 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7F0055"/>
                </a:solidFill>
                <a:latin typeface="Comic Sans MS" panose="030F0702030302020204" pitchFamily="66" charset="0"/>
              </a:rPr>
              <a:t>public</a:t>
            </a:r>
            <a:r>
              <a:rPr lang="en-US" sz="1700" dirty="0">
                <a:latin typeface="Comic Sans MS" panose="030F0702030302020204" pitchFamily="66" charset="0"/>
              </a:rPr>
              <a:t> </a:t>
            </a:r>
            <a:r>
              <a:rPr lang="en-US" sz="1700" dirty="0">
                <a:solidFill>
                  <a:srgbClr val="7F0055"/>
                </a:solidFill>
                <a:latin typeface="Comic Sans MS" panose="030F0702030302020204" pitchFamily="66" charset="0"/>
              </a:rPr>
              <a:t>static</a:t>
            </a:r>
            <a:r>
              <a:rPr lang="en-US" sz="1700" dirty="0">
                <a:latin typeface="Comic Sans MS" panose="030F0702030302020204" pitchFamily="66" charset="0"/>
              </a:rPr>
              <a:t> </a:t>
            </a:r>
            <a:r>
              <a:rPr lang="en-US" sz="1700" dirty="0">
                <a:solidFill>
                  <a:srgbClr val="7F0055"/>
                </a:solidFill>
                <a:latin typeface="Comic Sans MS" panose="030F0702030302020204" pitchFamily="66" charset="0"/>
              </a:rPr>
              <a:t>void</a:t>
            </a:r>
            <a:r>
              <a:rPr lang="en-US" sz="1700" dirty="0">
                <a:latin typeface="Comic Sans MS" panose="030F0702030302020204" pitchFamily="66" charset="0"/>
              </a:rPr>
              <a:t> repeatMessage(String </a:t>
            </a:r>
            <a:r>
              <a:rPr lang="en-US" sz="1700" dirty="0">
                <a:solidFill>
                  <a:srgbClr val="0000FF"/>
                </a:solidFill>
                <a:latin typeface="Comic Sans MS" panose="030F0702030302020204" pitchFamily="66" charset="0"/>
              </a:rPr>
              <a:t>text</a:t>
            </a:r>
            <a:r>
              <a:rPr lang="en-US" sz="1700" dirty="0">
                <a:latin typeface="Comic Sans MS" panose="030F0702030302020204" pitchFamily="66" charset="0"/>
              </a:rPr>
              <a:t>, int delay) // enclosing method 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ActionListener listener = event -&gt;  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{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   System.out.println(</a:t>
            </a:r>
            <a:r>
              <a:rPr lang="en-US" sz="1700" dirty="0">
                <a:solidFill>
                  <a:srgbClr val="0000FF"/>
                </a:solidFill>
                <a:latin typeface="Comic Sans MS" panose="030F0702030302020204" pitchFamily="66" charset="0"/>
              </a:rPr>
              <a:t>text</a:t>
            </a:r>
            <a:r>
              <a:rPr lang="en-US" sz="1700" dirty="0">
                <a:latin typeface="Comic Sans MS" panose="030F0702030302020204" pitchFamily="66" charset="0"/>
              </a:rPr>
              <a:t>);   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// text - </a:t>
            </a:r>
            <a:r>
              <a:rPr lang="en-US" sz="1700">
                <a:solidFill>
                  <a:srgbClr val="0000FF"/>
                </a:solidFill>
                <a:latin typeface="Comic Sans MS" panose="030F0702030302020204" pitchFamily="66" charset="0"/>
              </a:rPr>
              <a:t>free </a:t>
            </a:r>
            <a:r>
              <a:rPr lang="en-US" sz="1700" smtClean="0">
                <a:solidFill>
                  <a:srgbClr val="0000FF"/>
                </a:solidFill>
                <a:latin typeface="Comic Sans MS" panose="030F0702030302020204" pitchFamily="66" charset="0"/>
              </a:rPr>
              <a:t>variable</a:t>
            </a:r>
            <a:r>
              <a:rPr lang="en-US" sz="1700" smtClean="0">
                <a:solidFill>
                  <a:srgbClr val="00B050"/>
                </a:solidFill>
                <a:latin typeface="Comic Sans MS" panose="030F0702030302020204" pitchFamily="66" charset="0"/>
              </a:rPr>
              <a:t>, 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not defined here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   </a:t>
            </a:r>
            <a:r>
              <a:rPr lang="en-US" sz="1700" dirty="0" err="1">
                <a:latin typeface="Comic Sans MS" panose="030F0702030302020204" pitchFamily="66" charset="0"/>
              </a:rPr>
              <a:t>Toolkit.getDefaultToolkit</a:t>
            </a:r>
            <a:r>
              <a:rPr lang="en-US" sz="1700" dirty="0">
                <a:latin typeface="Comic Sans MS" panose="030F0702030302020204" pitchFamily="66" charset="0"/>
              </a:rPr>
              <a:t>().beep();</a:t>
            </a:r>
          </a:p>
          <a:p>
            <a:pPr marL="457200" lvl="1" indent="0">
              <a:buNone/>
            </a:pPr>
            <a:r>
              <a:rPr lang="en-US" sz="1700">
                <a:latin typeface="Comic Sans MS" panose="030F0702030302020204" pitchFamily="66" charset="0"/>
              </a:rPr>
              <a:t>   </a:t>
            </a:r>
            <a:r>
              <a:rPr lang="en-US" sz="1700" smtClean="0">
                <a:latin typeface="Comic Sans MS" panose="030F0702030302020204" pitchFamily="66" charset="0"/>
              </a:rPr>
              <a:t>}  ;   </a:t>
            </a:r>
            <a:endParaRPr lang="en-US" sz="17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sz="1700">
                <a:latin typeface="Comic Sans MS" panose="030F0702030302020204" pitchFamily="66" charset="0"/>
              </a:rPr>
              <a:t>   </a:t>
            </a:r>
            <a:r>
              <a:rPr lang="en-US" sz="1700" smtClean="0">
                <a:latin typeface="Comic Sans MS" panose="030F0702030302020204" pitchFamily="66" charset="0"/>
              </a:rPr>
              <a:t>Time t = </a:t>
            </a:r>
            <a:r>
              <a:rPr lang="en-US" sz="1700" smtClean="0">
                <a:solidFill>
                  <a:srgbClr val="7F0055"/>
                </a:solidFill>
                <a:latin typeface="Comic Sans MS" panose="030F0702030302020204" pitchFamily="66" charset="0"/>
              </a:rPr>
              <a:t>new</a:t>
            </a:r>
            <a:r>
              <a:rPr lang="en-US" sz="1700" smtClean="0">
                <a:latin typeface="Comic Sans MS" panose="030F0702030302020204" pitchFamily="66" charset="0"/>
              </a:rPr>
              <a:t> </a:t>
            </a:r>
            <a:r>
              <a:rPr lang="en-US" sz="1700" dirty="0">
                <a:latin typeface="Comic Sans MS" panose="030F0702030302020204" pitchFamily="66" charset="0"/>
              </a:rPr>
              <a:t>Timer(delay, </a:t>
            </a:r>
            <a:r>
              <a:rPr lang="en-US" sz="1700">
                <a:latin typeface="Comic Sans MS" panose="030F0702030302020204" pitchFamily="66" charset="0"/>
              </a:rPr>
              <a:t>listener</a:t>
            </a:r>
            <a:r>
              <a:rPr lang="en-US" sz="1700" smtClean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sz="1700">
                <a:latin typeface="Comic Sans MS" panose="030F0702030302020204" pitchFamily="66" charset="0"/>
              </a:rPr>
              <a:t> </a:t>
            </a:r>
            <a:r>
              <a:rPr lang="en-US" sz="1700" smtClean="0">
                <a:latin typeface="Comic Sans MS" panose="030F0702030302020204" pitchFamily="66" charset="0"/>
              </a:rPr>
              <a:t>  t.start</a:t>
            </a:r>
            <a:r>
              <a:rPr lang="en-US" sz="1700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dirty="0"/>
              <a:t>The </a:t>
            </a:r>
            <a:r>
              <a:rPr lang="en-US" sz="1800" dirty="0">
                <a:latin typeface="Comic Sans MS" panose="030F0702030302020204" pitchFamily="66" charset="0"/>
              </a:rPr>
              <a:t>text </a:t>
            </a:r>
            <a:r>
              <a:rPr lang="en-US" dirty="0"/>
              <a:t>variable is not defined in the </a:t>
            </a:r>
            <a:r>
              <a:rPr lang="en-US"/>
              <a:t>lambda </a:t>
            </a:r>
            <a:r>
              <a:rPr lang="en-US" smtClean="0"/>
              <a:t>expression.</a:t>
            </a:r>
          </a:p>
          <a:p>
            <a:r>
              <a:rPr lang="en-US"/>
              <a:t>T</a:t>
            </a:r>
            <a:r>
              <a:rPr lang="en-US" smtClean="0"/>
              <a:t>he lambda expression may run long after the call to </a:t>
            </a:r>
            <a:r>
              <a:rPr lang="en-US" sz="1800">
                <a:latin typeface="Comic Sans MS" panose="030F0702030302020204" pitchFamily="66" charset="0"/>
              </a:rPr>
              <a:t>repeatMessage</a:t>
            </a:r>
            <a:r>
              <a:rPr lang="en-US" smtClean="0"/>
              <a:t> has returned and parameter variables are gone. How does the </a:t>
            </a:r>
            <a:r>
              <a:rPr lang="en-US" sz="1800">
                <a:latin typeface="Comic Sans MS" panose="030F0702030302020204" pitchFamily="66" charset="0"/>
              </a:rPr>
              <a:t>text</a:t>
            </a:r>
            <a:r>
              <a:rPr lang="en-US" smtClean="0"/>
              <a:t> variable stay around?</a:t>
            </a:r>
            <a:endParaRPr lang="en-US" dirty="0"/>
          </a:p>
          <a:p>
            <a:r>
              <a:rPr lang="en-US" dirty="0"/>
              <a:t>Consider a call : </a:t>
            </a:r>
          </a:p>
          <a:p>
            <a:pPr marL="457200" lvl="1" indent="0">
              <a:buNone/>
            </a:pPr>
            <a:r>
              <a:rPr lang="en-US" dirty="0">
                <a:latin typeface="Comic Sans MS" panose="030F0702030302020204" pitchFamily="66" charset="0"/>
              </a:rPr>
              <a:t>repeatMessage("Hello", 1000) ;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 // </a:t>
            </a: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</a:rPr>
              <a:t>Prints </a:t>
            </a:r>
            <a:r>
              <a:rPr lang="en-US" smtClean="0">
                <a:solidFill>
                  <a:srgbClr val="00B050"/>
                </a:solidFill>
                <a:latin typeface="Comic Sans MS" panose="030F0702030302020204" pitchFamily="66" charset="0"/>
              </a:rPr>
              <a:t>“Hello”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every </a:t>
            </a:r>
            <a:r>
              <a:rPr lang="en-US">
                <a:solidFill>
                  <a:srgbClr val="00B050"/>
                </a:solidFill>
                <a:latin typeface="Comic Sans MS" panose="030F0702030302020204" pitchFamily="66" charset="0"/>
              </a:rPr>
              <a:t>1,000 </a:t>
            </a:r>
            <a:r>
              <a:rPr lang="en-US" smtClean="0">
                <a:solidFill>
                  <a:srgbClr val="00B050"/>
                </a:solidFill>
                <a:latin typeface="Comic Sans MS" panose="030F0702030302020204" pitchFamily="66" charset="0"/>
              </a:rPr>
              <a:t>milliseconds</a:t>
            </a:r>
            <a:endParaRPr lang="en-US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0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lambda expression is a </a:t>
            </a:r>
            <a:r>
              <a:rPr lang="en-US" i="1" dirty="0"/>
              <a:t>closure</a:t>
            </a:r>
            <a:r>
              <a:rPr lang="en-US" dirty="0"/>
              <a:t>, containing: </a:t>
            </a:r>
          </a:p>
          <a:p>
            <a:pPr lvl="1"/>
            <a:r>
              <a:rPr lang="en-US" dirty="0"/>
              <a:t>A block of code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Values for the </a:t>
            </a:r>
            <a:r>
              <a:rPr lang="en-US" dirty="0">
                <a:solidFill>
                  <a:srgbClr val="0000FF"/>
                </a:solidFill>
              </a:rPr>
              <a:t>free variables </a:t>
            </a:r>
            <a:r>
              <a:rPr lang="en-US" dirty="0"/>
              <a:t>(e.g. </a:t>
            </a:r>
            <a:r>
              <a:rPr lang="en-US" sz="1700" dirty="0">
                <a:latin typeface="Comic Sans MS" panose="030F0702030302020204" pitchFamily="66" charset="0"/>
              </a:rPr>
              <a:t>text</a:t>
            </a:r>
            <a:r>
              <a:rPr lang="en-US" dirty="0"/>
              <a:t> in the previous example)</a:t>
            </a:r>
          </a:p>
          <a:p>
            <a:r>
              <a:rPr lang="en-US" dirty="0"/>
              <a:t>Captured variables</a:t>
            </a:r>
          </a:p>
          <a:p>
            <a:pPr lvl="1"/>
            <a:r>
              <a:rPr lang="en-US" dirty="0"/>
              <a:t>The data structure representing the lambda expression stores the values for the free variables     (e.g. “</a:t>
            </a:r>
            <a:r>
              <a:rPr lang="en-US" sz="1700" dirty="0">
                <a:latin typeface="Comic Sans MS" panose="030F0702030302020204" pitchFamily="66" charset="0"/>
              </a:rPr>
              <a:t>Hello</a:t>
            </a:r>
            <a:r>
              <a:rPr lang="en-US" dirty="0"/>
              <a:t>” for the </a:t>
            </a:r>
            <a:r>
              <a:rPr lang="en-US" sz="1700" dirty="0">
                <a:latin typeface="Comic Sans MS" panose="030F0702030302020204" pitchFamily="66" charset="0"/>
              </a:rPr>
              <a:t>text</a:t>
            </a:r>
            <a:r>
              <a:rPr lang="en-US" dirty="0"/>
              <a:t> variable)</a:t>
            </a:r>
          </a:p>
          <a:p>
            <a:r>
              <a:rPr lang="en-US" dirty="0"/>
              <a:t>A lambda variable can only capture a variable whose value is effectively final: 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7F0055"/>
                </a:solidFill>
                <a:latin typeface="Comic Sans MS" panose="030F0702030302020204" pitchFamily="66" charset="0"/>
              </a:rPr>
              <a:t>public</a:t>
            </a:r>
            <a:r>
              <a:rPr lang="en-US" sz="1700" dirty="0">
                <a:latin typeface="Comic Sans MS" panose="030F0702030302020204" pitchFamily="66" charset="0"/>
              </a:rPr>
              <a:t> </a:t>
            </a:r>
            <a:r>
              <a:rPr lang="en-US" sz="1700" dirty="0">
                <a:solidFill>
                  <a:srgbClr val="7F0055"/>
                </a:solidFill>
                <a:latin typeface="Comic Sans MS" panose="030F0702030302020204" pitchFamily="66" charset="0"/>
              </a:rPr>
              <a:t>static</a:t>
            </a:r>
            <a:r>
              <a:rPr lang="en-US" sz="1700" dirty="0">
                <a:latin typeface="Comic Sans MS" panose="030F0702030302020204" pitchFamily="66" charset="0"/>
              </a:rPr>
              <a:t> </a:t>
            </a:r>
            <a:r>
              <a:rPr lang="en-US" sz="1700" dirty="0">
                <a:solidFill>
                  <a:srgbClr val="7F0055"/>
                </a:solidFill>
                <a:latin typeface="Comic Sans MS" panose="030F0702030302020204" pitchFamily="66" charset="0"/>
              </a:rPr>
              <a:t>void</a:t>
            </a:r>
            <a:r>
              <a:rPr lang="en-US" sz="1700" dirty="0">
                <a:latin typeface="Comic Sans MS" panose="030F0702030302020204" pitchFamily="66" charset="0"/>
              </a:rPr>
              <a:t> </a:t>
            </a:r>
            <a:r>
              <a:rPr lang="en-US" sz="1700" dirty="0" err="1">
                <a:latin typeface="Comic Sans MS" panose="030F0702030302020204" pitchFamily="66" charset="0"/>
              </a:rPr>
              <a:t>countDown</a:t>
            </a:r>
            <a:r>
              <a:rPr lang="en-US" sz="1700" dirty="0">
                <a:latin typeface="Comic Sans MS" panose="030F0702030302020204" pitchFamily="66" charset="0"/>
              </a:rPr>
              <a:t>(</a:t>
            </a:r>
            <a:r>
              <a:rPr lang="en-US" sz="1700" dirty="0" err="1">
                <a:latin typeface="Comic Sans MS" panose="030F0702030302020204" pitchFamily="66" charset="0"/>
              </a:rPr>
              <a:t>int</a:t>
            </a:r>
            <a:r>
              <a:rPr lang="en-US" sz="1700" dirty="0">
                <a:latin typeface="Comic Sans MS" panose="030F0702030302020204" pitchFamily="66" charset="0"/>
              </a:rPr>
              <a:t> start, </a:t>
            </a:r>
            <a:r>
              <a:rPr lang="en-US" sz="1700" dirty="0" err="1">
                <a:latin typeface="Comic Sans MS" panose="030F0702030302020204" pitchFamily="66" charset="0"/>
              </a:rPr>
              <a:t>int</a:t>
            </a:r>
            <a:r>
              <a:rPr lang="en-US" sz="1700" dirty="0">
                <a:latin typeface="Comic Sans MS" panose="030F0702030302020204" pitchFamily="66" charset="0"/>
              </a:rPr>
              <a:t> delay)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</a:t>
            </a:r>
            <a:r>
              <a:rPr lang="en-US" sz="1700" dirty="0" err="1">
                <a:latin typeface="Comic Sans MS" panose="030F0702030302020204" pitchFamily="66" charset="0"/>
              </a:rPr>
              <a:t>ActionListener</a:t>
            </a:r>
            <a:r>
              <a:rPr lang="en-US" sz="1700" dirty="0">
                <a:latin typeface="Comic Sans MS" panose="030F0702030302020204" pitchFamily="66" charset="0"/>
              </a:rPr>
              <a:t> listener = event -&gt;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{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   start--; 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// Error: Can't mutate captured variable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   </a:t>
            </a:r>
            <a:r>
              <a:rPr lang="en-US" sz="1700" dirty="0" err="1">
                <a:latin typeface="Comic Sans MS" panose="030F0702030302020204" pitchFamily="66" charset="0"/>
              </a:rPr>
              <a:t>System.out.println</a:t>
            </a:r>
            <a:r>
              <a:rPr lang="en-US" sz="1700" dirty="0">
                <a:latin typeface="Comic Sans MS" panose="030F0702030302020204" pitchFamily="66" charset="0"/>
              </a:rPr>
              <a:t>(start);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};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</a:t>
            </a:r>
            <a:r>
              <a:rPr lang="en-US" sz="1700" dirty="0">
                <a:solidFill>
                  <a:srgbClr val="7F0055"/>
                </a:solidFill>
                <a:latin typeface="Comic Sans MS" panose="030F0702030302020204" pitchFamily="66" charset="0"/>
              </a:rPr>
              <a:t>new</a:t>
            </a:r>
            <a:r>
              <a:rPr lang="en-US" sz="1700" dirty="0">
                <a:latin typeface="Comic Sans MS" panose="030F0702030302020204" pitchFamily="66" charset="0"/>
              </a:rPr>
              <a:t> Timer(delay, listener).start();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dirty="0"/>
              <a:t>Also illegal if the free variable changes outside the lambda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9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Functional Interfaces</a:t>
            </a:r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Lambda Expressions</a:t>
            </a:r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The Syntax of Lambda Expressions</a:t>
            </a:r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Executing Lambda Expressions</a:t>
            </a:r>
          </a:p>
          <a:p>
            <a:r>
              <a:rPr lang="en-US" altLang="ko-KR" smtClean="0"/>
              <a:t>When to use Lambda Expressions</a:t>
            </a:r>
          </a:p>
          <a:p>
            <a:r>
              <a:rPr lang="en-US" altLang="ko-KR" smtClean="0"/>
              <a:t>Generic Functional Interfaces</a:t>
            </a:r>
          </a:p>
          <a:p>
            <a:r>
              <a:rPr lang="en-US" altLang="ko-KR" smtClean="0"/>
              <a:t>Method References</a:t>
            </a:r>
          </a:p>
          <a:p>
            <a:r>
              <a:rPr lang="en-US" altLang="ko-KR" smtClean="0"/>
              <a:t>Variable Scope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Lambda expressions can be used in any context that </a:t>
            </a:r>
            <a:r>
              <a:rPr lang="en-US" altLang="ko-KR"/>
              <a:t>has </a:t>
            </a:r>
            <a:r>
              <a:rPr lang="en-US" altLang="ko-KR" smtClean="0"/>
              <a:t>a functional interface as target </a:t>
            </a:r>
            <a:r>
              <a:rPr lang="en-US" altLang="ko-KR" dirty="0"/>
              <a:t>type</a:t>
            </a:r>
          </a:p>
          <a:p>
            <a:r>
              <a:rPr lang="en-US" altLang="ko-KR" dirty="0"/>
              <a:t>The contexts that have target types are:</a:t>
            </a:r>
          </a:p>
          <a:p>
            <a:pPr lvl="1" fontAlgn="t"/>
            <a:r>
              <a:rPr lang="en-US" altLang="ko-KR" dirty="0"/>
              <a:t>Variable declarations and assignments and array </a:t>
            </a:r>
            <a:r>
              <a:rPr lang="en-US" altLang="ko-KR"/>
              <a:t>initializers </a:t>
            </a:r>
            <a:endParaRPr lang="en-US" altLang="ko-KR" smtClean="0"/>
          </a:p>
          <a:p>
            <a:pPr lvl="1" fontAlgn="t"/>
            <a:r>
              <a:rPr lang="en-US" altLang="ko-KR"/>
              <a:t>Method or constructor </a:t>
            </a:r>
            <a:r>
              <a:rPr lang="en-US" altLang="ko-KR" smtClean="0"/>
              <a:t>arguments</a:t>
            </a:r>
            <a:endParaRPr lang="en-US" altLang="ko-KR" dirty="0"/>
          </a:p>
          <a:p>
            <a:pPr lvl="1" fontAlgn="t"/>
            <a:r>
              <a:rPr lang="en-US" altLang="ko-KR"/>
              <a:t>Return </a:t>
            </a:r>
            <a:r>
              <a:rPr lang="en-US" altLang="ko-KR" smtClean="0"/>
              <a:t>statements</a:t>
            </a:r>
            <a:endParaRPr lang="en-US" altLang="ko-KR" dirty="0"/>
          </a:p>
          <a:p>
            <a:pPr lvl="1" fontAlgn="t"/>
            <a:r>
              <a:rPr lang="en-US" altLang="ko-KR" dirty="0"/>
              <a:t>Ternary conditional expressions (?:)</a:t>
            </a:r>
          </a:p>
          <a:p>
            <a:pPr lvl="1" fontAlgn="t"/>
            <a:r>
              <a:rPr lang="en-US" altLang="ko-KR" dirty="0"/>
              <a:t>Cast expressions</a:t>
            </a:r>
          </a:p>
          <a:p>
            <a:pPr fontAlgn="t"/>
            <a:r>
              <a:rPr lang="en-US" altLang="ko-KR" smtClean="0"/>
              <a:t>Typcial usages:</a:t>
            </a:r>
          </a:p>
          <a:p>
            <a:pPr lvl="1" fontAlgn="t"/>
            <a:r>
              <a:rPr lang="en-US" altLang="ko-KR" smtClean="0"/>
              <a:t>High-order functions</a:t>
            </a:r>
            <a:endParaRPr lang="en-US" altLang="ko-KR" dirty="0"/>
          </a:p>
          <a:p>
            <a:pPr lvl="1" fontAlgn="t"/>
            <a:r>
              <a:rPr lang="en-US" altLang="ko-KR" smtClean="0"/>
              <a:t>Implementing callbacks</a:t>
            </a:r>
            <a:endParaRPr lang="en-US" altLang="ko-KR" dirty="0"/>
          </a:p>
          <a:p>
            <a:pPr lvl="1" fontAlgn="t"/>
            <a:r>
              <a:rPr lang="en-US" altLang="ko-KR" smtClean="0"/>
              <a:t>Instead of anonymous inner classes</a:t>
            </a:r>
          </a:p>
          <a:p>
            <a:pPr lvl="1" fontAlgn="t"/>
            <a:r>
              <a:rPr lang="en-US" altLang="ko-KR" smtClean="0"/>
              <a:t>In stream operations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When to Use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Higher-Order </a:t>
            </a:r>
            <a:r>
              <a:rPr lang="en-US" altLang="ko-KR" dirty="0"/>
              <a:t>F</a:t>
            </a:r>
            <a:r>
              <a:rPr lang="en-US" altLang="ko-KR" smtClean="0"/>
              <a:t>unctions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6EF1E8-1EF2-4CC8-A346-B6E7B05B4792}"/>
                  </a:ext>
                </a:extLst>
              </p:cNvPr>
              <p:cNvSpPr txBox="1"/>
              <p:nvPr/>
            </p:nvSpPr>
            <p:spPr>
              <a:xfrm>
                <a:off x="4101481" y="1164840"/>
                <a:ext cx="1118191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pt-BR" altLang="ko-K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altLang="ko-K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6EF1E8-1EF2-4CC8-A346-B6E7B05B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81" y="1164840"/>
                <a:ext cx="1118191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D33850-2852-4F10-A98D-CDFC57064814}"/>
                  </a:ext>
                </a:extLst>
              </p:cNvPr>
              <p:cNvSpPr txBox="1"/>
              <p:nvPr/>
            </p:nvSpPr>
            <p:spPr>
              <a:xfrm>
                <a:off x="5845372" y="1292951"/>
                <a:ext cx="996619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D33850-2852-4F10-A98D-CDFC5706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72" y="1292951"/>
                <a:ext cx="996619" cy="72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3C3E3A-9661-4D9A-A18A-440885FB002A}"/>
              </a:ext>
            </a:extLst>
          </p:cNvPr>
          <p:cNvSpPr txBox="1"/>
          <p:nvPr/>
        </p:nvSpPr>
        <p:spPr>
          <a:xfrm>
            <a:off x="855432" y="2161489"/>
            <a:ext cx="3196088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interface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MyFunction 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  double apply(double x);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28CEE-AADE-430D-8D9F-38F3E109F949}"/>
              </a:ext>
            </a:extLst>
          </p:cNvPr>
          <p:cNvSpPr txBox="1"/>
          <p:nvPr/>
        </p:nvSpPr>
        <p:spPr>
          <a:xfrm>
            <a:off x="855432" y="3129975"/>
            <a:ext cx="5413661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mic Sans MS" panose="030F0702030302020204" pitchFamily="66" charset="0"/>
              </a:rPr>
              <a:t>…</a:t>
            </a:r>
          </a:p>
          <a:p>
            <a:r>
              <a:rPr lang="en-US" altLang="ko-KR" sz="1600">
                <a:latin typeface="Comic Sans MS" panose="030F0702030302020204" pitchFamily="66" charset="0"/>
              </a:rPr>
              <a:t>double </a:t>
            </a:r>
            <a:r>
              <a:rPr lang="en-US" altLang="ko-KR" sz="1600" smtClean="0">
                <a:latin typeface="Comic Sans MS" panose="030F0702030302020204" pitchFamily="66" charset="0"/>
              </a:rPr>
              <a:t>integral(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MyFunction </a:t>
            </a:r>
            <a:r>
              <a:rPr lang="en-US" altLang="ko-KR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</a:t>
            </a:r>
            <a:r>
              <a:rPr lang="en-US" altLang="ko-KR" sz="1600" dirty="0">
                <a:latin typeface="Comic Sans MS" panose="030F0702030302020204" pitchFamily="66" charset="0"/>
              </a:rPr>
              <a:t>, double a, double b, int n)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int </a:t>
            </a:r>
            <a:r>
              <a:rPr lang="en-US" altLang="ko-KR" sz="1600" dirty="0" err="1"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double sum = 0;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double dt = (b - a) / n;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for (</a:t>
            </a:r>
            <a:r>
              <a:rPr lang="en-US" altLang="ko-KR" sz="1600" dirty="0" err="1"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latin typeface="Comic Sans MS" panose="030F0702030302020204" pitchFamily="66" charset="0"/>
              </a:rPr>
              <a:t> = 0;  </a:t>
            </a:r>
            <a:r>
              <a:rPr lang="en-US" altLang="ko-KR" sz="1600" dirty="0" err="1"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latin typeface="Comic Sans MS" panose="030F0702030302020204" pitchFamily="66" charset="0"/>
              </a:rPr>
              <a:t> &lt; n;  ++</a:t>
            </a:r>
            <a:r>
              <a:rPr lang="en-US" altLang="ko-KR" sz="1600" dirty="0" err="1"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latin typeface="Comic Sans MS" panose="030F0702030302020204" pitchFamily="66" charset="0"/>
              </a:rPr>
              <a:t>) {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    sum += </a:t>
            </a:r>
            <a:r>
              <a:rPr lang="en-US" altLang="ko-KR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f.apply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(a + (</a:t>
            </a:r>
            <a:r>
              <a:rPr lang="en-US" altLang="ko-KR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+ 0.5) * dt)</a:t>
            </a:r>
            <a:r>
              <a:rPr lang="en-US" altLang="ko-KR" sz="16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return sum * dt;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F3858-CDF7-4B79-9A52-7A4C4A4AD769}"/>
              </a:ext>
            </a:extLst>
          </p:cNvPr>
          <p:cNvSpPr txBox="1"/>
          <p:nvPr/>
        </p:nvSpPr>
        <p:spPr>
          <a:xfrm>
            <a:off x="6445365" y="3129975"/>
            <a:ext cx="4925668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r </a:t>
            </a:r>
            <a:r>
              <a:rPr lang="en-US" altLang="ko-KR" sz="1600">
                <a:latin typeface="Comic Sans MS" panose="030F0702030302020204" pitchFamily="66" charset="0"/>
              </a:rPr>
              <a:t>= </a:t>
            </a:r>
            <a:r>
              <a:rPr lang="en-US" altLang="ko-KR" sz="1600" smtClean="0">
                <a:latin typeface="Comic Sans MS" panose="030F0702030302020204" pitchFamily="66" charset="0"/>
              </a:rPr>
              <a:t>integral(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x -&gt; x*x</a:t>
            </a:r>
            <a:r>
              <a:rPr lang="en-US" altLang="ko-KR" sz="1600" smtClean="0">
                <a:latin typeface="Comic Sans MS" panose="030F0702030302020204" pitchFamily="66" charset="0"/>
              </a:rPr>
              <a:t>, </a:t>
            </a:r>
            <a:r>
              <a:rPr lang="en-US" altLang="ko-KR" sz="1600" dirty="0">
                <a:latin typeface="Comic Sans MS" panose="030F0702030302020204" pitchFamily="66" charset="0"/>
              </a:rPr>
              <a:t>0, 1, 100);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mic Sans MS" panose="030F0702030302020204" pitchFamily="66" charset="0"/>
              </a:rPr>
              <a:t>r </a:t>
            </a:r>
            <a:r>
              <a:rPr lang="en-US" altLang="ko-KR" sz="1600">
                <a:latin typeface="Comic Sans MS" panose="030F0702030302020204" pitchFamily="66" charset="0"/>
              </a:rPr>
              <a:t>= </a:t>
            </a:r>
            <a:r>
              <a:rPr lang="en-US" altLang="ko-KR" sz="1600" smtClean="0">
                <a:latin typeface="Comic Sans MS" panose="030F0702030302020204" pitchFamily="66" charset="0"/>
              </a:rPr>
              <a:t>integral(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x-&gt;x*x*x</a:t>
            </a:r>
            <a:r>
              <a:rPr lang="en-US" altLang="ko-KR" sz="1600" smtClean="0">
                <a:latin typeface="Comic Sans MS" panose="030F0702030302020204" pitchFamily="66" charset="0"/>
              </a:rPr>
              <a:t>, </a:t>
            </a:r>
            <a:r>
              <a:rPr lang="en-US" altLang="ko-KR" sz="1600" dirty="0">
                <a:latin typeface="Comic Sans MS" panose="030F0702030302020204" pitchFamily="66" charset="0"/>
              </a:rPr>
              <a:t>0, 1, </a:t>
            </a:r>
            <a:r>
              <a:rPr lang="en-US" altLang="ko-KR" sz="1600">
                <a:latin typeface="Comic Sans MS" panose="030F0702030302020204" pitchFamily="66" charset="0"/>
              </a:rPr>
              <a:t>100</a:t>
            </a:r>
            <a:r>
              <a:rPr lang="en-US" altLang="ko-KR" sz="1600" smtClean="0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r = integral(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x-</a:t>
            </a:r>
            <a:r>
              <a:rPr lang="en-US" altLang="ko-KR" sz="1600" smtClean="0">
                <a:latin typeface="Comic Sans MS" panose="030F0702030302020204" pitchFamily="66" charset="0"/>
              </a:rPr>
              <a:t>&gt;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Math.sin(x), </a:t>
            </a:r>
            <a:r>
              <a:rPr lang="en-US" altLang="ko-KR" sz="1600" smtClean="0">
                <a:latin typeface="Comic Sans MS" panose="030F0702030302020204" pitchFamily="66" charset="0"/>
              </a:rPr>
              <a:t>0, 2*Math.PI, 10000);</a:t>
            </a:r>
            <a:endParaRPr lang="ko-KR" altLang="en-US" sz="16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mic Sans MS" panose="030F0702030302020204" pitchFamily="66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When to Use Lambda Expressions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Annonymous Inner Class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C3E3A-9661-4D9A-A18A-440885FB002A}"/>
              </a:ext>
            </a:extLst>
          </p:cNvPr>
          <p:cNvSpPr txBox="1"/>
          <p:nvPr/>
        </p:nvSpPr>
        <p:spPr>
          <a:xfrm>
            <a:off x="1023372" y="1812724"/>
            <a:ext cx="2513830" cy="11594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interface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IntConsumer 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  </a:t>
            </a:r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double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accept(int 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x);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28CEE-AADE-430D-8D9F-38F3E109F949}"/>
              </a:ext>
            </a:extLst>
          </p:cNvPr>
          <p:cNvSpPr txBox="1"/>
          <p:nvPr/>
        </p:nvSpPr>
        <p:spPr>
          <a:xfrm>
            <a:off x="1023372" y="4300918"/>
            <a:ext cx="4165573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mic Sans MS" panose="030F0702030302020204" pitchFamily="66" charset="0"/>
              </a:rPr>
              <a:t>…</a:t>
            </a:r>
          </a:p>
          <a:p>
            <a:r>
              <a:rPr lang="en-US" altLang="ko-KR" sz="1600" smtClean="0">
                <a:latin typeface="Comic Sans MS" panose="030F0702030302020204" pitchFamily="66" charset="0"/>
              </a:rPr>
              <a:t>void repeat(int n,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IntConsumer action </a:t>
            </a:r>
            <a:r>
              <a:rPr lang="en-US" altLang="ko-KR" sz="1600" smtClean="0">
                <a:latin typeface="Comic Sans MS" panose="030F0702030302020204" pitchFamily="66" charset="0"/>
              </a:rPr>
              <a:t>)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r>
              <a:rPr lang="en-US" altLang="ko-KR" sz="16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ko-KR" sz="1600">
                <a:latin typeface="Comic Sans MS" panose="030F0702030302020204" pitchFamily="66" charset="0"/>
              </a:rPr>
              <a:t>   </a:t>
            </a:r>
            <a:r>
              <a:rPr lang="en-US" altLang="ko-KR" sz="1600" smtClean="0">
                <a:latin typeface="Comic Sans MS" panose="030F0702030302020204" pitchFamily="66" charset="0"/>
              </a:rPr>
              <a:t> for(i = 0; i &lt; n; i++) action.accept(i);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r>
              <a:rPr lang="en-US" altLang="ko-KR" sz="1600" dirty="0">
                <a:latin typeface="Comic Sans MS" panose="030F0702030302020204" pitchFamily="66" charset="0"/>
              </a:rPr>
              <a:t>}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F3858-CDF7-4B79-9A52-7A4C4A4AD769}"/>
              </a:ext>
            </a:extLst>
          </p:cNvPr>
          <p:cNvSpPr txBox="1"/>
          <p:nvPr/>
        </p:nvSpPr>
        <p:spPr>
          <a:xfrm>
            <a:off x="5629617" y="1182590"/>
            <a:ext cx="5724181" cy="3118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repeat(10,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   new IntConsumer() {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       public doublne accept(int x) {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            System.out.println(“Countdown: “+ (10-x));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  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 } </a:t>
            </a:r>
            <a:r>
              <a:rPr lang="en-US" altLang="ko-KR" sz="1600" smtClean="0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…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F3858-CDF7-4B79-9A52-7A4C4A4AD769}"/>
              </a:ext>
            </a:extLst>
          </p:cNvPr>
          <p:cNvSpPr txBox="1"/>
          <p:nvPr/>
        </p:nvSpPr>
        <p:spPr>
          <a:xfrm>
            <a:off x="5629618" y="4813296"/>
            <a:ext cx="5724181" cy="16880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repeat(10, </a:t>
            </a:r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x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 -&gt; System.out.println(“Countdown: “+ (10-x) </a:t>
            </a:r>
            <a:r>
              <a:rPr lang="en-US" altLang="ko-KR" sz="1600" smtClean="0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…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mic Sans MS" panose="030F0702030302020204" pitchFamily="66" charset="0"/>
            </a:endParaRPr>
          </a:p>
        </p:txBody>
      </p:sp>
      <p:sp>
        <p:nvSpPr>
          <p:cNvPr id="9" name="줄무늬가 있는 오른쪽 화살표 8"/>
          <p:cNvSpPr/>
          <p:nvPr/>
        </p:nvSpPr>
        <p:spPr>
          <a:xfrm rot="5400000">
            <a:off x="8197467" y="4419396"/>
            <a:ext cx="429658" cy="275422"/>
          </a:xfrm>
          <a:prstGeom prst="striped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When to Use Lambda Expressions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Stream Operations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F3858-CDF7-4B79-9A52-7A4C4A4AD769}"/>
              </a:ext>
            </a:extLst>
          </p:cNvPr>
          <p:cNvSpPr txBox="1"/>
          <p:nvPr/>
        </p:nvSpPr>
        <p:spPr>
          <a:xfrm>
            <a:off x="1123718" y="1638896"/>
            <a:ext cx="9816031" cy="3219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Integer[] values = {2, 9, 5, 0, 3, 7, 1, 4, 8. 6};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System.out.println(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latin typeface="Comic Sans MS" panose="030F0702030302020204" pitchFamily="66" charset="0"/>
              </a:rPr>
              <a:t>   Arrays.stream(values)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latin typeface="Comic Sans MS" panose="030F0702030302020204" pitchFamily="66" charset="0"/>
              </a:rPr>
              <a:t>              .filter( 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value -&gt; value &gt; 4 </a:t>
            </a:r>
            <a:r>
              <a:rPr lang="en-US" altLang="ko-KR" sz="1600" smtClean="0">
                <a:latin typeface="Comic Sans MS" panose="030F0702030302020204" pitchFamily="66" charset="0"/>
              </a:rPr>
              <a:t>)       // filter values greater than 4 using the lambda expression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latin typeface="Comic Sans MS" panose="030F0702030302020204" pitchFamily="66" charset="0"/>
              </a:rPr>
              <a:t>              .sorted()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latin typeface="Comic Sans MS" panose="030F0702030302020204" pitchFamily="66" charset="0"/>
              </a:rPr>
              <a:t>              .collect(Collectors.toList()));  // resulted in [5, 6, 7, 8, 9]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…</a:t>
            </a:r>
            <a:endParaRPr lang="en-US" altLang="ko-KR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Functional Interfaces in Java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1800" dirty="0">
                <a:solidFill>
                  <a:srgbClr val="7F0055"/>
                </a:solidFill>
                <a:latin typeface="Comic Sans MS" panose="030F0702030302020204" pitchFamily="66" charset="0"/>
              </a:rPr>
              <a:t>java.util.function</a:t>
            </a:r>
            <a:r>
              <a:rPr lang="en-US" dirty="0"/>
              <a:t> package defines generic functional interfaces as follows: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7F0055"/>
                </a:solidFill>
                <a:latin typeface="Comic Sans MS" panose="030F0702030302020204" pitchFamily="66" charset="0"/>
              </a:rPr>
              <a:t>public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mic Sans MS" panose="030F0702030302020204" pitchFamily="66" charset="0"/>
              </a:rPr>
              <a:t>interface</a:t>
            </a:r>
            <a:r>
              <a:rPr lang="en-US" sz="1600" dirty="0">
                <a:latin typeface="Comic Sans MS" panose="030F0702030302020204" pitchFamily="66" charset="0"/>
              </a:rPr>
              <a:t> Predicate&lt;T&gt;</a:t>
            </a:r>
          </a:p>
          <a:p>
            <a:pPr marL="457200" lvl="1" indent="0">
              <a:buNone/>
            </a:pPr>
            <a:r>
              <a:rPr lang="en-US" sz="16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>
                <a:latin typeface="Comic Sans MS" panose="030F0702030302020204" pitchFamily="66" charset="0"/>
              </a:rPr>
              <a:t>   </a:t>
            </a:r>
            <a:r>
              <a:rPr lang="en-US" sz="1600" dirty="0">
                <a:solidFill>
                  <a:srgbClr val="7F0055"/>
                </a:solidFill>
                <a:latin typeface="Comic Sans MS" panose="030F0702030302020204" pitchFamily="66" charset="0"/>
              </a:rPr>
              <a:t>boolean</a:t>
            </a:r>
            <a:r>
              <a:rPr lang="en-US" sz="1600" dirty="0">
                <a:latin typeface="Comic Sans MS" panose="030F0702030302020204" pitchFamily="66" charset="0"/>
              </a:rPr>
              <a:t> test(T t</a:t>
            </a:r>
            <a:r>
              <a:rPr lang="en-US" sz="1600">
                <a:latin typeface="Comic Sans MS" panose="030F0702030302020204" pitchFamily="66" charset="0"/>
              </a:rPr>
              <a:t>); </a:t>
            </a:r>
            <a:r>
              <a:rPr lang="en-US" sz="1600" smtClean="0">
                <a:latin typeface="Comic Sans MS" panose="030F0702030302020204" pitchFamily="66" charset="0"/>
              </a:rPr>
              <a:t>  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sz="1600" smtClean="0">
                <a:latin typeface="Comic Sans MS" panose="030F0702030302020204" pitchFamily="66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sz="1600">
                <a:solidFill>
                  <a:srgbClr val="7F0055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ko-KR" sz="1600">
                <a:latin typeface="Comic Sans MS" panose="030F0702030302020204" pitchFamily="66" charset="0"/>
              </a:rPr>
              <a:t> </a:t>
            </a:r>
            <a:r>
              <a:rPr lang="en-US" altLang="ko-KR" sz="1600">
                <a:solidFill>
                  <a:srgbClr val="7F0055"/>
                </a:solidFill>
                <a:latin typeface="Comic Sans MS" panose="030F0702030302020204" pitchFamily="66" charset="0"/>
              </a:rPr>
              <a:t>interface</a:t>
            </a:r>
            <a:r>
              <a:rPr lang="en-US" altLang="ko-KR" sz="1600"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latin typeface="Comic Sans MS" panose="030F0702030302020204" pitchFamily="66" charset="0"/>
              </a:rPr>
              <a:t>Consumer&lt;T</a:t>
            </a:r>
            <a:r>
              <a:rPr lang="en-US" altLang="ko-KR" sz="1600"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en-US" altLang="ko-KR" sz="160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sz="1600">
                <a:latin typeface="Comic Sans MS" panose="030F0702030302020204" pitchFamily="66" charset="0"/>
              </a:rPr>
              <a:t>   </a:t>
            </a:r>
            <a:r>
              <a:rPr lang="en-US" altLang="ko-KR" sz="1600" smtClean="0">
                <a:solidFill>
                  <a:srgbClr val="7F0055"/>
                </a:solidFill>
                <a:latin typeface="Comic Sans MS" panose="030F0702030302020204" pitchFamily="66" charset="0"/>
              </a:rPr>
              <a:t>void</a:t>
            </a:r>
            <a:r>
              <a:rPr lang="en-US" altLang="ko-KR" sz="1600" smtClean="0">
                <a:latin typeface="Comic Sans MS" panose="030F0702030302020204" pitchFamily="66" charset="0"/>
              </a:rPr>
              <a:t> accept(T </a:t>
            </a:r>
            <a:r>
              <a:rPr lang="en-US" altLang="ko-KR" sz="1600">
                <a:latin typeface="Comic Sans MS" panose="030F0702030302020204" pitchFamily="66" charset="0"/>
              </a:rPr>
              <a:t>t); </a:t>
            </a:r>
          </a:p>
          <a:p>
            <a:pPr marL="457200" lvl="1" indent="0">
              <a:buNone/>
            </a:pPr>
            <a:r>
              <a:rPr lang="en-US" altLang="ko-KR" sz="1600" smtClean="0">
                <a:latin typeface="Comic Sans MS" panose="030F0702030302020204" pitchFamily="66" charset="0"/>
              </a:rPr>
              <a:t>}</a:t>
            </a:r>
          </a:p>
          <a:p>
            <a:pPr marL="457200" lvl="1" indent="0">
              <a:buNone/>
            </a:pPr>
            <a:r>
              <a:rPr lang="en-US" altLang="ko-KR" sz="1600">
                <a:solidFill>
                  <a:srgbClr val="7F0055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ko-KR" sz="1600">
                <a:latin typeface="Comic Sans MS" panose="030F0702030302020204" pitchFamily="66" charset="0"/>
              </a:rPr>
              <a:t> </a:t>
            </a:r>
            <a:r>
              <a:rPr lang="en-US" altLang="ko-KR" sz="1600">
                <a:solidFill>
                  <a:srgbClr val="7F0055"/>
                </a:solidFill>
                <a:latin typeface="Comic Sans MS" panose="030F0702030302020204" pitchFamily="66" charset="0"/>
              </a:rPr>
              <a:t>interface</a:t>
            </a:r>
            <a:r>
              <a:rPr lang="en-US" altLang="ko-KR" sz="1600">
                <a:latin typeface="Comic Sans MS" panose="030F0702030302020204" pitchFamily="66" charset="0"/>
              </a:rPr>
              <a:t> </a:t>
            </a:r>
            <a:r>
              <a:rPr lang="en-US" altLang="ko-KR" sz="1600" smtClean="0">
                <a:latin typeface="Comic Sans MS" panose="030F0702030302020204" pitchFamily="66" charset="0"/>
              </a:rPr>
              <a:t>Supplier&lt;T&gt;</a:t>
            </a:r>
            <a:endParaRPr lang="en-US" altLang="ko-KR" sz="160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sz="1600">
                <a:latin typeface="Comic Sans MS" panose="030F0702030302020204" pitchFamily="66" charset="0"/>
              </a:rPr>
              <a:t>    </a:t>
            </a:r>
            <a:r>
              <a:rPr lang="en-US" altLang="ko-KR" sz="1600" smtClean="0">
                <a:latin typeface="Comic Sans MS" panose="030F0702030302020204" pitchFamily="66" charset="0"/>
              </a:rPr>
              <a:t>T get();   </a:t>
            </a:r>
            <a:endParaRPr lang="en-US" altLang="ko-KR" sz="160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 smtClean="0">
                <a:latin typeface="Comic Sans MS" panose="030F0702030302020204" pitchFamily="66" charset="0"/>
              </a:rPr>
              <a:t>}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7F0055"/>
                </a:solidFill>
                <a:latin typeface="Comic Sans MS" panose="030F0702030302020204" pitchFamily="66" charset="0"/>
              </a:rPr>
              <a:t>public</a:t>
            </a: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mic Sans MS" panose="030F0702030302020204" pitchFamily="66" charset="0"/>
              </a:rPr>
              <a:t>interface</a:t>
            </a:r>
            <a:r>
              <a:rPr lang="en-US" altLang="ko-KR" sz="1600" dirty="0">
                <a:latin typeface="Comic Sans MS" panose="030F0702030302020204" pitchFamily="66" charset="0"/>
              </a:rPr>
              <a:t> Function&lt;T, R&gt;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    R apply(T t);   </a:t>
            </a:r>
            <a:r>
              <a:rPr lang="en-US" altLang="ko-KR" sz="1600">
                <a:latin typeface="Comic Sans MS" panose="030F0702030302020204" pitchFamily="66" charset="0"/>
              </a:rPr>
              <a:t>	</a:t>
            </a:r>
            <a:endParaRPr lang="en-US" altLang="ko-KR" sz="16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Comic Sans MS" panose="030F0702030302020204" pitchFamily="66" charset="0"/>
              </a:rPr>
              <a:t>}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Functional Interfaces in Java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Using </a:t>
            </a:r>
            <a:r>
              <a:rPr lang="en-US" smtClean="0">
                <a:solidFill>
                  <a:srgbClr val="0000FF"/>
                </a:solidFill>
              </a:rPr>
              <a:t>Predicate&lt;T&gt; </a:t>
            </a:r>
            <a:r>
              <a:rPr lang="en-US" smtClean="0"/>
              <a:t>interface</a:t>
            </a:r>
            <a:endParaRPr lang="en-US" dirty="0"/>
          </a:p>
          <a:p>
            <a:pPr lvl="1"/>
            <a:r>
              <a:rPr lang="en-US" sz="1800" smtClean="0">
                <a:latin typeface="Comic Sans MS" panose="030F0702030302020204" pitchFamily="66" charset="0"/>
              </a:rPr>
              <a:t>ArrayList</a:t>
            </a:r>
            <a:r>
              <a:rPr lang="en-US" smtClean="0"/>
              <a:t> </a:t>
            </a:r>
            <a:r>
              <a:rPr lang="en-US"/>
              <a:t>class </a:t>
            </a:r>
            <a:r>
              <a:rPr lang="en-US" smtClean="0"/>
              <a:t>has </a:t>
            </a:r>
            <a:r>
              <a:rPr lang="en-US" dirty="0"/>
              <a:t>a </a:t>
            </a:r>
            <a:r>
              <a:rPr lang="en-US" sz="1800" dirty="0" err="1">
                <a:latin typeface="Comic Sans MS" panose="030F0702030302020204" pitchFamily="66" charset="0"/>
              </a:rPr>
              <a:t>removeIf</a:t>
            </a:r>
            <a:r>
              <a:rPr lang="en-US" dirty="0"/>
              <a:t> () method that takes a predicate functional </a:t>
            </a:r>
            <a:r>
              <a:rPr lang="en-US"/>
              <a:t>interface </a:t>
            </a:r>
            <a:endParaRPr lang="en-US" smtClean="0"/>
          </a:p>
          <a:p>
            <a:pPr lvl="1"/>
            <a:endParaRPr lang="en-US" sz="600" dirty="0"/>
          </a:p>
          <a:p>
            <a:pPr marL="457200" lvl="1" indent="0">
              <a:buNone/>
            </a:pPr>
            <a:r>
              <a:rPr lang="en-US" sz="1600" smtClean="0">
                <a:latin typeface="Comic Sans MS" panose="030F0702030302020204" pitchFamily="66" charset="0"/>
              </a:rPr>
              <a:t>    list.removeIf </a:t>
            </a:r>
            <a:r>
              <a:rPr lang="en-US" sz="1600" dirty="0">
                <a:latin typeface="Comic Sans MS" panose="030F0702030302020204" pitchFamily="66" charset="0"/>
              </a:rPr>
              <a:t>(e -&gt; e == null );</a:t>
            </a:r>
          </a:p>
          <a:p>
            <a:r>
              <a:rPr lang="en-US" altLang="ko-KR"/>
              <a:t>Using </a:t>
            </a:r>
            <a:r>
              <a:rPr lang="en-US" altLang="ko-KR" smtClean="0">
                <a:solidFill>
                  <a:srgbClr val="0000FF"/>
                </a:solidFill>
              </a:rPr>
              <a:t>Function&lt;T, R&gt; </a:t>
            </a:r>
            <a:r>
              <a:rPr lang="en-US" altLang="ko-KR"/>
              <a:t>interface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28CEE-AADE-430D-8D9F-38F3E109F949}"/>
              </a:ext>
            </a:extLst>
          </p:cNvPr>
          <p:cNvSpPr txBox="1"/>
          <p:nvPr/>
        </p:nvSpPr>
        <p:spPr>
          <a:xfrm>
            <a:off x="1599256" y="2599610"/>
            <a:ext cx="6704079" cy="2554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mic Sans MS" panose="030F0702030302020204" pitchFamily="66" charset="0"/>
              </a:rPr>
              <a:t>double integral(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Function&lt;Double, Double&gt; f</a:t>
            </a:r>
            <a:r>
              <a:rPr lang="en-US" altLang="ko-KR" sz="1600" dirty="0">
                <a:latin typeface="Comic Sans MS" panose="030F0702030302020204" pitchFamily="66" charset="0"/>
              </a:rPr>
              <a:t>, double a, double b, int n)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int </a:t>
            </a:r>
            <a:r>
              <a:rPr lang="en-US" altLang="ko-KR" sz="1600" dirty="0" err="1"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double sum = 0;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double dt = (b - a) / n;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for (</a:t>
            </a:r>
            <a:r>
              <a:rPr lang="en-US" altLang="ko-KR" sz="1600" dirty="0" err="1"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latin typeface="Comic Sans MS" panose="030F0702030302020204" pitchFamily="66" charset="0"/>
              </a:rPr>
              <a:t> = 0;  </a:t>
            </a:r>
            <a:r>
              <a:rPr lang="en-US" altLang="ko-KR" sz="1600" dirty="0" err="1"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latin typeface="Comic Sans MS" panose="030F0702030302020204" pitchFamily="66" charset="0"/>
              </a:rPr>
              <a:t> &lt; n;  ++</a:t>
            </a:r>
            <a:r>
              <a:rPr lang="en-US" altLang="ko-KR" sz="1600" dirty="0" err="1"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latin typeface="Comic Sans MS" panose="030F0702030302020204" pitchFamily="66" charset="0"/>
              </a:rPr>
              <a:t>) {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    sum += </a:t>
            </a:r>
            <a:r>
              <a:rPr lang="en-US" altLang="ko-KR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f.apply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(a + (</a:t>
            </a:r>
            <a:r>
              <a:rPr lang="en-US" altLang="ko-KR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+ 0.5) * dt)</a:t>
            </a:r>
            <a:r>
              <a:rPr lang="en-US" altLang="ko-KR" sz="1600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}</a:t>
            </a:r>
          </a:p>
          <a:p>
            <a:r>
              <a:rPr lang="en-US" altLang="ko-KR" sz="1600" dirty="0">
                <a:latin typeface="Comic Sans MS" panose="030F0702030302020204" pitchFamily="66" charset="0"/>
              </a:rPr>
              <a:t>    return sum * dt;</a:t>
            </a:r>
          </a:p>
          <a:p>
            <a:r>
              <a:rPr lang="en-US" altLang="ko-KR" sz="1600" smtClean="0">
                <a:latin typeface="Comic Sans MS" panose="030F0702030302020204" pitchFamily="66" charset="0"/>
              </a:rPr>
              <a:t>}</a:t>
            </a:r>
            <a:endParaRPr lang="en-US" altLang="ko-KR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F3858-CDF7-4B79-9A52-7A4C4A4AD769}"/>
              </a:ext>
            </a:extLst>
          </p:cNvPr>
          <p:cNvSpPr txBox="1"/>
          <p:nvPr/>
        </p:nvSpPr>
        <p:spPr>
          <a:xfrm>
            <a:off x="6488935" y="3994189"/>
            <a:ext cx="4864865" cy="1976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Comic Sans MS" panose="030F0702030302020204" pitchFamily="66" charset="0"/>
              </a:rPr>
              <a:t>r </a:t>
            </a:r>
            <a:r>
              <a:rPr lang="en-US" altLang="ko-KR" sz="1600">
                <a:latin typeface="Comic Sans MS" panose="030F0702030302020204" pitchFamily="66" charset="0"/>
              </a:rPr>
              <a:t>= </a:t>
            </a:r>
            <a:r>
              <a:rPr lang="en-US" altLang="ko-KR" sz="1600" smtClean="0">
                <a:latin typeface="Comic Sans MS" panose="030F0702030302020204" pitchFamily="66" charset="0"/>
              </a:rPr>
              <a:t>integral(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x -&gt; x*x</a:t>
            </a:r>
            <a:r>
              <a:rPr lang="en-US" altLang="ko-KR" sz="1600" smtClean="0">
                <a:latin typeface="Comic Sans MS" panose="030F0702030302020204" pitchFamily="66" charset="0"/>
              </a:rPr>
              <a:t>, </a:t>
            </a:r>
            <a:r>
              <a:rPr lang="en-US" altLang="ko-KR" sz="1600" dirty="0">
                <a:latin typeface="Comic Sans MS" panose="030F0702030302020204" pitchFamily="66" charset="0"/>
              </a:rPr>
              <a:t>0, 1, 100);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mic Sans MS" panose="030F0702030302020204" pitchFamily="66" charset="0"/>
              </a:rPr>
              <a:t>r </a:t>
            </a:r>
            <a:r>
              <a:rPr lang="en-US" altLang="ko-KR" sz="1600">
                <a:latin typeface="Comic Sans MS" panose="030F0702030302020204" pitchFamily="66" charset="0"/>
              </a:rPr>
              <a:t>= </a:t>
            </a:r>
            <a:r>
              <a:rPr lang="en-US" altLang="ko-KR" sz="1600" smtClean="0">
                <a:latin typeface="Comic Sans MS" panose="030F0702030302020204" pitchFamily="66" charset="0"/>
              </a:rPr>
              <a:t>integral(</a:t>
            </a:r>
            <a:r>
              <a:rPr lang="en-US" altLang="ko-KR" sz="1600" smtClean="0">
                <a:solidFill>
                  <a:srgbClr val="0000FF"/>
                </a:solidFill>
                <a:latin typeface="Comic Sans MS" panose="030F0702030302020204" pitchFamily="66" charset="0"/>
              </a:rPr>
              <a:t>x-&gt;x*x*x</a:t>
            </a:r>
            <a:r>
              <a:rPr lang="en-US" altLang="ko-KR" sz="1600" smtClean="0">
                <a:latin typeface="Comic Sans MS" panose="030F0702030302020204" pitchFamily="66" charset="0"/>
              </a:rPr>
              <a:t>, </a:t>
            </a:r>
            <a:r>
              <a:rPr lang="en-US" altLang="ko-KR" sz="1600" dirty="0">
                <a:latin typeface="Comic Sans MS" panose="030F0702030302020204" pitchFamily="66" charset="0"/>
              </a:rPr>
              <a:t>0, 1, </a:t>
            </a:r>
            <a:r>
              <a:rPr lang="en-US" altLang="ko-KR" sz="1600">
                <a:latin typeface="Comic Sans MS" panose="030F0702030302020204" pitchFamily="66" charset="0"/>
              </a:rPr>
              <a:t>100</a:t>
            </a:r>
            <a:r>
              <a:rPr lang="en-US" altLang="ko-KR" sz="1600" smtClean="0">
                <a:latin typeface="Comic Sans MS" panose="030F0702030302020204" pitchFamily="66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Comic Sans MS" panose="030F0702030302020204" pitchFamily="66" charset="0"/>
              </a:rPr>
              <a:t>r = integral(</a:t>
            </a:r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x-</a:t>
            </a:r>
            <a:r>
              <a:rPr lang="en-US" altLang="ko-KR" sz="1600">
                <a:latin typeface="Comic Sans MS" panose="030F0702030302020204" pitchFamily="66" charset="0"/>
              </a:rPr>
              <a:t>&gt;</a:t>
            </a:r>
            <a:r>
              <a:rPr lang="en-US" altLang="ko-KR" sz="1600">
                <a:solidFill>
                  <a:srgbClr val="0000FF"/>
                </a:solidFill>
                <a:latin typeface="Comic Sans MS" panose="030F0702030302020204" pitchFamily="66" charset="0"/>
              </a:rPr>
              <a:t>Math.sin(x), </a:t>
            </a:r>
            <a:r>
              <a:rPr lang="en-US" altLang="ko-KR" sz="1600">
                <a:latin typeface="Comic Sans MS" panose="030F0702030302020204" pitchFamily="66" charset="0"/>
              </a:rPr>
              <a:t>0, 2*Math.PI, 10000</a:t>
            </a:r>
            <a:r>
              <a:rPr lang="en-US" altLang="ko-KR" sz="1600" smtClean="0">
                <a:latin typeface="Comic Sans MS" panose="030F0702030302020204" pitchFamily="66" charset="0"/>
              </a:rPr>
              <a:t>);</a:t>
            </a:r>
            <a:endParaRPr lang="ko-KR" altLang="en-US" sz="16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mic Sans MS" panose="030F0702030302020204" pitchFamily="66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lambda expression that calls </a:t>
            </a:r>
            <a:r>
              <a:rPr lang="en-US" i="1" dirty="0"/>
              <a:t>a </a:t>
            </a:r>
            <a:r>
              <a:rPr lang="en-US" i="1" dirty="0">
                <a:solidFill>
                  <a:srgbClr val="0000FF"/>
                </a:solidFill>
              </a:rPr>
              <a:t>single method</a:t>
            </a:r>
            <a:r>
              <a:rPr lang="en-US" dirty="0">
                <a:solidFill>
                  <a:srgbClr val="0000FF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Timer t = new Timer(1000, event -&gt; </a:t>
            </a:r>
            <a:r>
              <a:rPr lang="en-US" sz="1700" dirty="0" err="1">
                <a:latin typeface="Comic Sans MS" panose="030F0702030302020204" pitchFamily="66" charset="0"/>
              </a:rPr>
              <a:t>System.out.println</a:t>
            </a:r>
            <a:r>
              <a:rPr lang="en-US" sz="1700" dirty="0">
                <a:latin typeface="Comic Sans MS" panose="030F0702030302020204" pitchFamily="66" charset="0"/>
              </a:rPr>
              <a:t>(event));</a:t>
            </a:r>
          </a:p>
          <a:p>
            <a:r>
              <a:rPr lang="en-US" dirty="0"/>
              <a:t>Instead of the above lambda expression, we can use a </a:t>
            </a:r>
            <a:r>
              <a:rPr lang="en-US" i="1" dirty="0">
                <a:solidFill>
                  <a:srgbClr val="0000FF"/>
                </a:solidFill>
              </a:rPr>
              <a:t>method reference  </a:t>
            </a:r>
            <a:r>
              <a:rPr lang="en-US" dirty="0"/>
              <a:t>as follows:  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Timer t = new Timer(1000, </a:t>
            </a:r>
            <a:r>
              <a:rPr lang="en-US" sz="1700" dirty="0">
                <a:solidFill>
                  <a:srgbClr val="0000FF"/>
                </a:solidFill>
                <a:latin typeface="Comic Sans MS" panose="030F0702030302020204" pitchFamily="66" charset="0"/>
              </a:rPr>
              <a:t>System.out :: </a:t>
            </a:r>
            <a:r>
              <a:rPr lang="en-US" sz="17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println</a:t>
            </a:r>
            <a:r>
              <a:rPr lang="en-US" sz="17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sz="1700" dirty="0">
                <a:latin typeface="Comic Sans MS" panose="030F0702030302020204" pitchFamily="66" charset="0"/>
              </a:rPr>
              <a:t>);  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// object::</a:t>
            </a:r>
            <a:r>
              <a:rPr lang="en-US" sz="1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instanceMethod</a:t>
            </a:r>
            <a:endParaRPr lang="en-US" sz="17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dirty="0"/>
              <a:t>Another example: </a:t>
            </a:r>
          </a:p>
          <a:p>
            <a:pPr marL="457200" lvl="1" indent="0">
              <a:buNone/>
            </a:pPr>
            <a:r>
              <a:rPr lang="en-US" sz="1700" dirty="0" err="1">
                <a:latin typeface="Comic Sans MS" panose="030F0702030302020204" pitchFamily="66" charset="0"/>
              </a:rPr>
              <a:t>Arrays.sort</a:t>
            </a:r>
            <a:r>
              <a:rPr lang="en-US" sz="1700" dirty="0">
                <a:latin typeface="Comic Sans MS" panose="030F0702030302020204" pitchFamily="66" charset="0"/>
              </a:rPr>
              <a:t>(words, </a:t>
            </a:r>
            <a:r>
              <a:rPr lang="en-US" sz="1700" dirty="0">
                <a:solidFill>
                  <a:srgbClr val="0000FF"/>
                </a:solidFill>
                <a:latin typeface="Comic Sans MS" panose="030F0702030302020204" pitchFamily="66" charset="0"/>
              </a:rPr>
              <a:t>String::</a:t>
            </a:r>
            <a:r>
              <a:rPr lang="en-US" sz="17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compareToIgnoreCase</a:t>
            </a:r>
            <a:r>
              <a:rPr lang="en-US" sz="1700" dirty="0">
                <a:latin typeface="Comic Sans MS" panose="030F0702030302020204" pitchFamily="66" charset="0"/>
              </a:rPr>
              <a:t>)    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//  class::</a:t>
            </a:r>
            <a:r>
              <a:rPr lang="en-US" sz="1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instanceMethod</a:t>
            </a:r>
            <a:endParaRPr lang="en-US" sz="17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dirty="0"/>
              <a:t>There are three possible combinations:</a:t>
            </a:r>
          </a:p>
          <a:p>
            <a:pPr lvl="1"/>
            <a:r>
              <a:rPr lang="en-US" dirty="0"/>
              <a:t>object::</a:t>
            </a:r>
            <a:r>
              <a:rPr lang="en-US" dirty="0" err="1"/>
              <a:t>instanceMethod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altLang="ko-KR" sz="1700" dirty="0">
                <a:latin typeface="Comic Sans MS" panose="030F0702030302020204" pitchFamily="66" charset="0"/>
              </a:rPr>
              <a:t>    </a:t>
            </a:r>
            <a:r>
              <a:rPr lang="en-US" altLang="ko-KR" sz="1700" dirty="0" err="1">
                <a:latin typeface="Comic Sans MS" panose="030F0702030302020204" pitchFamily="66" charset="0"/>
              </a:rPr>
              <a:t>System.out</a:t>
            </a:r>
            <a:r>
              <a:rPr lang="en-US" altLang="ko-KR" sz="1700" dirty="0">
                <a:latin typeface="Comic Sans MS" panose="030F0702030302020204" pitchFamily="66" charset="0"/>
              </a:rPr>
              <a:t>::</a:t>
            </a:r>
            <a:r>
              <a:rPr lang="en-US" altLang="ko-KR" sz="1700" dirty="0" err="1">
                <a:latin typeface="Comic Sans MS" panose="030F0702030302020204" pitchFamily="66" charset="0"/>
              </a:rPr>
              <a:t>println</a:t>
            </a:r>
            <a:r>
              <a:rPr lang="en-US" altLang="ko-KR" sz="1700" dirty="0">
                <a:latin typeface="Comic Sans MS" panose="030F0702030302020204" pitchFamily="66" charset="0"/>
              </a:rPr>
              <a:t>   </a:t>
            </a:r>
            <a:r>
              <a:rPr lang="en-US" altLang="ko-KR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// same as (x) -&gt; </a:t>
            </a:r>
            <a:r>
              <a:rPr lang="en-US" altLang="ko-KR" sz="1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System.out.println</a:t>
            </a:r>
            <a:r>
              <a:rPr lang="en-US" altLang="ko-KR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(x)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 this::equals               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// same as (x) -&gt; </a:t>
            </a:r>
            <a:r>
              <a:rPr lang="en-US" sz="1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this.equals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(x)</a:t>
            </a:r>
          </a:p>
          <a:p>
            <a:pPr lvl="1"/>
            <a:r>
              <a:rPr lang="en-US" dirty="0"/>
              <a:t>Class::</a:t>
            </a:r>
            <a:r>
              <a:rPr lang="en-US" dirty="0" err="1"/>
              <a:t>staticMethod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 Math::pow                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// same as (</a:t>
            </a:r>
            <a:r>
              <a:rPr lang="en-US" sz="1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x,y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) -&gt; </a:t>
            </a:r>
            <a:r>
              <a:rPr lang="en-US" sz="1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Math.pow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(</a:t>
            </a:r>
            <a:r>
              <a:rPr lang="en-US" sz="1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x,y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dirty="0"/>
              <a:t>Class::</a:t>
            </a:r>
            <a:r>
              <a:rPr lang="en-US" dirty="0" err="1"/>
              <a:t>instanceMethod</a:t>
            </a:r>
            <a:r>
              <a:rPr lang="en-US" dirty="0"/>
              <a:t>  //  first parameter is implicit parameter of the method </a:t>
            </a:r>
          </a:p>
          <a:p>
            <a:pPr marL="457200" lvl="1" indent="0">
              <a:buNone/>
            </a:pPr>
            <a:r>
              <a:rPr lang="en-US" sz="1700" dirty="0">
                <a:latin typeface="Comic Sans MS" panose="030F0702030302020204" pitchFamily="66" charset="0"/>
              </a:rPr>
              <a:t>    String::</a:t>
            </a:r>
            <a:r>
              <a:rPr lang="en-US" sz="1700" dirty="0" err="1">
                <a:latin typeface="Comic Sans MS" panose="030F0702030302020204" pitchFamily="66" charset="0"/>
              </a:rPr>
              <a:t>compareToIngoreCase</a:t>
            </a:r>
            <a:r>
              <a:rPr lang="en-US" sz="1700" dirty="0">
                <a:latin typeface="Comic Sans MS" panose="030F0702030302020204" pitchFamily="66" charset="0"/>
              </a:rPr>
              <a:t>(</a:t>
            </a:r>
            <a:r>
              <a:rPr lang="en-US" sz="1700" dirty="0" err="1">
                <a:latin typeface="Comic Sans MS" panose="030F0702030302020204" pitchFamily="66" charset="0"/>
              </a:rPr>
              <a:t>x,y</a:t>
            </a:r>
            <a:r>
              <a:rPr lang="en-US" sz="1700" dirty="0">
                <a:latin typeface="Comic Sans MS" panose="030F0702030302020204" pitchFamily="66" charset="0"/>
              </a:rPr>
              <a:t>) 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// (x, y) -&gt; </a:t>
            </a:r>
            <a:r>
              <a:rPr lang="en-US" sz="17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x.ComaperToIgnoreCase</a:t>
            </a:r>
            <a:r>
              <a:rPr lang="en-US" sz="1700" dirty="0">
                <a:solidFill>
                  <a:srgbClr val="00B050"/>
                </a:solidFill>
                <a:latin typeface="Comic Sans MS" panose="030F0702030302020204" pitchFamily="66" charset="0"/>
              </a:rPr>
              <a:t>(y)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sz="1600">
            <a:solidFill>
              <a:schemeClr val="tx1"/>
            </a:solidFill>
            <a:latin typeface="Comic Sans MS" panose="030F0702030302020204" pitchFamily="66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14937</TotalTime>
  <Words>1036</Words>
  <Application>Microsoft Office PowerPoint</Application>
  <PresentationFormat>와이드스크린</PresentationFormat>
  <Paragraphs>186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Comic Sans MS</vt:lpstr>
      <vt:lpstr>Wingdings</vt:lpstr>
      <vt:lpstr>Office 테마</vt:lpstr>
      <vt:lpstr>Lambda Expressions  Part 2</vt:lpstr>
      <vt:lpstr>Contents</vt:lpstr>
      <vt:lpstr>When to Use Lambda Expressions</vt:lpstr>
      <vt:lpstr>When to Use Lambda Expressions</vt:lpstr>
      <vt:lpstr>When to Use Lambda Expressions</vt:lpstr>
      <vt:lpstr>When to Use Lambda Expressions</vt:lpstr>
      <vt:lpstr>Generic Functional Interfaces in Java API</vt:lpstr>
      <vt:lpstr>Generic Functional Interfaces in Java API</vt:lpstr>
      <vt:lpstr>Method References</vt:lpstr>
      <vt:lpstr>Variable Scope</vt:lpstr>
      <vt:lpstr>Variable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류기열</cp:lastModifiedBy>
  <cp:revision>896</cp:revision>
  <dcterms:created xsi:type="dcterms:W3CDTF">2018-08-13T01:39:17Z</dcterms:created>
  <dcterms:modified xsi:type="dcterms:W3CDTF">2020-04-28T08:13:29Z</dcterms:modified>
</cp:coreProperties>
</file>