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sldIdLst>
    <p:sldId id="256" r:id="rId2"/>
    <p:sldId id="272" r:id="rId3"/>
    <p:sldId id="274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79" r:id="rId17"/>
    <p:sldId id="265" r:id="rId18"/>
    <p:sldId id="266" r:id="rId19"/>
    <p:sldId id="267" r:id="rId20"/>
    <p:sldId id="268" r:id="rId21"/>
    <p:sldId id="269" r:id="rId22"/>
    <p:sldId id="270" r:id="rId23"/>
    <p:sldId id="275" r:id="rId24"/>
    <p:sldId id="271" r:id="rId2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1146"/>
              <a:lumOff val="-14152"/>
            </a:schemeClr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FDFDF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D4B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DFDFD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484D4B"/>
              </a:solidFill>
              <a:prstDash val="solid"/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84D4B"/>
              </a:solidFill>
              <a:prstDash val="solid"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Hello everyone.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 think we can begin now if you’re ready.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As you know, this class will be taught in English.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 try to speak English clearly.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So you should also listen to me carefully.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If you have any question, don’t hesitate to ask me.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 think you can learn more if you ask more.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Today’s lecture will be an overview of everything which we’ll study in this course.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Computer-generated models are often used as educational aids.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This figure shows how to assemble the part of a machine.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computer animation Outside In explains the amazing discovery, made by Steve Smale in 1957,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that a sphere can be turned inside out by means of smooth motions and self-intersections.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By visualizing this, we can understand the mathematical theory easily.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It is common now for applications software to provide a graphical user interface.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MS windows will use graphics seriously.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Everyday we use windows programs like this figure.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When I was a freshman, I used a MS-DOS which is text-based OS.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 could not image that window systems became common.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We’ve looked at the applications of computer graphics.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Next  I’ll explain the topics which this course will cover.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films like these are completely generated using computer rendering and animations techniques.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Many films employ computer-graphics methods to produce special effects and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Graphics images are combined with live actors and scenes.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Computer graphics are related to all process of making films which consists of modeling, rendering, and animations.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This figure shows a scene from the film Final Fantasy.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This employed photorealistic techniques to closely simulate the appearance of a cast of human actors.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You can see that the actors’ flesh tones and facial features are much realistic.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This is another example of fully computer-generated film.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To give immersion to gamers, photorealistic techniques are employed in many computer games.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r>
              <a:t>This is an example generated by 2D computer graphics.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Computer graphics methods are also employed to analyze and visualize medical data.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In this figure, these gray-scale images are taken using X-ray photography.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We can reconstruct the shapes of internal organs like this figure.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This can be used for performing a virtual surgery or examining internal organs.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In 1989, the National Library of Medicine (NLM) began an ambitious project to create a digital atlas of the human anatomy.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project is called "The Visible Man."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The project created XRAY Computed Tomography (XRAY-CT), Magnetic Resonance Imaging (MRI) and physical sections of a human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cadaver.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Scientific visualization is another application of computer graphics.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It is producing graphical representations for scientific data sets.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This figure shows airflow around a Harrier Jet.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Visual techniques are used to aid in the understanding and analysis of numerous data.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A major use of computer graphics is in design processes, particularly for engineering and architectural systems.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Computer Aided Design methods are now routinely used in the design of buildings, automobiles, aircraft, watercraft, 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r>
              <a:t>computers, and other products.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8800" b="1" spc="-95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4551" b="1" cap="none" spc="0" baseline="0">
                <a:solidFill>
                  <a:schemeClr val="bg2"/>
                </a:solidFill>
                <a:latin typeface="+mj-lt"/>
              </a:defRPr>
            </a:lvl1pPr>
            <a:lvl2pPr marL="867061" indent="0" algn="ctr">
              <a:buNone/>
              <a:defRPr sz="4551"/>
            </a:lvl2pPr>
            <a:lvl3pPr marL="1734120" indent="0" algn="ctr">
              <a:buNone/>
              <a:defRPr sz="4551"/>
            </a:lvl3pPr>
            <a:lvl4pPr marL="2601181" indent="0" algn="ctr">
              <a:buNone/>
              <a:defRPr sz="3792"/>
            </a:lvl4pPr>
            <a:lvl5pPr marL="3468239" indent="0" algn="ctr">
              <a:buNone/>
              <a:defRPr sz="3792"/>
            </a:lvl5pPr>
            <a:lvl6pPr marL="4335299" indent="0" algn="ctr">
              <a:buNone/>
              <a:defRPr sz="3792"/>
            </a:lvl6pPr>
            <a:lvl7pPr marL="5202359" indent="0" algn="ctr">
              <a:buNone/>
              <a:defRPr sz="3792"/>
            </a:lvl7pPr>
            <a:lvl8pPr marL="6069418" indent="0" algn="ctr">
              <a:buNone/>
              <a:defRPr sz="3792"/>
            </a:lvl8pPr>
            <a:lvl9pPr marL="6936479" indent="0" algn="ctr">
              <a:buNone/>
              <a:defRPr sz="3792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3058" y="9271000"/>
            <a:ext cx="45721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874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6667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6001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768038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17605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84079" indent="0">
              <a:buFontTx/>
              <a:buNone/>
              <a:defRPr sz="3200" spc="-20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346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6667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6068">
                <a:solidFill>
                  <a:schemeClr val="bg1"/>
                </a:solidFill>
              </a:defRPr>
            </a:lvl1pPr>
            <a:lvl2pPr marL="867061" indent="0">
              <a:buNone/>
              <a:defRPr sz="5311"/>
            </a:lvl2pPr>
            <a:lvl3pPr marL="1734120" indent="0">
              <a:buNone/>
              <a:defRPr sz="4551"/>
            </a:lvl3pPr>
            <a:lvl4pPr marL="2601181" indent="0">
              <a:buNone/>
              <a:defRPr sz="3792"/>
            </a:lvl4pPr>
            <a:lvl5pPr marL="3468239" indent="0">
              <a:buNone/>
              <a:defRPr sz="3792"/>
            </a:lvl5pPr>
            <a:lvl6pPr marL="4335299" indent="0">
              <a:buNone/>
              <a:defRPr sz="3792"/>
            </a:lvl6pPr>
            <a:lvl7pPr marL="5202359" indent="0">
              <a:buNone/>
              <a:defRPr sz="3792"/>
            </a:lvl7pPr>
            <a:lvl8pPr marL="6069418" indent="0">
              <a:buNone/>
              <a:defRPr sz="3792"/>
            </a:lvl8pPr>
            <a:lvl9pPr marL="6936479" indent="0">
              <a:buNone/>
              <a:defRPr sz="379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137"/>
              </a:spcAft>
              <a:buNone/>
              <a:defRPr sz="2844">
                <a:solidFill>
                  <a:srgbClr val="FFFFFF"/>
                </a:solidFill>
              </a:defRPr>
            </a:lvl1pPr>
            <a:lvl2pPr marL="867061" indent="0">
              <a:buNone/>
              <a:defRPr sz="2276"/>
            </a:lvl2pPr>
            <a:lvl3pPr marL="1734120" indent="0">
              <a:buNone/>
              <a:defRPr sz="1896"/>
            </a:lvl3pPr>
            <a:lvl4pPr marL="2601181" indent="0">
              <a:buNone/>
              <a:defRPr sz="1707"/>
            </a:lvl4pPr>
            <a:lvl5pPr marL="3468239" indent="0">
              <a:buNone/>
              <a:defRPr sz="1707"/>
            </a:lvl5pPr>
            <a:lvl6pPr marL="4335299" indent="0">
              <a:buNone/>
              <a:defRPr sz="1707"/>
            </a:lvl6pPr>
            <a:lvl7pPr marL="5202359" indent="0">
              <a:buNone/>
              <a:defRPr sz="1707"/>
            </a:lvl7pPr>
            <a:lvl8pPr marL="6069418" indent="0">
              <a:buNone/>
              <a:defRPr sz="1707"/>
            </a:lvl8pPr>
            <a:lvl9pPr marL="6936479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67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3058" y="9271000"/>
            <a:ext cx="45721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33689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467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l" defTabSz="1734120" rtl="0" eaLnBrk="1" latinLnBrk="0" hangingPunct="1">
        <a:lnSpc>
          <a:spcPct val="85000"/>
        </a:lnSpc>
        <a:spcBef>
          <a:spcPct val="0"/>
        </a:spcBef>
        <a:buNone/>
        <a:defRPr sz="6667" b="1" kern="1200" spc="-95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3411" indent="-173411" algn="l" defTabSz="1734120" rtl="0" eaLnBrk="1" latinLnBrk="0" hangingPunct="1">
        <a:lnSpc>
          <a:spcPct val="90000"/>
        </a:lnSpc>
        <a:spcBef>
          <a:spcPts val="2276"/>
        </a:spcBef>
        <a:spcAft>
          <a:spcPts val="37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5335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8331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tx2"/>
        </a:buClr>
        <a:buFont typeface="Calibri" pitchFamily="34" charset="0"/>
        <a:buChar char="◦"/>
        <a:defRPr sz="4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5154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21978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68803" indent="-346824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bg2"/>
        </a:buClr>
        <a:buFont typeface="Calibri" pitchFamily="34" charset="0"/>
        <a:buChar char="◦"/>
        <a:defRPr sz="37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86103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65394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44685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23976" indent="-433530" algn="l" defTabSz="1734120" rtl="0" eaLnBrk="1" latinLnBrk="0" hangingPunct="1">
        <a:lnSpc>
          <a:spcPct val="90000"/>
        </a:lnSpc>
        <a:spcBef>
          <a:spcPts val="379"/>
        </a:spcBef>
        <a:spcAft>
          <a:spcPts val="759"/>
        </a:spcAft>
        <a:buClr>
          <a:schemeClr val="accent1"/>
        </a:buClr>
        <a:buFont typeface="Calibri" pitchFamily="34" charset="0"/>
        <a:buChar char="◦"/>
        <a:defRPr sz="26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86706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2pPr>
      <a:lvl3pPr marL="1734120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601181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4pPr>
      <a:lvl5pPr marL="346823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5pPr>
      <a:lvl6pPr marL="433529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6pPr>
      <a:lvl7pPr marL="520235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7pPr>
      <a:lvl8pPr marL="6069418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8pPr>
      <a:lvl9pPr marL="6936479" algn="l" defTabSz="1734120" rtl="0" eaLnBrk="1" latinLnBrk="0" hangingPunct="1">
        <a:defRPr sz="3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0. Introd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97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Computer Graphics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33" name="Medical Visualization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Medical Visualization</a:t>
            </a:r>
          </a:p>
        </p:txBody>
      </p:sp>
      <p:pic>
        <p:nvPicPr>
          <p:cNvPr id="135" name="image10.png" descr="image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620" y="1408746"/>
            <a:ext cx="2783008" cy="91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11.png" descr="image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83" y="2368573"/>
            <a:ext cx="8697920" cy="7260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40" name="Scientific Visualization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Visualization</a:t>
            </a:r>
          </a:p>
        </p:txBody>
      </p:sp>
      <p:pic>
        <p:nvPicPr>
          <p:cNvPr id="142" name="fast" descr="fa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08" y="2659699"/>
            <a:ext cx="7268245" cy="6536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cientific 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Visualization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7" name="image13.png" descr="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22" y="2131258"/>
            <a:ext cx="8667458" cy="6412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4.png" descr="imag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699" y="2364174"/>
            <a:ext cx="5851570" cy="585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BF039-EBEA-4529-878D-71180012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463F3-3479-48B4-9C3F-7CFBA857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8" y="1544618"/>
            <a:ext cx="16034239" cy="8165127"/>
          </a:xfrm>
        </p:spPr>
      </p:pic>
    </p:spTree>
    <p:extLst>
      <p:ext uri="{BB962C8B-B14F-4D97-AF65-F5344CB8AC3E}">
        <p14:creationId xmlns:p14="http://schemas.microsoft.com/office/powerpoint/2010/main" val="38173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897D-93C9-4DEA-ABFB-5512FDF2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7F3655-6163-4592-BC57-BEED8675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0" y="1398747"/>
            <a:ext cx="12085701" cy="7815419"/>
          </a:xfrm>
        </p:spPr>
      </p:pic>
    </p:spTree>
    <p:extLst>
      <p:ext uri="{BB962C8B-B14F-4D97-AF65-F5344CB8AC3E}">
        <p14:creationId xmlns:p14="http://schemas.microsoft.com/office/powerpoint/2010/main" val="218925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4F3E-DE22-43BE-BE1D-FE691C2E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DA0A6B-A942-4B39-8003-EA4377B8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96" y="1590536"/>
            <a:ext cx="13174669" cy="7419830"/>
          </a:xfrm>
        </p:spPr>
      </p:pic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767F8-4FAA-40DA-9F63-0E0F8D83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D0B609-1946-4831-86F9-1DA549CF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11" y="1415141"/>
            <a:ext cx="12971240" cy="7752223"/>
          </a:xfrm>
        </p:spPr>
      </p:pic>
    </p:spTree>
    <p:extLst>
      <p:ext uri="{BB962C8B-B14F-4D97-AF65-F5344CB8AC3E}">
        <p14:creationId xmlns:p14="http://schemas.microsoft.com/office/powerpoint/2010/main" val="355746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50" name="Computer Aided Design (CAD)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Aided Design (CAD)</a:t>
            </a:r>
          </a:p>
        </p:txBody>
      </p:sp>
      <p:pic>
        <p:nvPicPr>
          <p:cNvPr id="152" name="image15.png" descr="image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394" y="2461791"/>
            <a:ext cx="3502840" cy="3052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16.png" descr="image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14" y="5439576"/>
            <a:ext cx="3612556" cy="3973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H:\hier\pictures\dissertation\torp.wholething.gif" descr="H:\hier\pictures\dissertation\torp.wholething.gif"/>
          <p:cNvPicPr>
            <a:picLocks noChangeAspect="1"/>
          </p:cNvPicPr>
          <p:nvPr/>
        </p:nvPicPr>
        <p:blipFill>
          <a:blip r:embed="rId5"/>
          <a:srcRect l="4950" t="14906" r="2173" b="6655"/>
          <a:stretch>
            <a:fillRect/>
          </a:stretch>
        </p:blipFill>
        <p:spPr>
          <a:xfrm>
            <a:off x="8236625" y="1799994"/>
            <a:ext cx="8635346" cy="5834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18.png" descr="image1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2181" y="5917191"/>
            <a:ext cx="5418833" cy="3558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59" name="Training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Training</a:t>
            </a:r>
          </a:p>
        </p:txBody>
      </p:sp>
      <p:pic>
        <p:nvPicPr>
          <p:cNvPr id="161" name="image19.png" descr="image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75" y="1852178"/>
            <a:ext cx="7261512" cy="7174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du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Education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6" name="outsidein" descr="outsidein"/>
          <p:cNvPicPr>
            <a:picLocks noChangeAspect="1"/>
          </p:cNvPicPr>
          <p:nvPr/>
        </p:nvPicPr>
        <p:blipFill>
          <a:blip r:embed="rId3"/>
          <a:srcRect t="14063" b="6249"/>
          <a:stretch>
            <a:fillRect/>
          </a:stretch>
        </p:blipFill>
        <p:spPr>
          <a:xfrm>
            <a:off x="4728639" y="1906406"/>
            <a:ext cx="7882983" cy="7066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Wikipedia</a:t>
            </a:r>
          </a:p>
          <a:p>
            <a:pPr lvl="1"/>
            <a:r>
              <a:rPr lang="en-US" b="1" dirty="0"/>
              <a:t>Computer</a:t>
            </a:r>
            <a:r>
              <a:rPr lang="en-US" dirty="0"/>
              <a:t> graphics</a:t>
            </a:r>
            <a:r>
              <a:rPr lang="en-US" b="0" dirty="0"/>
              <a:t> is a sub-field of </a:t>
            </a:r>
            <a:r>
              <a:rPr lang="en-US" b="1" dirty="0"/>
              <a:t>computer science</a:t>
            </a:r>
            <a:r>
              <a:rPr lang="en-US" b="0" dirty="0"/>
              <a:t> which studies methods for digitally </a:t>
            </a:r>
            <a:r>
              <a:rPr lang="en-US" b="1" dirty="0"/>
              <a:t>synthesizing</a:t>
            </a:r>
            <a:r>
              <a:rPr lang="en-US" b="0" dirty="0"/>
              <a:t> and </a:t>
            </a:r>
            <a:r>
              <a:rPr lang="en-US" b="1" dirty="0"/>
              <a:t>manipulating</a:t>
            </a:r>
            <a:r>
              <a:rPr lang="en-US" b="0" dirty="0"/>
              <a:t> </a:t>
            </a:r>
            <a:r>
              <a:rPr lang="en-US" b="1" dirty="0"/>
              <a:t>visual content</a:t>
            </a:r>
            <a:r>
              <a:rPr lang="en-US" b="0" dirty="0"/>
              <a:t>. Although the term often refers to the study of three-dimensional </a:t>
            </a:r>
            <a:r>
              <a:rPr lang="en-US" dirty="0"/>
              <a:t>computer graphics</a:t>
            </a:r>
            <a:r>
              <a:rPr lang="en-US" b="0" dirty="0"/>
              <a:t>, it also encompasses two-dimensional </a:t>
            </a:r>
            <a:r>
              <a:rPr lang="en-US" dirty="0"/>
              <a:t>graphics</a:t>
            </a:r>
            <a:r>
              <a:rPr lang="en-US" b="0" dirty="0"/>
              <a:t> and image processing.</a:t>
            </a:r>
          </a:p>
          <a:p>
            <a:r>
              <a:rPr lang="en-US" dirty="0"/>
              <a:t>Informal definition</a:t>
            </a:r>
          </a:p>
          <a:p>
            <a:pPr lvl="1"/>
            <a:r>
              <a:rPr lang="en-US" dirty="0"/>
              <a:t>Data =&gt; Image</a:t>
            </a:r>
          </a:p>
          <a:p>
            <a:r>
              <a:rPr lang="en-US" dirty="0"/>
              <a:t>Compare to</a:t>
            </a:r>
          </a:p>
          <a:p>
            <a:pPr lvl="1"/>
            <a:r>
              <a:rPr lang="en-US" dirty="0"/>
              <a:t>Computer Vision: Image =&gt; Data</a:t>
            </a:r>
          </a:p>
          <a:p>
            <a:pPr lvl="1"/>
            <a:r>
              <a:rPr lang="en-US" dirty="0"/>
              <a:t>Image Processing: Image =&gt; Image</a:t>
            </a:r>
          </a:p>
        </p:txBody>
      </p:sp>
    </p:spTree>
    <p:extLst>
      <p:ext uri="{BB962C8B-B14F-4D97-AF65-F5344CB8AC3E}">
        <p14:creationId xmlns:p14="http://schemas.microsoft.com/office/powerpoint/2010/main" val="39043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70" name="Everyday Us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Everyday Use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Microsoft’s Windows OS uses graphics seriously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Graphics visualizations and debuggers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Visualize complex software 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veryday 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Everyday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6" name="image21.png" descr="imag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46" y="1537856"/>
            <a:ext cx="8794784" cy="7914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mputer Graph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Graphics</a:t>
            </a:r>
          </a:p>
        </p:txBody>
      </p:sp>
      <p:sp>
        <p:nvSpPr>
          <p:cNvPr id="180" name="Generating 2D images of a 3D world represented in a computer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2D images of a 3D world represented in a computer</a:t>
            </a:r>
          </a:p>
          <a:p>
            <a:r>
              <a:t>Main tasks: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modeling: (shape) creating and representing the geometry of objects in the 3D world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rendering: (light, perspective) generating 2D images of the objects</a:t>
            </a:r>
          </a:p>
          <a:p>
            <a:pPr lvl="1">
              <a:buClr>
                <a:srgbClr val="CCAF0A"/>
              </a:buClr>
              <a:defRPr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</a:defRPr>
            </a:pPr>
            <a:r>
              <a:t>animation: (movement) describing how objects change in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Rendering Theory</a:t>
            </a:r>
          </a:p>
          <a:p>
            <a:pPr lvl="1"/>
            <a:r>
              <a:rPr lang="en-US" dirty="0"/>
              <a:t>More about rendering</a:t>
            </a:r>
          </a:p>
          <a:p>
            <a:r>
              <a:rPr lang="en-US" dirty="0"/>
              <a:t>GPU Programming</a:t>
            </a:r>
          </a:p>
          <a:p>
            <a:pPr lvl="1"/>
            <a:r>
              <a:rPr lang="en-US" dirty="0"/>
              <a:t>About small program for realistic rendering and effects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softwares</a:t>
            </a:r>
            <a:r>
              <a:rPr lang="en-US" dirty="0"/>
              <a:t> (Maya, Unity, Houdini, </a:t>
            </a:r>
            <a:r>
              <a:rPr lang="mr-IN" dirty="0"/>
              <a:t>…</a:t>
            </a:r>
            <a:r>
              <a:rPr lang="en-US" dirty="0"/>
              <a:t>) uses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  <a:p>
            <a:r>
              <a:rPr lang="en-US" dirty="0"/>
              <a:t>Animation Theory</a:t>
            </a:r>
          </a:p>
          <a:p>
            <a:pPr lvl="1"/>
            <a:r>
              <a:rPr lang="en-US" dirty="0"/>
              <a:t>About automatic animation</a:t>
            </a:r>
          </a:p>
          <a:p>
            <a:pPr lvl="1"/>
            <a:r>
              <a:rPr lang="en-US" dirty="0"/>
              <a:t>Physical simulation,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Computer Vision</a:t>
            </a:r>
          </a:p>
          <a:p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8241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Questions 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?</a:t>
            </a:r>
          </a:p>
        </p:txBody>
      </p:sp>
      <p:sp>
        <p:nvSpPr>
          <p:cNvPr id="186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Data containing 2D/3D shapes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Rendering</a:t>
            </a:r>
          </a:p>
          <a:p>
            <a:pPr lvl="1"/>
            <a:r>
              <a:rPr lang="en-US" dirty="0"/>
              <a:t>Generating images from data</a:t>
            </a:r>
          </a:p>
          <a:p>
            <a:pPr lvl="1"/>
            <a:r>
              <a:rPr lang="en-US" dirty="0"/>
              <a:t>Simple drawing (lines, images,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Photo-realistic image synthesis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Making images move</a:t>
            </a:r>
          </a:p>
          <a:p>
            <a:pPr lvl="1"/>
            <a:r>
              <a:rPr lang="en-US" dirty="0"/>
              <a:t>How to make them move realistically</a:t>
            </a:r>
          </a:p>
        </p:txBody>
      </p:sp>
    </p:spTree>
    <p:extLst>
      <p:ext uri="{BB962C8B-B14F-4D97-AF65-F5344CB8AC3E}">
        <p14:creationId xmlns:p14="http://schemas.microsoft.com/office/powerpoint/2010/main" val="10607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Entertainments</a:t>
            </a:r>
          </a:p>
          <a:p>
            <a:pPr lvl="1"/>
            <a:r>
              <a:rPr lang="en-US" dirty="0"/>
              <a:t>Animated Film</a:t>
            </a:r>
          </a:p>
          <a:p>
            <a:pPr lvl="1"/>
            <a:r>
              <a:rPr lang="en-US" dirty="0"/>
              <a:t>Post-production</a:t>
            </a:r>
          </a:p>
          <a:p>
            <a:pPr lvl="1"/>
            <a:r>
              <a:rPr lang="en-US" dirty="0"/>
              <a:t>Game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Medical visualization</a:t>
            </a:r>
          </a:p>
          <a:p>
            <a:pPr lvl="1"/>
            <a:r>
              <a:rPr lang="en-US" dirty="0"/>
              <a:t>Scientific visualization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Etc.</a:t>
            </a:r>
          </a:p>
          <a:p>
            <a:pPr lvl="1"/>
            <a:r>
              <a:rPr lang="en-US" dirty="0"/>
              <a:t>Computer aided design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01" name="Entertainment: Cinema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Entertainment: Cinema</a:t>
            </a:r>
          </a:p>
        </p:txBody>
      </p:sp>
      <p:sp>
        <p:nvSpPr>
          <p:cNvPr id="103" name="Pixar: Monster’s Inc."/>
          <p:cNvSpPr txBox="1"/>
          <p:nvPr/>
        </p:nvSpPr>
        <p:spPr>
          <a:xfrm>
            <a:off x="2221813" y="7978372"/>
            <a:ext cx="2610226" cy="465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>
            <a:lvl1pPr>
              <a:defRPr sz="1600"/>
            </a:lvl1pPr>
          </a:lstStyle>
          <a:p>
            <a:r>
              <a:rPr sz="2133"/>
              <a:t>Pixar: Monster’s Inc.</a:t>
            </a:r>
          </a:p>
        </p:txBody>
      </p:sp>
      <p:sp>
        <p:nvSpPr>
          <p:cNvPr id="104" name="Square: Final Fantasy"/>
          <p:cNvSpPr txBox="1"/>
          <p:nvPr/>
        </p:nvSpPr>
        <p:spPr>
          <a:xfrm>
            <a:off x="11889679" y="9154698"/>
            <a:ext cx="2810602" cy="465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>
            <a:lvl1pPr>
              <a:defRPr sz="1600"/>
            </a:lvl1pPr>
          </a:lstStyle>
          <a:p>
            <a:r>
              <a:rPr sz="2133"/>
              <a:t>Square: Final Fantasy</a:t>
            </a:r>
          </a:p>
        </p:txBody>
      </p:sp>
      <p:pic>
        <p:nvPicPr>
          <p:cNvPr id="105" name="C:\WINDOWS\Desktop\finalfantasyB_over.jpg" descr="C:\WINDOWS\Desktop\finalfantasyB_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926" y="1655605"/>
            <a:ext cx="4985327" cy="7369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C:\WINDOWS\Desktop\milanding_01.jpg" descr="C:\WINDOWS\Desktop\milanding_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56" y="2275760"/>
            <a:ext cx="5785441" cy="5701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ntertai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Entertainment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" name="ffm15" descr="ffm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32" y="830738"/>
            <a:ext cx="9890374" cy="8326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Entertai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Entertainment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6" name="teacher_800" descr="teacher_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5" y="1842255"/>
            <a:ext cx="14129105" cy="6737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raphics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Graphics Applications</a:t>
            </a:r>
          </a:p>
        </p:txBody>
      </p:sp>
      <p:sp>
        <p:nvSpPr>
          <p:cNvPr id="120" name="Entertainment: Games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Entertainment: Games</a:t>
            </a:r>
          </a:p>
        </p:txBody>
      </p:sp>
      <p:pic>
        <p:nvPicPr>
          <p:cNvPr id="122" name="C:\WINDOWS\Desktop\granturismo3_screen009.jpg" descr="C:\WINDOWS\Desktop\granturismo3_screen0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64" y="5703019"/>
            <a:ext cx="6740462" cy="471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:\WINDOWS\Desktop\gt3_0322_screen011.jpg" descr="C:\WINDOWS\Desktop\gt3_0322_screen0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100" y="847142"/>
            <a:ext cx="6738126" cy="471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C:\WINDOWS\Desktop\gt3_0322_screen017.jpg" descr="C:\WINDOWS\Desktop\gt3_0322_screen01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651" y="5703019"/>
            <a:ext cx="6735024" cy="4716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9" name="CircusAtari(Paddle)2" descr="CircusAtari(Paddle)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71" y="975240"/>
            <a:ext cx="12475357" cy="82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A89B3544-595A-1F47-8EA6-1B3E44064893}" vid="{E7910C31-34D1-8B44-8F93-1AB1BECF67F0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CC4C0E"/>
      </a:accent3>
      <a:accent4>
        <a:srgbClr val="88845E"/>
      </a:accent4>
      <a:accent5>
        <a:srgbClr val="CF8616"/>
      </a:accent5>
      <a:accent6>
        <a:srgbClr val="4E576B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747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84D4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1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83</TotalTime>
  <Words>846</Words>
  <Application>Microsoft Macintosh PowerPoint</Application>
  <PresentationFormat>Custom</PresentationFormat>
  <Paragraphs>141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굴림</vt:lpstr>
      <vt:lpstr>Avenir Roman</vt:lpstr>
      <vt:lpstr>Calibri</vt:lpstr>
      <vt:lpstr>Calibri Light</vt:lpstr>
      <vt:lpstr>Consolas</vt:lpstr>
      <vt:lpstr>Helvetica</vt:lpstr>
      <vt:lpstr>AU2018</vt:lpstr>
      <vt:lpstr>Introduction</vt:lpstr>
      <vt:lpstr>Computer Graphics</vt:lpstr>
      <vt:lpstr>Computer Graphics</vt:lpstr>
      <vt:lpstr>Computer Graphics Applications</vt:lpstr>
      <vt:lpstr>Graphics Applications</vt:lpstr>
      <vt:lpstr>Entertainment</vt:lpstr>
      <vt:lpstr>Entertainment</vt:lpstr>
      <vt:lpstr>Graphics Applications</vt:lpstr>
      <vt:lpstr>Games</vt:lpstr>
      <vt:lpstr>Graphics Applications</vt:lpstr>
      <vt:lpstr>Graphics Applications</vt:lpstr>
      <vt:lpstr>Scientific Visualization</vt:lpstr>
      <vt:lpstr>Data Visualization</vt:lpstr>
      <vt:lpstr>Data Visualization</vt:lpstr>
      <vt:lpstr>Data Visualization</vt:lpstr>
      <vt:lpstr>Data Visualization</vt:lpstr>
      <vt:lpstr>Graphics Applications</vt:lpstr>
      <vt:lpstr>Graphics Applications</vt:lpstr>
      <vt:lpstr>Education</vt:lpstr>
      <vt:lpstr>Graphics Applications</vt:lpstr>
      <vt:lpstr>Everyday Use</vt:lpstr>
      <vt:lpstr>Computer Graphics</vt:lpstr>
      <vt:lpstr>Related Courses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신현준</cp:lastModifiedBy>
  <cp:revision>8</cp:revision>
  <dcterms:modified xsi:type="dcterms:W3CDTF">2020-09-07T01:23:14Z</dcterms:modified>
</cp:coreProperties>
</file>