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00" b="0" i="1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1146"/>
              <a:lumOff val="-14152"/>
            </a:schemeClr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146"/>
                  <a:lumOff val="-1415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6D747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FDFDF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D4B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DFDFDF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484D4B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C1C1C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484D4B"/>
              </a:solidFill>
              <a:prstDash val="solid"/>
              <a:miter lim="400000"/>
            </a:ln>
          </a:right>
          <a:top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top>
          <a:bottom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484D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left>
          <a:right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484D4B"/>
              </a:solidFill>
              <a:prstDash val="solid"/>
              <a:miter lim="400000"/>
            </a:ln>
          </a:bottom>
          <a:insideH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solidFill>
                <a:srgbClr val="484D4B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4D6266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980707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FFFFFF"/>
      </a:tcTxStyle>
      <a:tcStyle>
        <a:tcBdr>
          <a:lef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6">
                  <a:hueOff val="-7707479"/>
                  <a:satOff val="-15472"/>
                  <a:lumOff val="28507"/>
                </a:schemeClr>
              </a:solidFill>
              <a:prstDash val="solid"/>
              <a:miter lim="400000"/>
            </a:ln>
          </a:insideV>
        </a:tcBdr>
        <a:fill>
          <a:solidFill>
            <a:srgbClr val="6D747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625" y="1079398"/>
            <a:ext cx="14305717" cy="5071872"/>
          </a:xfrm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6600" b="1" spc="-71" baseline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64565" y="6336883"/>
            <a:ext cx="14305717" cy="16256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3413" b="1" cap="none" spc="0" baseline="0">
                <a:solidFill>
                  <a:schemeClr val="bg2"/>
                </a:solidFill>
                <a:latin typeface="+mj-lt"/>
              </a:defRPr>
            </a:lvl1pPr>
            <a:lvl2pPr marL="650263" indent="0" algn="ctr">
              <a:buNone/>
              <a:defRPr sz="3413"/>
            </a:lvl2pPr>
            <a:lvl3pPr marL="1300525" indent="0" algn="ctr">
              <a:buNone/>
              <a:defRPr sz="3413"/>
            </a:lvl3pPr>
            <a:lvl4pPr marL="1950788" indent="0" algn="ctr">
              <a:buNone/>
              <a:defRPr sz="2844"/>
            </a:lvl4pPr>
            <a:lvl5pPr marL="2601049" indent="0" algn="ctr">
              <a:buNone/>
              <a:defRPr sz="2844"/>
            </a:lvl5pPr>
            <a:lvl6pPr marL="3251312" indent="0" algn="ctr">
              <a:buNone/>
              <a:defRPr sz="2844"/>
            </a:lvl6pPr>
            <a:lvl7pPr marL="3901574" indent="0" algn="ctr">
              <a:buNone/>
              <a:defRPr sz="2844"/>
            </a:lvl7pPr>
            <a:lvl8pPr marL="4551836" indent="0" algn="ctr">
              <a:buNone/>
              <a:defRPr sz="2844"/>
            </a:lvl8pPr>
            <a:lvl9pPr marL="5202099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5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Freeform 7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3" y="124273"/>
            <a:ext cx="16034270" cy="1012801"/>
          </a:xfrm>
        </p:spPr>
        <p:txBody>
          <a:bodyPr anchor="ctr" anchorCtr="0">
            <a:normAutofit/>
          </a:bodyPr>
          <a:lstStyle>
            <a:lvl1pPr>
              <a:defRPr sz="5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70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576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882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188000" indent="0">
              <a:buFontTx/>
              <a:buNone/>
              <a:defRPr sz="2400" spc="-1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0" name="Freeform 9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0821" y="124272"/>
            <a:ext cx="16032490" cy="1011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821" y="1524000"/>
            <a:ext cx="7882609" cy="78001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9394" y="1523999"/>
            <a:ext cx="8013918" cy="78001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7340263" cy="12764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Freeform 6"/>
          <p:cNvSpPr/>
          <p:nvPr/>
        </p:nvSpPr>
        <p:spPr>
          <a:xfrm>
            <a:off x="-5394" y="1009614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576130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62" y="484313"/>
            <a:ext cx="4789117" cy="3612199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261" y="484312"/>
            <a:ext cx="10561013" cy="885698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962" y="4161538"/>
            <a:ext cx="4789117" cy="49637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63" indent="0">
              <a:buNone/>
              <a:defRPr sz="1707"/>
            </a:lvl2pPr>
            <a:lvl3pPr marL="1300525" indent="0">
              <a:buNone/>
              <a:defRPr sz="1422"/>
            </a:lvl3pPr>
            <a:lvl4pPr marL="1950788" indent="0">
              <a:buNone/>
              <a:defRPr sz="1280"/>
            </a:lvl4pPr>
            <a:lvl5pPr marL="2601049" indent="0">
              <a:buNone/>
              <a:defRPr sz="1280"/>
            </a:lvl5pPr>
            <a:lvl6pPr marL="3251312" indent="0">
              <a:buNone/>
              <a:defRPr sz="1280"/>
            </a:lvl6pPr>
            <a:lvl7pPr marL="3901574" indent="0">
              <a:buNone/>
              <a:defRPr sz="1280"/>
            </a:lvl7pPr>
            <a:lvl8pPr marL="4551836" indent="0">
              <a:buNone/>
              <a:defRPr sz="1280"/>
            </a:lvl8pPr>
            <a:lvl9pPr marL="520209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6200000">
            <a:off x="706298" y="4670176"/>
            <a:ext cx="9753602" cy="413249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70"/>
            <a:ext cx="17353509" cy="2709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76" y="7217664"/>
            <a:ext cx="16322312" cy="1170432"/>
          </a:xfrm>
        </p:spPr>
        <p:txBody>
          <a:bodyPr tIns="0" bIns="0" anchor="b">
            <a:noAutofit/>
          </a:bodyPr>
          <a:lstStyle>
            <a:lvl1pPr algn="ctr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" y="0"/>
            <a:ext cx="17340242" cy="6990330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63" indent="0">
              <a:buNone/>
              <a:defRPr sz="3983"/>
            </a:lvl2pPr>
            <a:lvl3pPr marL="1300525" indent="0">
              <a:buNone/>
              <a:defRPr sz="3413"/>
            </a:lvl3pPr>
            <a:lvl4pPr marL="1950788" indent="0">
              <a:buNone/>
              <a:defRPr sz="2844"/>
            </a:lvl4pPr>
            <a:lvl5pPr marL="2601049" indent="0">
              <a:buNone/>
              <a:defRPr sz="2844"/>
            </a:lvl5pPr>
            <a:lvl6pPr marL="3251312" indent="0">
              <a:buNone/>
              <a:defRPr sz="2844"/>
            </a:lvl6pPr>
            <a:lvl7pPr marL="3901574" indent="0">
              <a:buNone/>
              <a:defRPr sz="2844"/>
            </a:lvl7pPr>
            <a:lvl8pPr marL="4551836" indent="0">
              <a:buNone/>
              <a:defRPr sz="2844"/>
            </a:lvl8pPr>
            <a:lvl9pPr marL="5202099" indent="0">
              <a:buNone/>
              <a:defRPr sz="284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976" y="8401101"/>
            <a:ext cx="16322312" cy="845312"/>
          </a:xfrm>
        </p:spPr>
        <p:txBody>
          <a:bodyPr lIns="91440" tIns="0" rIns="91440" b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63" indent="0">
              <a:buNone/>
              <a:defRPr sz="1707"/>
            </a:lvl2pPr>
            <a:lvl3pPr marL="1300525" indent="0">
              <a:buNone/>
              <a:defRPr sz="1422"/>
            </a:lvl3pPr>
            <a:lvl4pPr marL="1950788" indent="0">
              <a:buNone/>
              <a:defRPr sz="1280"/>
            </a:lvl4pPr>
            <a:lvl5pPr marL="2601049" indent="0">
              <a:buNone/>
              <a:defRPr sz="1280"/>
            </a:lvl5pPr>
            <a:lvl6pPr marL="3251312" indent="0">
              <a:buNone/>
              <a:defRPr sz="1280"/>
            </a:lvl6pPr>
            <a:lvl7pPr marL="3901574" indent="0">
              <a:buNone/>
              <a:defRPr sz="1280"/>
            </a:lvl7pPr>
            <a:lvl8pPr marL="4551836" indent="0">
              <a:buNone/>
              <a:defRPr sz="1280"/>
            </a:lvl8pPr>
            <a:lvl9pPr marL="520209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6"/>
          <p:cNvSpPr/>
          <p:nvPr/>
        </p:nvSpPr>
        <p:spPr>
          <a:xfrm rot="10800000">
            <a:off x="1" y="6965032"/>
            <a:ext cx="17353509" cy="292290"/>
          </a:xfrm>
          <a:custGeom>
            <a:avLst/>
            <a:gdLst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5471 h 294968"/>
              <a:gd name="connsiteX1" fmla="*/ 13067071 w 13067071"/>
              <a:gd name="connsiteY1" fmla="*/ 294968 h 294968"/>
              <a:gd name="connsiteX2" fmla="*/ 13052322 w 13067071"/>
              <a:gd name="connsiteY2" fmla="*/ 132736 h 294968"/>
              <a:gd name="connsiteX3" fmla="*/ 10766322 w 13067071"/>
              <a:gd name="connsiteY3" fmla="*/ 44245 h 294968"/>
              <a:gd name="connsiteX4" fmla="*/ 6430297 w 13067071"/>
              <a:gd name="connsiteY4" fmla="*/ 191729 h 294968"/>
              <a:gd name="connsiteX5" fmla="*/ 3215148 w 13067071"/>
              <a:gd name="connsiteY5" fmla="*/ 191729 h 294968"/>
              <a:gd name="connsiteX6" fmla="*/ 58993 w 13067071"/>
              <a:gd name="connsiteY6" fmla="*/ 0 h 294968"/>
              <a:gd name="connsiteX7" fmla="*/ 0 w 13067071"/>
              <a:gd name="connsiteY7" fmla="*/ 265471 h 294968"/>
              <a:gd name="connsiteX0" fmla="*/ 0 w 13067071"/>
              <a:gd name="connsiteY0" fmla="*/ 266004 h 295501"/>
              <a:gd name="connsiteX1" fmla="*/ 13067071 w 13067071"/>
              <a:gd name="connsiteY1" fmla="*/ 295501 h 295501"/>
              <a:gd name="connsiteX2" fmla="*/ 13052322 w 13067071"/>
              <a:gd name="connsiteY2" fmla="*/ 133269 h 295501"/>
              <a:gd name="connsiteX3" fmla="*/ 10766322 w 13067071"/>
              <a:gd name="connsiteY3" fmla="*/ 44778 h 295501"/>
              <a:gd name="connsiteX4" fmla="*/ 6430297 w 13067071"/>
              <a:gd name="connsiteY4" fmla="*/ 192262 h 295501"/>
              <a:gd name="connsiteX5" fmla="*/ 3215148 w 13067071"/>
              <a:gd name="connsiteY5" fmla="*/ 192262 h 295501"/>
              <a:gd name="connsiteX6" fmla="*/ 58993 w 13067071"/>
              <a:gd name="connsiteY6" fmla="*/ 533 h 295501"/>
              <a:gd name="connsiteX7" fmla="*/ 0 w 13067071"/>
              <a:gd name="connsiteY7" fmla="*/ 266004 h 295501"/>
              <a:gd name="connsiteX0" fmla="*/ 0 w 13022826"/>
              <a:gd name="connsiteY0" fmla="*/ 266004 h 295501"/>
              <a:gd name="connsiteX1" fmla="*/ 13022826 w 13022826"/>
              <a:gd name="connsiteY1" fmla="*/ 295501 h 295501"/>
              <a:gd name="connsiteX2" fmla="*/ 13008077 w 13022826"/>
              <a:gd name="connsiteY2" fmla="*/ 133269 h 295501"/>
              <a:gd name="connsiteX3" fmla="*/ 10722077 w 13022826"/>
              <a:gd name="connsiteY3" fmla="*/ 44778 h 295501"/>
              <a:gd name="connsiteX4" fmla="*/ 6386052 w 13022826"/>
              <a:gd name="connsiteY4" fmla="*/ 192262 h 295501"/>
              <a:gd name="connsiteX5" fmla="*/ 3170903 w 13022826"/>
              <a:gd name="connsiteY5" fmla="*/ 192262 h 295501"/>
              <a:gd name="connsiteX6" fmla="*/ 14748 w 13022826"/>
              <a:gd name="connsiteY6" fmla="*/ 533 h 295501"/>
              <a:gd name="connsiteX7" fmla="*/ 0 w 13022826"/>
              <a:gd name="connsiteY7" fmla="*/ 266004 h 295501"/>
              <a:gd name="connsiteX0" fmla="*/ 0 w 13022826"/>
              <a:gd name="connsiteY0" fmla="*/ 258747 h 288244"/>
              <a:gd name="connsiteX1" fmla="*/ 13022826 w 13022826"/>
              <a:gd name="connsiteY1" fmla="*/ 288244 h 288244"/>
              <a:gd name="connsiteX2" fmla="*/ 13008077 w 13022826"/>
              <a:gd name="connsiteY2" fmla="*/ 126012 h 288244"/>
              <a:gd name="connsiteX3" fmla="*/ 10722077 w 13022826"/>
              <a:gd name="connsiteY3" fmla="*/ 37521 h 288244"/>
              <a:gd name="connsiteX4" fmla="*/ 6386052 w 13022826"/>
              <a:gd name="connsiteY4" fmla="*/ 185005 h 288244"/>
              <a:gd name="connsiteX5" fmla="*/ 3170903 w 13022826"/>
              <a:gd name="connsiteY5" fmla="*/ 185005 h 288244"/>
              <a:gd name="connsiteX6" fmla="*/ 0 w 13022826"/>
              <a:gd name="connsiteY6" fmla="*/ 650 h 288244"/>
              <a:gd name="connsiteX7" fmla="*/ 0 w 13022826"/>
              <a:gd name="connsiteY7" fmla="*/ 258747 h 288244"/>
              <a:gd name="connsiteX0" fmla="*/ 0 w 13010688"/>
              <a:gd name="connsiteY0" fmla="*/ 258747 h 292290"/>
              <a:gd name="connsiteX1" fmla="*/ 13010688 w 13010688"/>
              <a:gd name="connsiteY1" fmla="*/ 292290 h 292290"/>
              <a:gd name="connsiteX2" fmla="*/ 13008077 w 13010688"/>
              <a:gd name="connsiteY2" fmla="*/ 126012 h 292290"/>
              <a:gd name="connsiteX3" fmla="*/ 10722077 w 13010688"/>
              <a:gd name="connsiteY3" fmla="*/ 37521 h 292290"/>
              <a:gd name="connsiteX4" fmla="*/ 6386052 w 13010688"/>
              <a:gd name="connsiteY4" fmla="*/ 185005 h 292290"/>
              <a:gd name="connsiteX5" fmla="*/ 3170903 w 13010688"/>
              <a:gd name="connsiteY5" fmla="*/ 185005 h 292290"/>
              <a:gd name="connsiteX6" fmla="*/ 0 w 13010688"/>
              <a:gd name="connsiteY6" fmla="*/ 650 h 292290"/>
              <a:gd name="connsiteX7" fmla="*/ 0 w 13010688"/>
              <a:gd name="connsiteY7" fmla="*/ 258747 h 292290"/>
              <a:gd name="connsiteX0" fmla="*/ 0 w 13022826"/>
              <a:gd name="connsiteY0" fmla="*/ 278977 h 292290"/>
              <a:gd name="connsiteX1" fmla="*/ 13022826 w 13022826"/>
              <a:gd name="connsiteY1" fmla="*/ 292290 h 292290"/>
              <a:gd name="connsiteX2" fmla="*/ 13020215 w 13022826"/>
              <a:gd name="connsiteY2" fmla="*/ 126012 h 292290"/>
              <a:gd name="connsiteX3" fmla="*/ 10734215 w 13022826"/>
              <a:gd name="connsiteY3" fmla="*/ 37521 h 292290"/>
              <a:gd name="connsiteX4" fmla="*/ 6398190 w 13022826"/>
              <a:gd name="connsiteY4" fmla="*/ 185005 h 292290"/>
              <a:gd name="connsiteX5" fmla="*/ 3183041 w 13022826"/>
              <a:gd name="connsiteY5" fmla="*/ 185005 h 292290"/>
              <a:gd name="connsiteX6" fmla="*/ 12138 w 13022826"/>
              <a:gd name="connsiteY6" fmla="*/ 650 h 292290"/>
              <a:gd name="connsiteX7" fmla="*/ 0 w 13022826"/>
              <a:gd name="connsiteY7" fmla="*/ 278977 h 292290"/>
              <a:gd name="connsiteX0" fmla="*/ 0 w 13014734"/>
              <a:gd name="connsiteY0" fmla="*/ 278977 h 292290"/>
              <a:gd name="connsiteX1" fmla="*/ 13014734 w 13014734"/>
              <a:gd name="connsiteY1" fmla="*/ 292290 h 292290"/>
              <a:gd name="connsiteX2" fmla="*/ 13012123 w 13014734"/>
              <a:gd name="connsiteY2" fmla="*/ 126012 h 292290"/>
              <a:gd name="connsiteX3" fmla="*/ 10726123 w 13014734"/>
              <a:gd name="connsiteY3" fmla="*/ 37521 h 292290"/>
              <a:gd name="connsiteX4" fmla="*/ 6390098 w 13014734"/>
              <a:gd name="connsiteY4" fmla="*/ 185005 h 292290"/>
              <a:gd name="connsiteX5" fmla="*/ 3174949 w 13014734"/>
              <a:gd name="connsiteY5" fmla="*/ 185005 h 292290"/>
              <a:gd name="connsiteX6" fmla="*/ 4046 w 13014734"/>
              <a:gd name="connsiteY6" fmla="*/ 650 h 292290"/>
              <a:gd name="connsiteX7" fmla="*/ 0 w 13014734"/>
              <a:gd name="connsiteY7" fmla="*/ 278977 h 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4734" h="292290">
                <a:moveTo>
                  <a:pt x="0" y="278977"/>
                </a:moveTo>
                <a:lnTo>
                  <a:pt x="13014734" y="292290"/>
                </a:lnTo>
                <a:cubicBezTo>
                  <a:pt x="13013864" y="236864"/>
                  <a:pt x="13012993" y="181438"/>
                  <a:pt x="13012123" y="126012"/>
                </a:cubicBezTo>
                <a:cubicBezTo>
                  <a:pt x="12628665" y="84225"/>
                  <a:pt x="11829794" y="27689"/>
                  <a:pt x="10726123" y="37521"/>
                </a:cubicBezTo>
                <a:cubicBezTo>
                  <a:pt x="9622452" y="47353"/>
                  <a:pt x="7461814" y="185005"/>
                  <a:pt x="6390098" y="185005"/>
                </a:cubicBezTo>
                <a:cubicBezTo>
                  <a:pt x="5318382" y="185005"/>
                  <a:pt x="4239291" y="215731"/>
                  <a:pt x="3174949" y="185005"/>
                </a:cubicBezTo>
                <a:cubicBezTo>
                  <a:pt x="2110607" y="154279"/>
                  <a:pt x="539904" y="-11640"/>
                  <a:pt x="4046" y="650"/>
                </a:cubicBezTo>
                <a:cubicBezTo>
                  <a:pt x="2697" y="93426"/>
                  <a:pt x="1349" y="186201"/>
                  <a:pt x="0" y="2789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>
              <a:defRPr>
                <a:effectLst/>
              </a:defRPr>
            </a:pPr>
            <a:r>
              <a:t>Body Level Three</a:t>
            </a:r>
          </a:p>
          <a:p>
            <a:pPr lvl="3">
              <a:defRPr>
                <a:effectLst/>
              </a:defRPr>
            </a:pPr>
            <a:r>
              <a:t>Body Level Four</a:t>
            </a:r>
          </a:p>
          <a:p>
            <a:pPr lvl="4">
              <a:defRPr>
                <a:effectLst/>
              </a:defRPr>
            </a:pPr>
            <a:r>
              <a:t>Body Level Five</a:t>
            </a:r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3058" y="9271000"/>
            <a:ext cx="45721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6900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03" y="126000"/>
            <a:ext cx="16034270" cy="100811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03" y="1537856"/>
            <a:ext cx="16034270" cy="7803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5751" y="268288"/>
            <a:ext cx="16290364" cy="9073008"/>
          </a:xfrm>
          <a:prstGeom prst="roundRect">
            <a:avLst>
              <a:gd name="adj" fmla="val 2435"/>
            </a:avLst>
          </a:prstGeom>
          <a:noFill/>
          <a:ln w="3810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535" y="9156700"/>
            <a:ext cx="1027033" cy="5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txStyles>
    <p:titleStyle>
      <a:lvl1pPr algn="l" defTabSz="1300525" rtl="0" eaLnBrk="1" latinLnBrk="0" hangingPunct="1">
        <a:lnSpc>
          <a:spcPct val="85000"/>
        </a:lnSpc>
        <a:spcBef>
          <a:spcPct val="0"/>
        </a:spcBef>
        <a:buNone/>
        <a:defRPr sz="5000" b="1" kern="1200" spc="-71" baseline="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30052" indent="-130052" algn="l" defTabSz="1300525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1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46221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tx2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325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430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536" indent="-260105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bg2"/>
        </a:buClr>
        <a:buFont typeface="Calibri" pitchFamily="34" charset="0"/>
        <a:buChar char="◦"/>
        <a:defRPr sz="2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99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953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407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861" indent="-325131" algn="l" defTabSz="1300525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263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525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0788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049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1312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1574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1836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2099" algn="l" defTabSz="1300525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eometry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Geometry</a:t>
            </a:r>
          </a:p>
        </p:txBody>
      </p:sp>
      <p:sp>
        <p:nvSpPr>
          <p:cNvPr id="97" name="Ed Angel…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Computer Graphics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ectors Lack 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Vectors Lack Position</a:t>
            </a:r>
          </a:p>
        </p:txBody>
      </p:sp>
      <p:sp>
        <p:nvSpPr>
          <p:cNvPr id="134" name="These vectors are identical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21733" indent="-321733">
              <a:spcBef>
                <a:spcPts val="1200"/>
              </a:spcBef>
              <a:defRPr sz="3800"/>
            </a:pPr>
            <a:r>
              <a:t>These vectors are identical</a:t>
            </a:r>
          </a:p>
          <a:p>
            <a:pPr marL="723900" lvl="1" indent="-342900">
              <a:defRPr sz="3600"/>
            </a:pPr>
            <a:r>
              <a:t>Same length and magnitude</a:t>
            </a:r>
          </a:p>
          <a:p>
            <a:pPr marL="723900" lvl="1" indent="-342900">
              <a:defRPr sz="3600"/>
            </a:pPr>
            <a:endParaRPr/>
          </a:p>
          <a:p>
            <a:pPr marL="666750" lvl="1" indent="-285750">
              <a:defRPr sz="3000"/>
            </a:pPr>
            <a:endParaRPr/>
          </a:p>
          <a:p>
            <a:pPr marL="666750" lvl="1" indent="-285750">
              <a:defRPr sz="3000"/>
            </a:pPr>
            <a:endParaRPr/>
          </a:p>
          <a:p>
            <a:pPr marL="666750" lvl="1" indent="-285750">
              <a:defRPr sz="3000"/>
            </a:pPr>
            <a:endParaRPr/>
          </a:p>
          <a:p>
            <a:pPr marL="666750" lvl="1" indent="-285750">
              <a:defRPr sz="3000"/>
            </a:pPr>
            <a:endParaRPr/>
          </a:p>
          <a:p>
            <a:pPr marL="666750" lvl="1" indent="-285750">
              <a:defRPr sz="3000"/>
            </a:pPr>
            <a:endParaRPr/>
          </a:p>
          <a:p>
            <a:pPr marL="666750" lvl="1" indent="-285750">
              <a:defRPr sz="3000"/>
            </a:pPr>
            <a:endParaRPr/>
          </a:p>
          <a:p>
            <a:pPr marL="321733" indent="-321733">
              <a:spcBef>
                <a:spcPts val="1200"/>
              </a:spcBef>
              <a:defRPr sz="3800"/>
            </a:pPr>
            <a:r>
              <a:t>Vectors spaces insufficient for geometry</a:t>
            </a:r>
          </a:p>
          <a:p>
            <a:pPr marL="723900" lvl="1" indent="-342900">
              <a:defRPr sz="3600"/>
            </a:pPr>
            <a:r>
              <a:t>Need points</a:t>
            </a:r>
          </a:p>
        </p:txBody>
      </p:sp>
      <p:pic>
        <p:nvPicPr>
          <p:cNvPr id="136" name="AN04F02" descr="AN04F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498" y="2273327"/>
            <a:ext cx="4592152" cy="4912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oi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Points</a:t>
            </a:r>
          </a:p>
        </p:txBody>
      </p:sp>
      <p:sp>
        <p:nvSpPr>
          <p:cNvPr id="138" name="Location in spac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Location in space</a:t>
            </a:r>
          </a:p>
          <a:p>
            <a:r>
              <a:t>Operations allowed between points and vectors</a:t>
            </a:r>
          </a:p>
          <a:p>
            <a:pPr marL="723900" lvl="1" indent="-342900">
              <a:defRPr sz="3600"/>
            </a:pPr>
            <a:r>
              <a:t>Point-point subtraction yields a vector</a:t>
            </a:r>
          </a:p>
          <a:p>
            <a:pPr marL="723900" lvl="1" indent="-342900">
              <a:defRPr sz="3600"/>
            </a:pPr>
            <a:r>
              <a:t>Equivalent to point-vector addition </a:t>
            </a:r>
          </a:p>
        </p:txBody>
      </p:sp>
      <p:pic>
        <p:nvPicPr>
          <p:cNvPr id="140" name="AN04F05" descr="AN04F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77" y="5797974"/>
            <a:ext cx="4660054" cy="326700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P=v+Q"/>
          <p:cNvSpPr txBox="1"/>
          <p:nvPr/>
        </p:nvSpPr>
        <p:spPr>
          <a:xfrm>
            <a:off x="9582693" y="6953456"/>
            <a:ext cx="2058257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3800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=</a:t>
            </a:r>
            <a:r>
              <a:rPr lang="en-US" sz="3800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3800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+</a:t>
            </a:r>
            <a:r>
              <a:rPr lang="en-US" sz="3800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Q</a:t>
            </a:r>
          </a:p>
        </p:txBody>
      </p:sp>
      <p:sp>
        <p:nvSpPr>
          <p:cNvPr id="142" name="v=P-Q"/>
          <p:cNvSpPr txBox="1"/>
          <p:nvPr/>
        </p:nvSpPr>
        <p:spPr>
          <a:xfrm>
            <a:off x="9588000" y="5761350"/>
            <a:ext cx="1946046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3800" b="1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=</a:t>
            </a:r>
            <a:r>
              <a:rPr lang="en-US" sz="3800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3800" b="1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-</a:t>
            </a:r>
            <a:r>
              <a:rPr lang="en-US" sz="3800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Q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ffine Sp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Affine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Point + a vector space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dirty="0"/>
                  <a:t>Point + a vector space</a:t>
                </a:r>
              </a:p>
              <a:p>
                <a:r>
                  <a:rPr dirty="0"/>
                  <a:t>Operations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Vector-vector addition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Scalar-vector multiplication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Point-vector addition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Scalar-scalar operations</a:t>
                </a:r>
              </a:p>
              <a:p>
                <a:pPr marL="321733" indent="-321733">
                  <a:spcBef>
                    <a:spcPts val="1200"/>
                  </a:spcBef>
                  <a:defRPr sz="3800"/>
                </a:pPr>
                <a:r>
                  <a:rPr dirty="0"/>
                  <a:t>For any point define</a:t>
                </a:r>
              </a:p>
              <a:p>
                <a:pPr marL="723900" lvl="1" indent="-342900">
                  <a:buFont typeface="Times New Roman"/>
                  <a:defRPr sz="3600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endParaRPr b="1" dirty="0"/>
              </a:p>
              <a:p>
                <a:pPr marL="723900" lvl="1" indent="-342900">
                  <a:buFont typeface="Times New Roman"/>
                  <a:defRPr sz="3600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dirty="0"/>
                  <a:t>(zero vector)</a:t>
                </a:r>
              </a:p>
            </p:txBody>
          </p:sp>
        </mc:Choice>
        <mc:Fallback xmlns="">
          <p:sp>
            <p:nvSpPr>
              <p:cNvPr id="144" name="Point + a vector spac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in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sider all points of the form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Consider all points of the form</a:t>
                </a:r>
              </a:p>
              <a:p>
                <a:pPr marL="723900" lvl="1" indent="-342900">
                  <a:buFont typeface="Times New Roman"/>
                  <a:defRPr sz="3600"/>
                </a:pPr>
                <a:r>
                  <a:rPr lang="en-US" b="1" dirty="0">
                    <a:latin typeface="Times" charset="0"/>
                    <a:ea typeface="Times" charset="0"/>
                    <a:cs typeface="Times" charset="0"/>
                  </a:rPr>
                  <a:t>P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(</a:t>
                </a:r>
                <a:r>
                  <a:rPr lang="el-GR" i="1" dirty="0">
                    <a:latin typeface="Times" charset="0"/>
                    <a:ea typeface="Times" charset="0"/>
                    <a:cs typeface="Times" charset="0"/>
                  </a:rPr>
                  <a:t>α</a:t>
                </a:r>
                <a:r>
                  <a:rPr lang="el-GR" dirty="0">
                    <a:latin typeface="Times" charset="0"/>
                    <a:ea typeface="Times" charset="0"/>
                    <a:cs typeface="Times" charset="0"/>
                  </a:rPr>
                  <a:t>)=</a:t>
                </a:r>
                <a:r>
                  <a:rPr lang="en-US" b="1" dirty="0">
                    <a:latin typeface="Times" charset="0"/>
                    <a:ea typeface="Times" charset="0"/>
                    <a:cs typeface="Times" charset="0"/>
                  </a:rPr>
                  <a:t>P</a:t>
                </a:r>
                <a:r>
                  <a:rPr lang="en-US" baseline="-25000" dirty="0">
                    <a:latin typeface="Times" charset="0"/>
                    <a:ea typeface="Times" charset="0"/>
                    <a:cs typeface="Times" charset="0"/>
                  </a:rPr>
                  <a:t>0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 + </a:t>
                </a:r>
                <a:r>
                  <a:rPr lang="el-GR" i="1" dirty="0">
                    <a:latin typeface="Times" charset="0"/>
                    <a:ea typeface="Times" charset="0"/>
                    <a:cs typeface="Times" charset="0"/>
                  </a:rPr>
                  <a:t>α</a:t>
                </a:r>
                <a:r>
                  <a:rPr lang="el-GR" dirty="0">
                    <a:latin typeface="Times" charset="0"/>
                    <a:ea typeface="Times" charset="0"/>
                    <a:cs typeface="Times" charset="0"/>
                  </a:rPr>
                  <a:t> </a:t>
                </a:r>
                <a:r>
                  <a:rPr lang="en-US" b="1" dirty="0">
                    <a:latin typeface="Times" charset="0"/>
                    <a:ea typeface="Times" charset="0"/>
                    <a:cs typeface="Times" charset="0"/>
                  </a:rPr>
                  <a:t>d</a:t>
                </a:r>
              </a:p>
              <a:p>
                <a:pPr marL="723900" lvl="1" indent="-342900">
                  <a:defRPr sz="3600"/>
                </a:pPr>
                <a:r>
                  <a:rPr lang="en-US" dirty="0"/>
                  <a:t>Set of all points that pass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the direction of the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147" name="Consider all points of the form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8" name="AN04F10" descr="AN04F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40" y="3823805"/>
            <a:ext cx="5111910" cy="5334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arametric For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Parametric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his form is known as the parametric form of the line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dirty="0"/>
                  <a:t>This form is known as the parametric form of the line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More robust and general than other forms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Extends to curves and surfaces</a:t>
                </a:r>
              </a:p>
              <a:p>
                <a:pPr>
                  <a:lnSpc>
                    <a:spcPct val="90000"/>
                  </a:lnSpc>
                </a:pPr>
                <a:r>
                  <a:rPr dirty="0"/>
                  <a:t>Two-dimensional forms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Explicit: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𝑚𝑥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h</m:t>
                    </m:r>
                  </m:oMath>
                </a14:m>
                <a:endParaRPr i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723900" lvl="1" indent="-342900">
                  <a:defRPr sz="3600"/>
                </a:pPr>
                <a:r>
                  <a:rPr dirty="0"/>
                  <a:t>Implicit: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𝑏𝑦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=0</m:t>
                    </m:r>
                  </m:oMath>
                </a14:m>
                <a:endParaRPr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723900" lvl="1" indent="-342900">
                  <a:defRPr sz="3600"/>
                </a:pPr>
                <a:r>
                  <a:rPr dirty="0"/>
                  <a:t>Parametric: </a:t>
                </a:r>
              </a:p>
              <a:p>
                <a:pPr marL="190500" lvl="1" indent="190500">
                  <a:buNone/>
                  <a:defRPr sz="3600"/>
                </a:pPr>
                <a:r>
                  <a:rPr dirty="0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+(1−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1</m:t>
                    </m:r>
                  </m:oMath>
                </a14:m>
                <a:endParaRPr baseline="-25000" dirty="0">
                  <a:latin typeface="Times" charset="0"/>
                  <a:ea typeface="Times" charset="0"/>
                  <a:cs typeface="Times" charset="0"/>
                </a:endParaRPr>
              </a:p>
              <a:p>
                <a:pPr marL="190500" lvl="1" indent="190500">
                  <a:buNone/>
                  <a:defRPr sz="3600"/>
                </a:pPr>
                <a:r>
                  <a:rPr dirty="0">
                    <a:latin typeface="Times" charset="0"/>
                    <a:ea typeface="Times" charset="0"/>
                    <a:cs typeface="Times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𝑦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+(1−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𝑦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1</m:t>
                    </m:r>
                  </m:oMath>
                </a14:m>
                <a:endParaRPr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51" name="This form is known as the parametric form of the lin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ays and Line Segmen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Rays and Line Segments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If α &gt;= 0, then P(α) is the ray leaving P0 in the direction d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ray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the direction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use two points to define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we get all the points on the line segment</a:t>
                </a:r>
              </a:p>
              <a:p>
                <a:r>
                  <a:rPr lang="en-US" dirty="0"/>
                  <a:t>joining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4" name="If α &gt;= 0, then P(α) is the ray leaving P0 in the direction d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6" name="AN04F11" descr="AN04F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96" y="4620388"/>
            <a:ext cx="5024683" cy="4441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vexity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Convexity</a:t>
            </a:r>
          </a:p>
        </p:txBody>
      </p:sp>
      <p:sp>
        <p:nvSpPr>
          <p:cNvPr id="158" name="An object is convex iff for any two points in the object all points on the line segment between these points are also in the object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object is convex iff for any two points in the object all points on the line segment between these points are also in the object</a:t>
            </a:r>
          </a:p>
        </p:txBody>
      </p:sp>
      <p:sp>
        <p:nvSpPr>
          <p:cNvPr id="160" name="Shape"/>
          <p:cNvSpPr/>
          <p:nvPr/>
        </p:nvSpPr>
        <p:spPr>
          <a:xfrm>
            <a:off x="4768690" y="4876801"/>
            <a:ext cx="2817708" cy="3142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000"/>
                </a:moveTo>
                <a:lnTo>
                  <a:pt x="10232" y="0"/>
                </a:lnTo>
                <a:lnTo>
                  <a:pt x="21600" y="10800"/>
                </a:lnTo>
                <a:lnTo>
                  <a:pt x="18189" y="19800"/>
                </a:lnTo>
                <a:lnTo>
                  <a:pt x="2274" y="21600"/>
                </a:lnTo>
                <a:lnTo>
                  <a:pt x="0" y="9000"/>
                </a:lnTo>
                <a:close/>
              </a:path>
            </a:pathLst>
          </a:custGeom>
          <a:solidFill>
            <a:srgbClr val="00CC99"/>
          </a:soli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650240">
              <a:defRPr sz="24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800"/>
          </a:p>
        </p:txBody>
      </p:sp>
      <p:sp>
        <p:nvSpPr>
          <p:cNvPr id="161" name="Shape"/>
          <p:cNvSpPr/>
          <p:nvPr/>
        </p:nvSpPr>
        <p:spPr>
          <a:xfrm>
            <a:off x="9103625" y="4768427"/>
            <a:ext cx="3034455" cy="3901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000"/>
                </a:moveTo>
                <a:lnTo>
                  <a:pt x="2314" y="0"/>
                </a:lnTo>
                <a:lnTo>
                  <a:pt x="20829" y="1200"/>
                </a:lnTo>
                <a:lnTo>
                  <a:pt x="6171" y="4200"/>
                </a:lnTo>
                <a:lnTo>
                  <a:pt x="21600" y="12000"/>
                </a:lnTo>
                <a:lnTo>
                  <a:pt x="6943" y="21600"/>
                </a:lnTo>
                <a:lnTo>
                  <a:pt x="0" y="9000"/>
                </a:lnTo>
                <a:close/>
              </a:path>
            </a:pathLst>
          </a:custGeom>
          <a:solidFill>
            <a:srgbClr val="00CC99"/>
          </a:soli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650240">
              <a:defRPr sz="24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800"/>
          </a:p>
        </p:txBody>
      </p:sp>
      <p:sp>
        <p:nvSpPr>
          <p:cNvPr id="162" name="Line"/>
          <p:cNvSpPr/>
          <p:nvPr/>
        </p:nvSpPr>
        <p:spPr>
          <a:xfrm flipV="1">
            <a:off x="5635677" y="5852159"/>
            <a:ext cx="866988" cy="151722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/>
          </a:p>
        </p:txBody>
      </p:sp>
      <p:sp>
        <p:nvSpPr>
          <p:cNvPr id="163" name="Line"/>
          <p:cNvSpPr/>
          <p:nvPr/>
        </p:nvSpPr>
        <p:spPr>
          <a:xfrm flipH="1">
            <a:off x="10078984" y="5093547"/>
            <a:ext cx="433494" cy="195072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P"/>
              <p:cNvSpPr txBox="1"/>
              <p:nvPr/>
            </p:nvSpPr>
            <p:spPr>
              <a:xfrm>
                <a:off x="6170597" y="5367744"/>
                <a:ext cx="543417" cy="687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0" dirty="0" smtClean="0"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sz="3800" b="1" i="0" dirty="0"/>
              </a:p>
            </p:txBody>
          </p:sp>
        </mc:Choice>
        <mc:Fallback xmlns="">
          <p:sp>
            <p:nvSpPr>
              <p:cNvPr id="164" name="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597" y="5367744"/>
                <a:ext cx="543417" cy="687368"/>
              </a:xfrm>
              <a:prstGeom prst="rect">
                <a:avLst/>
              </a:prstGeom>
              <a:blipFill>
                <a:blip r:embed="rId2"/>
                <a:stretch>
                  <a:fillRect l="-1818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Q"/>
              <p:cNvSpPr txBox="1"/>
              <p:nvPr/>
            </p:nvSpPr>
            <p:spPr>
              <a:xfrm>
                <a:off x="5191963" y="7091503"/>
                <a:ext cx="583493" cy="687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0" dirty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sz="3800" b="1" i="0" dirty="0"/>
              </a:p>
            </p:txBody>
          </p:sp>
        </mc:Choice>
        <mc:Fallback xmlns="">
          <p:sp>
            <p:nvSpPr>
              <p:cNvPr id="165" name="Q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63" y="7091503"/>
                <a:ext cx="583493" cy="687368"/>
              </a:xfrm>
              <a:prstGeom prst="rect">
                <a:avLst/>
              </a:prstGeom>
              <a:blipFill>
                <a:blip r:embed="rId3"/>
                <a:stretch>
                  <a:fillRect l="-25532" r="-2128" b="-1428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Q"/>
              <p:cNvSpPr txBox="1"/>
              <p:nvPr/>
            </p:nvSpPr>
            <p:spPr>
              <a:xfrm>
                <a:off x="9858042" y="6998102"/>
                <a:ext cx="583493" cy="687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0" dirty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sz="3800" b="1" i="0" dirty="0"/>
              </a:p>
            </p:txBody>
          </p:sp>
        </mc:Choice>
        <mc:Fallback xmlns="">
          <p:sp>
            <p:nvSpPr>
              <p:cNvPr id="166" name="Q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042" y="6998102"/>
                <a:ext cx="583493" cy="687368"/>
              </a:xfrm>
              <a:prstGeom prst="rect">
                <a:avLst/>
              </a:prstGeom>
              <a:blipFill>
                <a:blip r:embed="rId4"/>
                <a:stretch>
                  <a:fillRect l="-25532" r="-4255" b="-1454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P"/>
              <p:cNvSpPr txBox="1"/>
              <p:nvPr/>
            </p:nvSpPr>
            <p:spPr>
              <a:xfrm>
                <a:off x="10003525" y="4798375"/>
                <a:ext cx="543417" cy="687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0" dirty="0" smtClean="0">
                          <a:latin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sz="3800" b="1" i="0" dirty="0"/>
              </a:p>
            </p:txBody>
          </p:sp>
        </mc:Choice>
        <mc:Fallback xmlns="">
          <p:sp>
            <p:nvSpPr>
              <p:cNvPr id="167" name="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525" y="4798375"/>
                <a:ext cx="543417" cy="687368"/>
              </a:xfrm>
              <a:prstGeom prst="rect">
                <a:avLst/>
              </a:prstGeom>
              <a:blipFill>
                <a:blip r:embed="rId5"/>
                <a:stretch>
                  <a:fillRect l="-186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convex"/>
          <p:cNvSpPr txBox="1"/>
          <p:nvPr/>
        </p:nvSpPr>
        <p:spPr>
          <a:xfrm>
            <a:off x="4918651" y="8001064"/>
            <a:ext cx="1646285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dirty="0"/>
              <a:t>convex</a:t>
            </a:r>
          </a:p>
        </p:txBody>
      </p:sp>
      <p:sp>
        <p:nvSpPr>
          <p:cNvPr id="169" name="not convex"/>
          <p:cNvSpPr txBox="1"/>
          <p:nvPr/>
        </p:nvSpPr>
        <p:spPr>
          <a:xfrm>
            <a:off x="10804389" y="7784317"/>
            <a:ext cx="2457404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/>
              <a:t>not convex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ffine Sum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Affine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sider the “sum”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“sum”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baseline="-25000" dirty="0"/>
              </a:p>
              <a:p>
                <a:r>
                  <a:rPr lang="en-US" dirty="0"/>
                  <a:t>Can show by induction that this sum makes sense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which case we have the affine sum of the 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baseline="-25000" dirty="0"/>
              </a:p>
              <a:p>
                <a:r>
                  <a:rPr lang="en-US" dirty="0"/>
                  <a:t>If, in addition,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we have the convex hull 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171" name="Consider the “sum”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vex Hu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Convex Hull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Smallest convex object containing P1,P2,…..Pn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Smallest convex object containing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baseline="-25000" dirty="0"/>
              </a:p>
              <a:p>
                <a:r>
                  <a:rPr lang="en-US" dirty="0"/>
                  <a:t>Formed by “shrink wrapping” points</a:t>
                </a:r>
                <a:endParaRPr dirty="0"/>
              </a:p>
            </p:txBody>
          </p:sp>
        </mc:Choice>
        <mc:Fallback xmlns="">
          <p:sp>
            <p:nvSpPr>
              <p:cNvPr id="174" name="Smallest convex object containing P1,P2,…..P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6" name="AN04F13" descr="AN04F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71" y="3901440"/>
            <a:ext cx="7261015" cy="5064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rves and Surf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Curves and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urves are one parameter entities of the form P(α) where the function is nonlinear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r>
                  <a:rPr dirty="0"/>
                  <a:t>Curves are one parameter entities of the form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where the function is nonlinear</a:t>
                </a:r>
              </a:p>
              <a:p>
                <a:r>
                  <a:rPr dirty="0"/>
                  <a:t>Surfaces are formed from two-parameter functions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  <a:p>
                <a:pPr marL="723900" lvl="1" indent="-342900">
                  <a:defRPr sz="3600"/>
                </a:pPr>
                <a:r>
                  <a:rPr dirty="0"/>
                  <a:t>Linear functions give planes and polygons</a:t>
                </a:r>
              </a:p>
            </p:txBody>
          </p:sp>
        </mc:Choice>
        <mc:Fallback xmlns="">
          <p:sp>
            <p:nvSpPr>
              <p:cNvPr id="178" name="Curves are one parameter entities of the form P(α) where the function is nonlinear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Line"/>
          <p:cNvSpPr/>
          <p:nvPr/>
        </p:nvSpPr>
        <p:spPr>
          <a:xfrm>
            <a:off x="3684957" y="6519985"/>
            <a:ext cx="3359574" cy="1094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28" extrusionOk="0">
                <a:moveTo>
                  <a:pt x="0" y="17681"/>
                </a:moveTo>
                <a:cubicBezTo>
                  <a:pt x="5226" y="8681"/>
                  <a:pt x="10452" y="-319"/>
                  <a:pt x="12542" y="8"/>
                </a:cubicBezTo>
                <a:cubicBezTo>
                  <a:pt x="14632" y="336"/>
                  <a:pt x="11032" y="18008"/>
                  <a:pt x="12542" y="19645"/>
                </a:cubicBezTo>
                <a:cubicBezTo>
                  <a:pt x="14052" y="21281"/>
                  <a:pt x="19974" y="11463"/>
                  <a:pt x="21600" y="9826"/>
                </a:cubicBezTo>
              </a:path>
            </a:pathLst>
          </a:custGeom>
          <a:ln w="38100">
            <a:solidFill>
              <a:srgbClr val="3333CC"/>
            </a:solidFill>
          </a:ln>
        </p:spPr>
        <p:txBody>
          <a:bodyPr lIns="50800" tIns="50800" rIns="50800" bIns="50800" anchor="ctr"/>
          <a:lstStyle/>
          <a:p>
            <a:pPr defTabSz="650240">
              <a:defRPr sz="24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2400"/>
          </a:p>
        </p:txBody>
      </p:sp>
      <p:sp>
        <p:nvSpPr>
          <p:cNvPr id="181" name="P(α)"/>
          <p:cNvSpPr txBox="1"/>
          <p:nvPr/>
        </p:nvSpPr>
        <p:spPr>
          <a:xfrm>
            <a:off x="4883528" y="7443810"/>
            <a:ext cx="107080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4000" b="1" i="0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sz="4000" i="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sz="4000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sz="4000" i="0" dirty="0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  <p:sp>
        <p:nvSpPr>
          <p:cNvPr id="182" name="Shape"/>
          <p:cNvSpPr/>
          <p:nvPr/>
        </p:nvSpPr>
        <p:spPr>
          <a:xfrm>
            <a:off x="8345010" y="6285654"/>
            <a:ext cx="3901442" cy="2275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314"/>
                </a:moveTo>
                <a:lnTo>
                  <a:pt x="5400" y="0"/>
                </a:lnTo>
                <a:lnTo>
                  <a:pt x="21600" y="0"/>
                </a:lnTo>
                <a:lnTo>
                  <a:pt x="12600" y="8229"/>
                </a:lnTo>
                <a:lnTo>
                  <a:pt x="19800" y="11314"/>
                </a:lnTo>
                <a:lnTo>
                  <a:pt x="9600" y="21600"/>
                </a:lnTo>
                <a:lnTo>
                  <a:pt x="0" y="11314"/>
                </a:lnTo>
                <a:close/>
              </a:path>
            </a:pathLst>
          </a:custGeom>
          <a:solidFill>
            <a:srgbClr val="00CC99"/>
          </a:soli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650240">
              <a:defRPr sz="24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2400"/>
          </a:p>
        </p:txBody>
      </p:sp>
      <p:sp>
        <p:nvSpPr>
          <p:cNvPr id="183" name="P(α, β)"/>
          <p:cNvSpPr txBox="1"/>
          <p:nvPr/>
        </p:nvSpPr>
        <p:spPr>
          <a:xfrm>
            <a:off x="11733652" y="7552183"/>
            <a:ext cx="161262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4000" b="1" i="0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sz="4000" i="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sz="4000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sz="4000" i="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sz="4000" dirty="0">
                <a:latin typeface="Times" charset="0"/>
                <a:ea typeface="Times" charset="0"/>
                <a:cs typeface="Times" charset="0"/>
              </a:rPr>
              <a:t>β</a:t>
            </a:r>
            <a:r>
              <a:rPr sz="4000" i="0" dirty="0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</a:t>
            </a:r>
          </a:p>
        </p:txBody>
      </p:sp>
      <p:sp>
        <p:nvSpPr>
          <p:cNvPr id="99" name="Introduce the elements of geometry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Introduce the elements of geometry</a:t>
            </a:r>
          </a:p>
          <a:p>
            <a:pPr marL="723900" lvl="1" indent="-342900">
              <a:defRPr sz="3600"/>
            </a:pPr>
            <a:r>
              <a:t>Scalars</a:t>
            </a:r>
          </a:p>
          <a:p>
            <a:pPr marL="723900" lvl="1" indent="-342900">
              <a:defRPr sz="3600"/>
            </a:pPr>
            <a:r>
              <a:t>Vectors</a:t>
            </a:r>
          </a:p>
          <a:p>
            <a:pPr marL="723900" lvl="1" indent="-342900">
              <a:defRPr sz="3600"/>
            </a:pPr>
            <a:r>
              <a:t>Points</a:t>
            </a:r>
          </a:p>
          <a:p>
            <a:r>
              <a:t>Develop mathematical operations among them in a coordinate-free manner</a:t>
            </a:r>
          </a:p>
          <a:p>
            <a:r>
              <a:t>Define basic primitives</a:t>
            </a:r>
          </a:p>
          <a:p>
            <a:pPr marL="723900" lvl="1" indent="-342900">
              <a:defRPr sz="3600"/>
            </a:pPr>
            <a:r>
              <a:t>Line segments</a:t>
            </a:r>
          </a:p>
          <a:p>
            <a:pPr marL="723900" lvl="1" indent="-342900">
              <a:defRPr sz="3600"/>
            </a:pPr>
            <a:r>
              <a:t>Polygons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ne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Planes</a:t>
            </a:r>
          </a:p>
        </p:txBody>
      </p:sp>
      <p:sp>
        <p:nvSpPr>
          <p:cNvPr id="185" name="A plane can be defined by a point and two vectors or by three points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plane can be defined by a point and two vectors or by three points</a:t>
            </a:r>
          </a:p>
        </p:txBody>
      </p:sp>
      <p:sp>
        <p:nvSpPr>
          <p:cNvPr id="187" name="P(α,β)=R+αu+βv"/>
          <p:cNvSpPr txBox="1"/>
          <p:nvPr/>
        </p:nvSpPr>
        <p:spPr>
          <a:xfrm>
            <a:off x="3595687" y="7588262"/>
            <a:ext cx="3795911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2400"/>
            </a:pPr>
            <a:r>
              <a:rPr sz="3800" b="1" i="0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sz="3800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en-US" sz="3800" i="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 dirty="0">
                <a:latin typeface="Times" charset="0"/>
                <a:ea typeface="Times" charset="0"/>
                <a:cs typeface="Times" charset="0"/>
              </a:rPr>
              <a:t>β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)=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R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+</a:t>
            </a:r>
            <a:r>
              <a:rPr sz="3800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u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+</a:t>
            </a:r>
            <a:r>
              <a:rPr sz="3800" dirty="0">
                <a:latin typeface="Times" charset="0"/>
                <a:ea typeface="Times" charset="0"/>
                <a:cs typeface="Times" charset="0"/>
              </a:rPr>
              <a:t>β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v</a:t>
            </a:r>
          </a:p>
        </p:txBody>
      </p:sp>
      <p:sp>
        <p:nvSpPr>
          <p:cNvPr id="188" name="P(α,β)=R+α(Q-R)+β(P-Q)"/>
          <p:cNvSpPr txBox="1"/>
          <p:nvPr/>
        </p:nvSpPr>
        <p:spPr>
          <a:xfrm>
            <a:off x="8076977" y="7592083"/>
            <a:ext cx="5714706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2400"/>
            </a:pPr>
            <a:r>
              <a:rPr sz="3800" b="1" i="0">
                <a:latin typeface="Times" charset="0"/>
                <a:ea typeface="Times" charset="0"/>
                <a:cs typeface="Times" charset="0"/>
              </a:rPr>
              <a:t>P</a:t>
            </a:r>
            <a:r>
              <a:rPr sz="3800" i="0">
                <a:latin typeface="Times" charset="0"/>
                <a:ea typeface="Times" charset="0"/>
                <a:cs typeface="Times" charset="0"/>
              </a:rPr>
              <a:t>(</a:t>
            </a:r>
            <a:r>
              <a:rPr sz="3800">
                <a:latin typeface="Times" charset="0"/>
                <a:ea typeface="Times" charset="0"/>
                <a:cs typeface="Times" charset="0"/>
              </a:rPr>
              <a:t>α</a:t>
            </a:r>
            <a:r>
              <a:rPr sz="3800" i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en-US" sz="3800" i="0">
                <a:latin typeface="Times" charset="0"/>
                <a:ea typeface="Times" charset="0"/>
                <a:cs typeface="Times" charset="0"/>
              </a:rPr>
              <a:t> </a:t>
            </a:r>
            <a:r>
              <a:rPr sz="3800">
                <a:latin typeface="Times" charset="0"/>
                <a:ea typeface="Times" charset="0"/>
                <a:cs typeface="Times" charset="0"/>
              </a:rPr>
              <a:t>β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)=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R</a:t>
            </a:r>
            <a:r>
              <a:rPr sz="3800" dirty="0">
                <a:latin typeface="Times" charset="0"/>
                <a:ea typeface="Times" charset="0"/>
                <a:cs typeface="Times" charset="0"/>
              </a:rPr>
              <a:t>+α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Q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-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R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)+</a:t>
            </a:r>
            <a:r>
              <a:rPr sz="3800" dirty="0">
                <a:latin typeface="Times" charset="0"/>
                <a:ea typeface="Times" charset="0"/>
                <a:cs typeface="Times" charset="0"/>
              </a:rPr>
              <a:t>β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-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Q</a:t>
            </a:r>
            <a:r>
              <a:rPr sz="3800" i="0" dirty="0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  <p:sp>
        <p:nvSpPr>
          <p:cNvPr id="189" name="Line"/>
          <p:cNvSpPr/>
          <p:nvPr/>
        </p:nvSpPr>
        <p:spPr>
          <a:xfrm flipV="1">
            <a:off x="4443570" y="4009814"/>
            <a:ext cx="2600962" cy="3251201"/>
          </a:xfrm>
          <a:prstGeom prst="line">
            <a:avLst/>
          </a:prstGeom>
          <a:ln w="508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0" name="Line"/>
          <p:cNvSpPr/>
          <p:nvPr/>
        </p:nvSpPr>
        <p:spPr>
          <a:xfrm flipV="1">
            <a:off x="4443570" y="6394026"/>
            <a:ext cx="2492588" cy="866988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1" name="Line"/>
          <p:cNvSpPr/>
          <p:nvPr/>
        </p:nvSpPr>
        <p:spPr>
          <a:xfrm flipV="1">
            <a:off x="6936157" y="4118187"/>
            <a:ext cx="108374" cy="227584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2" name="u"/>
          <p:cNvSpPr txBox="1"/>
          <p:nvPr/>
        </p:nvSpPr>
        <p:spPr>
          <a:xfrm>
            <a:off x="5879829" y="6610414"/>
            <a:ext cx="3735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u</a:t>
            </a:r>
          </a:p>
        </p:txBody>
      </p:sp>
      <p:sp>
        <p:nvSpPr>
          <p:cNvPr id="193" name="v"/>
          <p:cNvSpPr txBox="1"/>
          <p:nvPr/>
        </p:nvSpPr>
        <p:spPr>
          <a:xfrm>
            <a:off x="5383390" y="4912423"/>
            <a:ext cx="34625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v</a:t>
            </a:r>
          </a:p>
        </p:txBody>
      </p:sp>
      <p:sp>
        <p:nvSpPr>
          <p:cNvPr id="194" name="R"/>
          <p:cNvSpPr txBox="1"/>
          <p:nvPr/>
        </p:nvSpPr>
        <p:spPr>
          <a:xfrm>
            <a:off x="3903719" y="6700583"/>
            <a:ext cx="45525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R</a:t>
            </a:r>
          </a:p>
        </p:txBody>
      </p:sp>
      <p:sp>
        <p:nvSpPr>
          <p:cNvPr id="195" name="Line"/>
          <p:cNvSpPr/>
          <p:nvPr/>
        </p:nvSpPr>
        <p:spPr>
          <a:xfrm flipV="1">
            <a:off x="9126201" y="3842737"/>
            <a:ext cx="2600962" cy="3251202"/>
          </a:xfrm>
          <a:prstGeom prst="line">
            <a:avLst/>
          </a:prstGeom>
          <a:ln w="508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6" name="Line"/>
          <p:cNvSpPr/>
          <p:nvPr/>
        </p:nvSpPr>
        <p:spPr>
          <a:xfrm flipV="1">
            <a:off x="9126202" y="6226952"/>
            <a:ext cx="2492588" cy="866987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7" name="Line"/>
          <p:cNvSpPr/>
          <p:nvPr/>
        </p:nvSpPr>
        <p:spPr>
          <a:xfrm flipV="1">
            <a:off x="11618789" y="3951112"/>
            <a:ext cx="108375" cy="2275841"/>
          </a:xfrm>
          <a:prstGeom prst="line">
            <a:avLst/>
          </a:prstGeom>
          <a:ln w="381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8" name="P"/>
          <p:cNvSpPr txBox="1"/>
          <p:nvPr/>
        </p:nvSpPr>
        <p:spPr>
          <a:xfrm>
            <a:off x="11854296" y="3189699"/>
            <a:ext cx="400751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>
                <a:latin typeface="Times" charset="0"/>
                <a:ea typeface="Times" charset="0"/>
                <a:cs typeface="Times" charset="0"/>
              </a:rPr>
              <a:t>P</a:t>
            </a:r>
          </a:p>
        </p:txBody>
      </p:sp>
      <p:sp>
        <p:nvSpPr>
          <p:cNvPr id="199" name="Circle"/>
          <p:cNvSpPr/>
          <p:nvPr/>
        </p:nvSpPr>
        <p:spPr>
          <a:xfrm>
            <a:off x="8995250" y="7044266"/>
            <a:ext cx="194170" cy="194170"/>
          </a:xfrm>
          <a:prstGeom prst="ellipse">
            <a:avLst/>
          </a:prstGeom>
          <a:solidFill>
            <a:srgbClr val="00CC99"/>
          </a:soli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650240">
              <a:defRPr sz="24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0" name="R"/>
          <p:cNvSpPr txBox="1"/>
          <p:nvPr/>
        </p:nvSpPr>
        <p:spPr>
          <a:xfrm>
            <a:off x="8502575" y="6700583"/>
            <a:ext cx="455253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>
                <a:latin typeface="Times" charset="0"/>
                <a:ea typeface="Times" charset="0"/>
                <a:cs typeface="Times" charset="0"/>
              </a:rPr>
              <a:t>R</a:t>
            </a:r>
          </a:p>
        </p:txBody>
      </p:sp>
      <p:sp>
        <p:nvSpPr>
          <p:cNvPr id="201" name="Q"/>
          <p:cNvSpPr txBox="1"/>
          <p:nvPr/>
        </p:nvSpPr>
        <p:spPr>
          <a:xfrm>
            <a:off x="11749187" y="5883268"/>
            <a:ext cx="480902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>
                <a:latin typeface="Times" charset="0"/>
                <a:ea typeface="Times" charset="0"/>
                <a:cs typeface="Times" charset="0"/>
              </a:rPr>
              <a:t>Q</a:t>
            </a:r>
          </a:p>
        </p:txBody>
      </p:sp>
      <p:sp>
        <p:nvSpPr>
          <p:cNvPr id="202" name="Circle"/>
          <p:cNvSpPr/>
          <p:nvPr/>
        </p:nvSpPr>
        <p:spPr>
          <a:xfrm>
            <a:off x="4443570" y="7152640"/>
            <a:ext cx="194170" cy="194170"/>
          </a:xfrm>
          <a:prstGeom prst="ellipse">
            <a:avLst/>
          </a:prstGeom>
          <a:solidFill>
            <a:srgbClr val="00CC99"/>
          </a:soli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650240">
              <a:defRPr sz="24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3" name="Circle"/>
          <p:cNvSpPr/>
          <p:nvPr/>
        </p:nvSpPr>
        <p:spPr>
          <a:xfrm>
            <a:off x="11596211" y="6177279"/>
            <a:ext cx="194170" cy="194170"/>
          </a:xfrm>
          <a:prstGeom prst="ellipse">
            <a:avLst/>
          </a:prstGeom>
          <a:solidFill>
            <a:srgbClr val="00CC99"/>
          </a:soli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650240">
              <a:defRPr sz="24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4" name="Circle"/>
          <p:cNvSpPr/>
          <p:nvPr/>
        </p:nvSpPr>
        <p:spPr>
          <a:xfrm>
            <a:off x="11704584" y="3793066"/>
            <a:ext cx="194170" cy="194170"/>
          </a:xfrm>
          <a:prstGeom prst="ellipse">
            <a:avLst/>
          </a:prstGeom>
          <a:solidFill>
            <a:srgbClr val="00CC99"/>
          </a:solidFill>
          <a:ln w="127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650240">
              <a:defRPr sz="2400" i="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3800" b="1">
              <a:latin typeface="Times" charset="0"/>
              <a:ea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riang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Triangles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7" name="AN04F16" descr="AN04F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66" y="2600960"/>
            <a:ext cx="7249726" cy="5511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Line"/>
          <p:cNvSpPr/>
          <p:nvPr/>
        </p:nvSpPr>
        <p:spPr>
          <a:xfrm>
            <a:off x="4582421" y="5310294"/>
            <a:ext cx="4440485" cy="1858011"/>
          </a:xfrm>
          <a:prstGeom prst="line">
            <a:avLst/>
          </a:prstGeom>
          <a:ln w="127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09" name="Line"/>
          <p:cNvSpPr/>
          <p:nvPr/>
        </p:nvSpPr>
        <p:spPr>
          <a:xfrm flipH="1">
            <a:off x="9784340" y="4334933"/>
            <a:ext cx="1842348" cy="1083734"/>
          </a:xfrm>
          <a:prstGeom prst="line">
            <a:avLst/>
          </a:prstGeom>
          <a:ln w="127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210" name="convex sum of S(α) and R"/>
          <p:cNvSpPr txBox="1"/>
          <p:nvPr/>
        </p:nvSpPr>
        <p:spPr>
          <a:xfrm>
            <a:off x="11006157" y="3341371"/>
            <a:ext cx="36546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2400"/>
            </a:pPr>
            <a:r>
              <a:rPr sz="2400"/>
              <a:t>convex sum of S(α) and R</a:t>
            </a:r>
          </a:p>
        </p:txBody>
      </p:sp>
      <p:sp>
        <p:nvSpPr>
          <p:cNvPr id="211" name="for 0&lt;=α,β&lt;=1, we get all points in triangle"/>
          <p:cNvSpPr txBox="1"/>
          <p:nvPr/>
        </p:nvSpPr>
        <p:spPr>
          <a:xfrm>
            <a:off x="6113681" y="8244447"/>
            <a:ext cx="582409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650240">
              <a:defRPr sz="2400"/>
            </a:pPr>
            <a:r>
              <a:rPr sz="2400"/>
              <a:t>for 0&lt;=α,β&lt;=1, we get all points in triangle</a:t>
            </a:r>
          </a:p>
        </p:txBody>
      </p:sp>
      <p:sp>
        <p:nvSpPr>
          <p:cNvPr id="212" name="convex sum of P and Q"/>
          <p:cNvSpPr txBox="1"/>
          <p:nvPr/>
        </p:nvSpPr>
        <p:spPr>
          <a:xfrm>
            <a:off x="2761016" y="4639114"/>
            <a:ext cx="32770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dirty="0"/>
              <a:t>convex sum of P and Q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arycentric Coordinate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Barycentric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riangle is convex so any point inside can be represented as an affine sum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Triangle is convex so any point inside can be represented as an affine sum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representation is called the barycentric coordinate representation of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4" name="Triangle is convex so any point inside can be represented as an affine sum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Dot Product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Dot product can be used to measure the angle between two vectors.…"/>
              <p:cNvSpPr txBox="1">
                <a:spLocks noGrp="1"/>
              </p:cNvSpPr>
              <p:nvPr>
                <p:ph idx="1"/>
              </p:nvPr>
            </p:nvSpPr>
            <p:spPr>
              <a:xfrm>
                <a:off x="701003" y="1537856"/>
                <a:ext cx="8252497" cy="7803441"/>
              </a:xfrm>
            </p:spPr>
            <p:txBody>
              <a:bodyPr/>
              <a:lstStyle/>
              <a:p>
                <a:r>
                  <a:rPr lang="en-US" dirty="0"/>
                  <a:t>Dot product can be used to measure the angle between two vectors.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dot product of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 with a unit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 is the length of the projection of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7" name="Dot product can be used to measure the angle between two vector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03" y="1537856"/>
                <a:ext cx="8252497" cy="7803441"/>
              </a:xfrm>
              <a:blipFill>
                <a:blip r:embed="rId2"/>
                <a:stretch>
                  <a:fillRect l="-1997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image91.pdf" descr="image9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521" y="2946386"/>
            <a:ext cx="6173460" cy="16120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1-09" descr="1-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1537856"/>
            <a:ext cx="7781773" cy="71610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287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ross Product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ross product outputs a vector perpendicular to the plane defined by the two vectors.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Cross product outputs a vector perpendicular to the plane defined by the two vectors.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defines a right-hand coordinate system.</a:t>
                </a:r>
              </a:p>
            </p:txBody>
          </p:sp>
        </mc:Choice>
        <mc:Fallback xmlns="">
          <p:sp>
            <p:nvSpPr>
              <p:cNvPr id="113" name="Cross product outputs a vector perpendicular to the plane defined by the two vector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image90.pdf" descr="image9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11" y="3860794"/>
            <a:ext cx="12714254" cy="46926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630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Normal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Every plane has a vector n normal (perpendicular, orthogonal) to it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plane has a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/>
                  <a:t> normal (perpendicular, orthogonal) to it</a:t>
                </a:r>
              </a:p>
              <a:p>
                <a:r>
                  <a:rPr lang="en-US" dirty="0"/>
                  <a:t>From point-two vector form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, we know  we can use the cross product to find 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equivalent form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  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7" name="Every plane has a vector n normal (perpendicular, orthogonal) to i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9" t="-1948" r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u"/>
              <p:cNvSpPr txBox="1"/>
              <p:nvPr/>
            </p:nvSpPr>
            <p:spPr>
              <a:xfrm>
                <a:off x="11826261" y="8700932"/>
                <a:ext cx="559448" cy="7181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dirty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sz="4000" b="1" i="0" dirty="0"/>
              </a:p>
            </p:txBody>
          </p:sp>
        </mc:Choice>
        <mc:Fallback xmlns="">
          <p:sp>
            <p:nvSpPr>
              <p:cNvPr id="220" name="u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261" y="8700932"/>
                <a:ext cx="559448" cy="718145"/>
              </a:xfrm>
              <a:prstGeom prst="rect">
                <a:avLst/>
              </a:prstGeom>
              <a:blipFill>
                <a:blip r:embed="rId3"/>
                <a:stretch>
                  <a:fillRect l="-111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v"/>
              <p:cNvSpPr txBox="1"/>
              <p:nvPr/>
            </p:nvSpPr>
            <p:spPr>
              <a:xfrm>
                <a:off x="9874100" y="6430011"/>
                <a:ext cx="522579" cy="7181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dirty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sz="4000" b="1" i="0" dirty="0"/>
              </a:p>
            </p:txBody>
          </p:sp>
        </mc:Choice>
        <mc:Fallback xmlns="">
          <p:sp>
            <p:nvSpPr>
              <p:cNvPr id="221" name="v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100" y="6430011"/>
                <a:ext cx="522579" cy="718145"/>
              </a:xfrm>
              <a:prstGeom prst="rect">
                <a:avLst/>
              </a:prstGeom>
              <a:blipFill>
                <a:blip r:embed="rId4"/>
                <a:stretch>
                  <a:fillRect l="-1162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allelogram 6">
            <a:extLst>
              <a:ext uri="{FF2B5EF4-FFF2-40B4-BE49-F238E27FC236}">
                <a16:creationId xmlns:a16="http://schemas.microsoft.com/office/drawing/2014/main" id="{A5DB7281-52DB-9340-B562-1C72EBDC8964}"/>
              </a:ext>
            </a:extLst>
          </p:cNvPr>
          <p:cNvSpPr/>
          <p:nvPr/>
        </p:nvSpPr>
        <p:spPr>
          <a:xfrm>
            <a:off x="8981459" y="6377013"/>
            <a:ext cx="4728051" cy="2483363"/>
          </a:xfrm>
          <a:prstGeom prst="parallelogram">
            <a:avLst>
              <a:gd name="adj" fmla="val 74861"/>
            </a:avLst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P"/>
              <p:cNvSpPr txBox="1"/>
              <p:nvPr/>
            </p:nvSpPr>
            <p:spPr>
              <a:xfrm>
                <a:off x="10778021" y="7693105"/>
                <a:ext cx="567463" cy="7181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</m:oMath>
                  </m:oMathPara>
                </a14:m>
                <a:endParaRPr sz="4000" b="1" i="0" dirty="0"/>
              </a:p>
            </p:txBody>
          </p:sp>
        </mc:Choice>
        <mc:Fallback xmlns="">
          <p:sp>
            <p:nvSpPr>
              <p:cNvPr id="222" name="P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021" y="7693105"/>
                <a:ext cx="567463" cy="718145"/>
              </a:xfrm>
              <a:prstGeom prst="rect">
                <a:avLst/>
              </a:prstGeom>
              <a:blipFill>
                <a:blip r:embed="rId5"/>
                <a:stretch>
                  <a:fillRect l="-20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">
                <a:extLst>
                  <a:ext uri="{FF2B5EF4-FFF2-40B4-BE49-F238E27FC236}">
                    <a16:creationId xmlns:a16="http://schemas.microsoft.com/office/drawing/2014/main" id="{65E352B8-A8BC-5247-B55F-984840CE5253}"/>
                  </a:ext>
                </a:extLst>
              </p:cNvPr>
              <p:cNvSpPr txBox="1"/>
              <p:nvPr/>
            </p:nvSpPr>
            <p:spPr>
              <a:xfrm>
                <a:off x="8386744" y="8312663"/>
                <a:ext cx="594715" cy="7181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sz="4000" b="1" i="0" dirty="0"/>
              </a:p>
            </p:txBody>
          </p:sp>
        </mc:Choice>
        <mc:Fallback xmlns="">
          <p:sp>
            <p:nvSpPr>
              <p:cNvPr id="8" name="P">
                <a:extLst>
                  <a:ext uri="{FF2B5EF4-FFF2-40B4-BE49-F238E27FC236}">
                    <a16:creationId xmlns:a16="http://schemas.microsoft.com/office/drawing/2014/main" id="{65E352B8-A8BC-5247-B55F-984840CE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44" y="8312663"/>
                <a:ext cx="594715" cy="718145"/>
              </a:xfrm>
              <a:prstGeom prst="rect">
                <a:avLst/>
              </a:prstGeom>
              <a:blipFill>
                <a:blip r:embed="rId6"/>
                <a:stretch>
                  <a:fillRect l="-2127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35E1E1-73F5-7244-90B6-B514B7E3F947}"/>
              </a:ext>
            </a:extLst>
          </p:cNvPr>
          <p:cNvCxnSpPr>
            <a:cxnSpLocks/>
          </p:cNvCxnSpPr>
          <p:nvPr/>
        </p:nvCxnSpPr>
        <p:spPr>
          <a:xfrm flipV="1">
            <a:off x="8880951" y="7048500"/>
            <a:ext cx="1253649" cy="166133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299EA5-D759-2E4C-9904-D03BB697D4B6}"/>
              </a:ext>
            </a:extLst>
          </p:cNvPr>
          <p:cNvCxnSpPr>
            <a:cxnSpLocks/>
          </p:cNvCxnSpPr>
          <p:nvPr/>
        </p:nvCxnSpPr>
        <p:spPr>
          <a:xfrm>
            <a:off x="8995251" y="9010918"/>
            <a:ext cx="2717897" cy="574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3092A2-0D7B-8E4C-A7B0-04734FA4856D}"/>
              </a:ext>
            </a:extLst>
          </p:cNvPr>
          <p:cNvCxnSpPr>
            <a:cxnSpLocks/>
          </p:cNvCxnSpPr>
          <p:nvPr/>
        </p:nvCxnSpPr>
        <p:spPr>
          <a:xfrm flipH="1" flipV="1">
            <a:off x="11713148" y="5124450"/>
            <a:ext cx="45736" cy="187424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u">
                <a:extLst>
                  <a:ext uri="{FF2B5EF4-FFF2-40B4-BE49-F238E27FC236}">
                    <a16:creationId xmlns:a16="http://schemas.microsoft.com/office/drawing/2014/main" id="{96EF832A-B82D-FD48-AC8B-99046B6A71B2}"/>
                  </a:ext>
                </a:extLst>
              </p:cNvPr>
              <p:cNvSpPr txBox="1"/>
              <p:nvPr/>
            </p:nvSpPr>
            <p:spPr>
              <a:xfrm>
                <a:off x="11477557" y="4496908"/>
                <a:ext cx="562654" cy="71814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dirty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sz="4000" b="1" i="0" dirty="0"/>
              </a:p>
            </p:txBody>
          </p:sp>
        </mc:Choice>
        <mc:Fallback xmlns="">
          <p:sp>
            <p:nvSpPr>
              <p:cNvPr id="18" name="u">
                <a:extLst>
                  <a:ext uri="{FF2B5EF4-FFF2-40B4-BE49-F238E27FC236}">
                    <a16:creationId xmlns:a16="http://schemas.microsoft.com/office/drawing/2014/main" id="{96EF832A-B82D-FD48-AC8B-99046B6A7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557" y="4496908"/>
                <a:ext cx="562654" cy="718145"/>
              </a:xfrm>
              <a:prstGeom prst="rect">
                <a:avLst/>
              </a:prstGeom>
              <a:blipFill>
                <a:blip r:embed="rId7"/>
                <a:stretch>
                  <a:fillRect l="-13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44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Normal Vector of a Polygon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defTabSz="531622">
              <a:defRPr sz="5278">
                <a:effectLst>
                  <a:outerShdw blurRad="34671" dist="34671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z="5000" dirty="0">
                <a:effectLst/>
              </a:rPr>
              <a:t>Normal</a:t>
            </a:r>
            <a:r>
              <a:rPr lang="en-US" dirty="0">
                <a:effectLst/>
              </a:rPr>
              <a:t> Vector of a Polygon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0" name="Shape"/>
          <p:cNvSpPr/>
          <p:nvPr/>
        </p:nvSpPr>
        <p:spPr>
          <a:xfrm>
            <a:off x="5852425" y="4985174"/>
            <a:ext cx="5201921" cy="2167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880"/>
                </a:moveTo>
                <a:lnTo>
                  <a:pt x="9900" y="21600"/>
                </a:lnTo>
                <a:lnTo>
                  <a:pt x="21600" y="9720"/>
                </a:lnTo>
                <a:lnTo>
                  <a:pt x="11700" y="0"/>
                </a:lnTo>
                <a:lnTo>
                  <a:pt x="0" y="11880"/>
                </a:lnTo>
                <a:close/>
              </a:path>
            </a:pathLst>
          </a:custGeom>
          <a:solidFill>
            <a:srgbClr val="C0C0C0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3600" i="0">
                <a:solidFill>
                  <a:srgbClr val="FFFFFF"/>
                </a:solidFill>
                <a:latin typeface="굴림"/>
                <a:ea typeface="굴림"/>
                <a:cs typeface="굴림"/>
                <a:sym typeface="굴림"/>
              </a:defRPr>
            </a:pPr>
            <a:endParaRPr sz="3600"/>
          </a:p>
        </p:txBody>
      </p:sp>
      <p:sp>
        <p:nvSpPr>
          <p:cNvPr id="101" name="Line"/>
          <p:cNvSpPr/>
          <p:nvPr/>
        </p:nvSpPr>
        <p:spPr>
          <a:xfrm flipV="1">
            <a:off x="5852425" y="3901440"/>
            <a:ext cx="1" cy="2275841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02" name="Line"/>
          <p:cNvSpPr/>
          <p:nvPr/>
        </p:nvSpPr>
        <p:spPr>
          <a:xfrm flipV="1">
            <a:off x="5852425" y="4985173"/>
            <a:ext cx="2817707" cy="1192108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 dirty="0"/>
          </a:p>
        </p:txBody>
      </p:sp>
      <p:sp>
        <p:nvSpPr>
          <p:cNvPr id="103" name="Line"/>
          <p:cNvSpPr/>
          <p:nvPr/>
        </p:nvSpPr>
        <p:spPr>
          <a:xfrm>
            <a:off x="5852424" y="6177280"/>
            <a:ext cx="2384214" cy="975361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04" name="Line"/>
          <p:cNvSpPr/>
          <p:nvPr/>
        </p:nvSpPr>
        <p:spPr>
          <a:xfrm>
            <a:off x="8670131" y="4985174"/>
            <a:ext cx="2384215" cy="97536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05" name="Line"/>
          <p:cNvSpPr/>
          <p:nvPr/>
        </p:nvSpPr>
        <p:spPr>
          <a:xfrm flipV="1">
            <a:off x="8236637" y="5960534"/>
            <a:ext cx="2817708" cy="119210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p:sp>
        <p:nvSpPr>
          <p:cNvPr id="110" name="Polygon defined by four vertices"/>
          <p:cNvSpPr txBox="1"/>
          <p:nvPr/>
        </p:nvSpPr>
        <p:spPr>
          <a:xfrm>
            <a:off x="9645491" y="3775483"/>
            <a:ext cx="341119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600" dirty="0"/>
              <a:t>Polygon defined</a:t>
            </a:r>
            <a:br>
              <a:rPr sz="3600" dirty="0"/>
            </a:br>
            <a:r>
              <a:rPr sz="3600" dirty="0"/>
              <a:t>by four vertices</a:t>
            </a:r>
          </a:p>
        </p:txBody>
      </p:sp>
      <p:sp>
        <p:nvSpPr>
          <p:cNvPr id="111" name="Line"/>
          <p:cNvSpPr/>
          <p:nvPr/>
        </p:nvSpPr>
        <p:spPr>
          <a:xfrm flipH="1">
            <a:off x="9211997" y="5093546"/>
            <a:ext cx="1192108" cy="8669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29F46E-BD70-0F4F-B78E-077764A44F5D}"/>
                  </a:ext>
                </a:extLst>
              </p:cNvPr>
              <p:cNvSpPr txBox="1"/>
              <p:nvPr/>
            </p:nvSpPr>
            <p:spPr>
              <a:xfrm>
                <a:off x="6742994" y="7974713"/>
                <a:ext cx="2806666" cy="722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29F46E-BD70-0F4F-B78E-077764A44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94" y="7974713"/>
                <a:ext cx="2806666" cy="722249"/>
              </a:xfrm>
              <a:prstGeom prst="rect">
                <a:avLst/>
              </a:prstGeom>
              <a:blipFill>
                <a:blip r:embed="rId2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FC4274-A6BF-4949-AAC5-87ADE011CEAA}"/>
                  </a:ext>
                </a:extLst>
              </p:cNvPr>
              <p:cNvSpPr txBox="1"/>
              <p:nvPr/>
            </p:nvSpPr>
            <p:spPr>
              <a:xfrm>
                <a:off x="5417593" y="2978800"/>
                <a:ext cx="869662" cy="722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FC4274-A6BF-4949-AAC5-87ADE011C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93" y="2978800"/>
                <a:ext cx="869662" cy="722249"/>
              </a:xfrm>
              <a:prstGeom prst="rect">
                <a:avLst/>
              </a:prstGeom>
              <a:blipFill>
                <a:blip r:embed="rId3"/>
                <a:stretch>
                  <a:fillRect l="-2899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6259DA-4331-CA47-BDCB-078CD3FB3595}"/>
                  </a:ext>
                </a:extLst>
              </p:cNvPr>
              <p:cNvSpPr/>
              <p:nvPr/>
            </p:nvSpPr>
            <p:spPr>
              <a:xfrm>
                <a:off x="8146327" y="7136255"/>
                <a:ext cx="772519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6259DA-4331-CA47-BDCB-078CD3FB3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27" y="7136255"/>
                <a:ext cx="772519" cy="677108"/>
              </a:xfrm>
              <a:prstGeom prst="rect">
                <a:avLst/>
              </a:prstGeom>
              <a:blipFill>
                <a:blip r:embed="rId4"/>
                <a:stretch>
                  <a:fillRect l="-1613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8E0DDD-63AD-A847-BFF3-9A61E4F1D9B5}"/>
                  </a:ext>
                </a:extLst>
              </p:cNvPr>
              <p:cNvSpPr/>
              <p:nvPr/>
            </p:nvSpPr>
            <p:spPr>
              <a:xfrm>
                <a:off x="7484992" y="4235583"/>
                <a:ext cx="772519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sz="3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E8E0DDD-63AD-A847-BFF3-9A61E4F1D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4235583"/>
                <a:ext cx="772519" cy="677108"/>
              </a:xfrm>
              <a:prstGeom prst="rect">
                <a:avLst/>
              </a:prstGeom>
              <a:blipFill>
                <a:blip r:embed="rId5"/>
                <a:stretch>
                  <a:fillRect l="-1613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251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asic El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Elements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Geometry is the study of the relationships among objects in an n-dimensional space…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effectLst/>
            </p:spPr>
            <p:txBody>
              <a:bodyPr/>
              <a:lstStyle/>
              <a:p>
                <a:pPr marL="321733" indent="-321733">
                  <a:spcBef>
                    <a:spcPts val="1200"/>
                  </a:spcBef>
                  <a:defRPr sz="3800"/>
                </a:pPr>
                <a:r>
                  <a:rPr dirty="0"/>
                  <a:t>Geometry is the study of the relationships among objects in an </a:t>
                </a:r>
                <a14:m>
                  <m:oMath xmlns:m="http://schemas.openxmlformats.org/officeDocument/2006/math">
                    <m:r>
                      <a:rPr lang="en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-dimensional space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In computer graphics, we are interested in objects that exist in three dimensions</a:t>
                </a:r>
              </a:p>
              <a:p>
                <a:pPr marL="321733" indent="-321733">
                  <a:spcBef>
                    <a:spcPts val="1200"/>
                  </a:spcBef>
                  <a:defRPr sz="3800"/>
                </a:pPr>
                <a:r>
                  <a:rPr dirty="0"/>
                  <a:t>Want a minimum set of primitives from which we can build more sophisticated objects</a:t>
                </a:r>
              </a:p>
              <a:p>
                <a:pPr marL="321733" indent="-321733">
                  <a:spcBef>
                    <a:spcPts val="1200"/>
                  </a:spcBef>
                  <a:defRPr sz="3800"/>
                </a:pPr>
                <a:r>
                  <a:rPr dirty="0"/>
                  <a:t>We will need three basic elements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Scalars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Vectors</a:t>
                </a:r>
              </a:p>
              <a:p>
                <a:pPr marL="723900" lvl="1" indent="-342900">
                  <a:defRPr sz="3600"/>
                </a:pPr>
                <a:r>
                  <a:rPr dirty="0"/>
                  <a:t>Points</a:t>
                </a:r>
              </a:p>
            </p:txBody>
          </p:sp>
        </mc:Choice>
        <mc:Fallback>
          <p:sp>
            <p:nvSpPr>
              <p:cNvPr id="102" name="Geometry is the study of the relationships among objects in an n-dimensional spac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t="-1951" r="-1506"/>
                </a:stretch>
              </a:blipFill>
              <a:effectLst/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4321-E5A6-074E-A2C6-9868D6AB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0BCA-2F24-574F-95B2-AA457F87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 of shape, size, relative position of figures, and the properties of space.</a:t>
            </a:r>
          </a:p>
          <a:p>
            <a:r>
              <a:rPr lang="en-US" dirty="0"/>
              <a:t>Practical Needs</a:t>
            </a:r>
          </a:p>
          <a:p>
            <a:pPr lvl="1"/>
            <a:r>
              <a:rPr lang="en-US" dirty="0"/>
              <a:t>Lengths, areas, and volumes</a:t>
            </a:r>
          </a:p>
          <a:p>
            <a:pPr lvl="1"/>
            <a:r>
              <a:rPr lang="en-US" dirty="0" err="1"/>
              <a:t>Eudoxus</a:t>
            </a:r>
            <a:r>
              <a:rPr lang="en-US" dirty="0"/>
              <a:t> (408-c. 355 BC): method of exhaustion</a:t>
            </a:r>
          </a:p>
          <a:p>
            <a:r>
              <a:rPr lang="en-US" dirty="0"/>
              <a:t>Euclid (Mid-4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centry</a:t>
            </a:r>
            <a:r>
              <a:rPr lang="en-US" dirty="0"/>
              <a:t> BC – Mid-3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centry</a:t>
            </a:r>
            <a:r>
              <a:rPr lang="en-US" dirty="0"/>
              <a:t> BC)</a:t>
            </a:r>
          </a:p>
          <a:p>
            <a:pPr lvl="1"/>
            <a:r>
              <a:rPr lang="en-US" dirty="0"/>
              <a:t>Upgrade geometry to pure mathematics</a:t>
            </a:r>
          </a:p>
          <a:p>
            <a:pPr lvl="1"/>
            <a:r>
              <a:rPr lang="en-US" dirty="0"/>
              <a:t>Axiomatic method</a:t>
            </a:r>
          </a:p>
          <a:p>
            <a:r>
              <a:rPr lang="en-US" dirty="0"/>
              <a:t>Rene Descartes (1596-1650)</a:t>
            </a:r>
          </a:p>
          <a:p>
            <a:pPr lvl="1"/>
            <a:r>
              <a:rPr lang="en-US" dirty="0"/>
              <a:t>Provided ”analytic geometry”</a:t>
            </a:r>
          </a:p>
          <a:p>
            <a:pPr lvl="1"/>
            <a:r>
              <a:rPr lang="en-US" dirty="0"/>
              <a:t>Basis for the calculus</a:t>
            </a:r>
          </a:p>
          <a:p>
            <a:r>
              <a:rPr lang="en-US" dirty="0"/>
              <a:t>Fermat, Klein, Riemann, Poincare, …</a:t>
            </a:r>
          </a:p>
        </p:txBody>
      </p:sp>
    </p:spTree>
    <p:extLst>
      <p:ext uri="{BB962C8B-B14F-4D97-AF65-F5344CB8AC3E}">
        <p14:creationId xmlns:p14="http://schemas.microsoft.com/office/powerpoint/2010/main" val="35460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ordinate-Free Geometry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defTabSz="566674">
              <a:defRPr sz="5626">
                <a:effectLst>
                  <a:outerShdw blurRad="36957" dist="36957" dir="2700000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>
                <a:effectLst>
                  <a:outerShdw blurRad="36957" dist="36957" dir="2700000" rotWithShape="0">
                    <a:srgbClr val="000000">
                      <a:alpha val="0"/>
                    </a:srgbClr>
                  </a:outerShdw>
                </a:effectLst>
              </a:rPr>
              <a:t>Coordinate-Free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When we learned simple geometry, most of us started with a Cartesian approach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we learned simple geometry, most of us started with a Cartesian approach</a:t>
                </a:r>
              </a:p>
              <a:p>
                <a:pPr lvl="1"/>
                <a:r>
                  <a:rPr lang="en-US" dirty="0"/>
                  <a:t>Points were at locations in space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derived results by algebraic manipulations involving these coordinates</a:t>
                </a:r>
              </a:p>
              <a:p>
                <a:r>
                  <a:rPr lang="en-US" dirty="0"/>
                  <a:t>This approach was nonphysical</a:t>
                </a:r>
              </a:p>
              <a:p>
                <a:pPr lvl="1"/>
                <a:r>
                  <a:rPr lang="en-US" dirty="0"/>
                  <a:t>Physically, points exist regardless of the location of an arbitrary coordinate system</a:t>
                </a:r>
              </a:p>
              <a:p>
                <a:pPr lvl="1"/>
                <a:r>
                  <a:rPr lang="en-US" dirty="0"/>
                  <a:t>Most geometric results are independent of the coordinate system</a:t>
                </a:r>
              </a:p>
              <a:p>
                <a:pPr lvl="1"/>
                <a:r>
                  <a:rPr lang="en-US" dirty="0"/>
                  <a:t>Example Euclidean geometry: two triangles are identical if two corresponding sides and the angle between them are identical</a:t>
                </a:r>
              </a:p>
            </p:txBody>
          </p:sp>
        </mc:Choice>
        <mc:Fallback xmlns="">
          <p:sp>
            <p:nvSpPr>
              <p:cNvPr id="105" name="When we learned simple geometry, most of us started with a Cartesian approach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t="-1948" r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cala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Scalars</a:t>
            </a:r>
          </a:p>
        </p:txBody>
      </p:sp>
      <p:sp>
        <p:nvSpPr>
          <p:cNvPr id="108" name="Need three basic elements in geometry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21733" indent="-321733">
              <a:spcBef>
                <a:spcPts val="1200"/>
              </a:spcBef>
              <a:defRPr sz="3800"/>
            </a:pPr>
            <a:r>
              <a:t>Need three basic elements in geometry</a:t>
            </a:r>
          </a:p>
          <a:p>
            <a:pPr marL="723900" lvl="1" indent="-342900">
              <a:defRPr sz="3600"/>
            </a:pPr>
            <a:r>
              <a:t>Scalars, Vectors, Points</a:t>
            </a:r>
          </a:p>
          <a:p>
            <a:pPr marL="321733" indent="-321733">
              <a:spcBef>
                <a:spcPts val="1200"/>
              </a:spcBef>
              <a:defRPr sz="3800"/>
            </a:pPr>
            <a:r>
              <a:t>Scalars can be defined as members of sets which can be combined by two operations (addition and multiplication) obeying some fundamental axioms (associativity, commutivity, inverses)</a:t>
            </a:r>
          </a:p>
          <a:p>
            <a:pPr marL="321733" indent="-321733">
              <a:spcBef>
                <a:spcPts val="1200"/>
              </a:spcBef>
              <a:defRPr sz="3800"/>
            </a:pPr>
            <a:r>
              <a:t>Examples include the real and complex number systems under the ordinary rules with which we are familiar</a:t>
            </a:r>
          </a:p>
          <a:p>
            <a:pPr marL="321733" indent="-321733">
              <a:spcBef>
                <a:spcPts val="1200"/>
              </a:spcBef>
              <a:defRPr sz="3800"/>
            </a:pPr>
            <a:r>
              <a:t>Scalars alone have no geometric properties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V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Vectors</a:t>
            </a:r>
          </a:p>
        </p:txBody>
      </p:sp>
      <p:sp>
        <p:nvSpPr>
          <p:cNvPr id="111" name="Physical definition: a vector is a quantity with two attribute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Physical definition: a vector is a quantity with two attributes</a:t>
            </a:r>
          </a:p>
          <a:p>
            <a:pPr marL="723900" lvl="1" indent="-342900">
              <a:defRPr sz="3600"/>
            </a:pPr>
            <a:r>
              <a:t>Direction</a:t>
            </a:r>
          </a:p>
          <a:p>
            <a:pPr marL="723900" lvl="1" indent="-342900">
              <a:defRPr sz="3600"/>
            </a:pPr>
            <a:r>
              <a:t>Magnitude</a:t>
            </a:r>
          </a:p>
          <a:p>
            <a:pPr>
              <a:lnSpc>
                <a:spcPct val="90000"/>
              </a:lnSpc>
            </a:pPr>
            <a:r>
              <a:t>Examples include</a:t>
            </a:r>
          </a:p>
          <a:p>
            <a:pPr marL="723900" lvl="1" indent="-342900">
              <a:defRPr sz="3600"/>
            </a:pPr>
            <a:r>
              <a:t>Force</a:t>
            </a:r>
          </a:p>
          <a:p>
            <a:pPr marL="723900" lvl="1" indent="-342900">
              <a:defRPr sz="3600"/>
            </a:pPr>
            <a:r>
              <a:t>Velocity</a:t>
            </a:r>
          </a:p>
          <a:p>
            <a:pPr marL="723900" lvl="1" indent="-342900">
              <a:defRPr sz="3600"/>
            </a:pPr>
            <a:r>
              <a:t>Directed line segments</a:t>
            </a:r>
          </a:p>
          <a:p>
            <a:pPr marL="1160584" lvl="2" indent="-398584">
              <a:buClr>
                <a:srgbClr val="969696"/>
              </a:buClr>
              <a:defRPr sz="3400">
                <a:effectLst/>
              </a:defRPr>
            </a:pPr>
            <a:r>
              <a:t>Most important example for graphics</a:t>
            </a:r>
          </a:p>
          <a:p>
            <a:pPr marL="1160584" lvl="2" indent="-398584">
              <a:buClr>
                <a:srgbClr val="969696"/>
              </a:buClr>
              <a:defRPr sz="3400">
                <a:effectLst/>
              </a:defRPr>
            </a:pPr>
            <a:r>
              <a:t>Can map to other types</a:t>
            </a:r>
          </a:p>
        </p:txBody>
      </p:sp>
      <p:sp>
        <p:nvSpPr>
          <p:cNvPr id="113" name="Line"/>
          <p:cNvSpPr/>
          <p:nvPr/>
        </p:nvSpPr>
        <p:spPr>
          <a:xfrm flipV="1">
            <a:off x="11713616" y="6335324"/>
            <a:ext cx="1625601" cy="1733974"/>
          </a:xfrm>
          <a:prstGeom prst="line">
            <a:avLst/>
          </a:prstGeom>
          <a:ln w="1016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v"/>
              <p:cNvSpPr txBox="1"/>
              <p:nvPr/>
            </p:nvSpPr>
            <p:spPr>
              <a:xfrm>
                <a:off x="12839080" y="6858627"/>
                <a:ext cx="500137" cy="6873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 defTabSz="650240">
                  <a:defRPr sz="24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0" dirty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sz="3800" b="1" i="0" dirty="0"/>
              </a:p>
            </p:txBody>
          </p:sp>
        </mc:Choice>
        <mc:Fallback xmlns="">
          <p:sp>
            <p:nvSpPr>
              <p:cNvPr id="114" name="v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080" y="6858627"/>
                <a:ext cx="500137" cy="687368"/>
              </a:xfrm>
              <a:prstGeom prst="rect">
                <a:avLst/>
              </a:prstGeom>
              <a:blipFill>
                <a:blip r:embed="rId2"/>
                <a:stretch>
                  <a:fillRect l="-10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Vector Oper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Vector Operations</a:t>
            </a:r>
          </a:p>
        </p:txBody>
      </p:sp>
      <p:sp>
        <p:nvSpPr>
          <p:cNvPr id="116" name="Every vector has an inverse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21733" indent="-321733">
              <a:spcBef>
                <a:spcPts val="1200"/>
              </a:spcBef>
              <a:defRPr sz="3800"/>
            </a:pPr>
            <a:r>
              <a:t>Every vector has an inverse</a:t>
            </a:r>
          </a:p>
          <a:p>
            <a:pPr marL="723900" lvl="1" indent="-342900">
              <a:defRPr sz="3600"/>
            </a:pPr>
            <a:r>
              <a:t>Same magnitude but points in opposite direction</a:t>
            </a:r>
          </a:p>
          <a:p>
            <a:pPr marL="321733" indent="-321733">
              <a:spcBef>
                <a:spcPts val="1200"/>
              </a:spcBef>
              <a:defRPr sz="3800"/>
            </a:pPr>
            <a:r>
              <a:t>Every vector can be multiplied by a scalar</a:t>
            </a:r>
          </a:p>
          <a:p>
            <a:pPr marL="321733" indent="-321733">
              <a:spcBef>
                <a:spcPts val="1200"/>
              </a:spcBef>
              <a:defRPr sz="3800"/>
            </a:pPr>
            <a:r>
              <a:t>There is a zero vector</a:t>
            </a:r>
          </a:p>
          <a:p>
            <a:pPr marL="723900" lvl="1" indent="-342900">
              <a:defRPr sz="3600"/>
            </a:pPr>
            <a:r>
              <a:t>Zero magnitude, undefined orientation</a:t>
            </a:r>
          </a:p>
          <a:p>
            <a:pPr marL="321733" indent="-321733">
              <a:spcBef>
                <a:spcPts val="1200"/>
              </a:spcBef>
              <a:defRPr sz="3800"/>
            </a:pPr>
            <a:r>
              <a:t>The sum of any two vectors is a vector</a:t>
            </a:r>
          </a:p>
          <a:p>
            <a:pPr marL="723900" lvl="1" indent="-342900">
              <a:defRPr sz="3600"/>
            </a:pPr>
            <a:r>
              <a:t>Use head-to-tail axiom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3585616" y="7093937"/>
            <a:ext cx="1625601" cy="1733974"/>
          </a:xfrm>
          <a:prstGeom prst="line">
            <a:avLst/>
          </a:prstGeom>
          <a:ln w="1016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/>
          </a:p>
        </p:txBody>
      </p:sp>
      <p:sp>
        <p:nvSpPr>
          <p:cNvPr id="119" name="v"/>
          <p:cNvSpPr txBox="1"/>
          <p:nvPr/>
        </p:nvSpPr>
        <p:spPr>
          <a:xfrm>
            <a:off x="4689161" y="7476837"/>
            <a:ext cx="34625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v</a:t>
            </a:r>
          </a:p>
        </p:txBody>
      </p:sp>
      <p:sp>
        <p:nvSpPr>
          <p:cNvPr id="120" name="Line"/>
          <p:cNvSpPr/>
          <p:nvPr/>
        </p:nvSpPr>
        <p:spPr>
          <a:xfrm flipV="1">
            <a:off x="5852425" y="7152640"/>
            <a:ext cx="1625601" cy="1733974"/>
          </a:xfrm>
          <a:prstGeom prst="line">
            <a:avLst/>
          </a:prstGeom>
          <a:ln w="101600">
            <a:solidFill>
              <a:srgbClr val="3333CC"/>
            </a:solidFill>
            <a:head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/>
          </a:p>
        </p:txBody>
      </p:sp>
      <p:sp>
        <p:nvSpPr>
          <p:cNvPr id="121" name="-v"/>
          <p:cNvSpPr txBox="1"/>
          <p:nvPr/>
        </p:nvSpPr>
        <p:spPr>
          <a:xfrm>
            <a:off x="6892639" y="7626272"/>
            <a:ext cx="508152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dirty="0">
                <a:latin typeface="Times" charset="0"/>
                <a:ea typeface="Times" charset="0"/>
                <a:cs typeface="Times" charset="0"/>
              </a:rPr>
              <a:t>-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v</a:t>
            </a:r>
          </a:p>
        </p:txBody>
      </p:sp>
      <p:sp>
        <p:nvSpPr>
          <p:cNvPr id="122" name="Line"/>
          <p:cNvSpPr/>
          <p:nvPr/>
        </p:nvSpPr>
        <p:spPr>
          <a:xfrm flipV="1">
            <a:off x="8381135" y="7428089"/>
            <a:ext cx="1083734" cy="1083735"/>
          </a:xfrm>
          <a:prstGeom prst="line">
            <a:avLst/>
          </a:prstGeom>
          <a:ln w="1016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/>
          </a:p>
        </p:txBody>
      </p:sp>
      <p:sp>
        <p:nvSpPr>
          <p:cNvPr id="123" name="αv"/>
          <p:cNvSpPr txBox="1"/>
          <p:nvPr/>
        </p:nvSpPr>
        <p:spPr>
          <a:xfrm>
            <a:off x="9225001" y="7626272"/>
            <a:ext cx="644408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sz="3800" b="1" i="0" dirty="0">
                <a:latin typeface="Times" charset="0"/>
                <a:ea typeface="Times" charset="0"/>
                <a:cs typeface="Times" charset="0"/>
              </a:rPr>
              <a:t>v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1183038" y="7093937"/>
            <a:ext cx="1625601" cy="1733974"/>
          </a:xfrm>
          <a:prstGeom prst="line">
            <a:avLst/>
          </a:prstGeom>
          <a:ln w="101600">
            <a:solidFill>
              <a:srgbClr val="3333CC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/>
          </a:p>
        </p:txBody>
      </p:sp>
      <p:sp>
        <p:nvSpPr>
          <p:cNvPr id="125" name="v"/>
          <p:cNvSpPr txBox="1"/>
          <p:nvPr/>
        </p:nvSpPr>
        <p:spPr>
          <a:xfrm>
            <a:off x="11614388" y="7456987"/>
            <a:ext cx="34625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v</a:t>
            </a:r>
          </a:p>
        </p:txBody>
      </p:sp>
      <p:sp>
        <p:nvSpPr>
          <p:cNvPr id="126" name="Line"/>
          <p:cNvSpPr/>
          <p:nvPr/>
        </p:nvSpPr>
        <p:spPr>
          <a:xfrm flipV="1">
            <a:off x="11271092" y="8344746"/>
            <a:ext cx="1517227" cy="541868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/>
          </a:p>
        </p:txBody>
      </p:sp>
      <p:sp>
        <p:nvSpPr>
          <p:cNvPr id="127" name="Line"/>
          <p:cNvSpPr/>
          <p:nvPr/>
        </p:nvSpPr>
        <p:spPr>
          <a:xfrm flipV="1">
            <a:off x="12788318" y="7261013"/>
            <a:ext cx="1" cy="1083734"/>
          </a:xfrm>
          <a:prstGeom prst="line">
            <a:avLst/>
          </a:prstGeom>
          <a:ln w="1016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algn="l" defTabSz="457200">
              <a:defRPr sz="1600" i="0">
                <a:solidFill>
                  <a:srgbClr val="000000"/>
                </a:solidFill>
              </a:defRPr>
            </a:pPr>
            <a:endParaRPr sz="3800"/>
          </a:p>
        </p:txBody>
      </p:sp>
      <p:sp>
        <p:nvSpPr>
          <p:cNvPr id="128" name="u"/>
          <p:cNvSpPr txBox="1"/>
          <p:nvPr/>
        </p:nvSpPr>
        <p:spPr>
          <a:xfrm>
            <a:off x="12189340" y="8450283"/>
            <a:ext cx="37350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u</a:t>
            </a:r>
          </a:p>
        </p:txBody>
      </p:sp>
      <p:sp>
        <p:nvSpPr>
          <p:cNvPr id="129" name="w"/>
          <p:cNvSpPr txBox="1"/>
          <p:nvPr/>
        </p:nvSpPr>
        <p:spPr>
          <a:xfrm>
            <a:off x="12904415" y="7476837"/>
            <a:ext cx="455254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650240">
              <a:defRPr sz="2400"/>
            </a:lvl1pPr>
          </a:lstStyle>
          <a:p>
            <a:r>
              <a:rPr sz="3800" b="1" i="0" dirty="0">
                <a:latin typeface="Times" charset="0"/>
                <a:ea typeface="Times" charset="0"/>
                <a:cs typeface="Times" charset="0"/>
              </a:rPr>
              <a:t>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ar Vector Space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Vector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Mathematical system for manipulating vectors…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Mathematical system for manipulating vectors</a:t>
                </a:r>
              </a:p>
              <a:p>
                <a:r>
                  <a:rPr lang="en-US" dirty="0"/>
                  <a:t>Operations</a:t>
                </a:r>
              </a:p>
              <a:p>
                <a:pPr lvl="1"/>
                <a:r>
                  <a:rPr lang="en-US" dirty="0"/>
                  <a:t>Scalar-vector multiplication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𝐮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𝛼</m:t>
                    </m:r>
                    <m:r>
                      <a:rPr lang="en-US" b="1" i="0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𝐯</m:t>
                    </m:r>
                  </m:oMath>
                </a14:m>
                <a:endParaRPr lang="en-US" b="1" dirty="0">
                  <a:latin typeface="Times" charset="0"/>
                  <a:ea typeface="Times" charset="0"/>
                  <a:cs typeface="Times" charset="0"/>
                </a:endParaRPr>
              </a:p>
              <a:p>
                <a:pPr lvl="1"/>
                <a:r>
                  <a:rPr lang="en-US" dirty="0"/>
                  <a:t>Vector-vector addition: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𝐯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lang="en-US" b="1" i="0" dirty="0" err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𝐮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</m:t>
                    </m:r>
                    <m:r>
                      <a:rPr lang="en-US" b="1" i="0" dirty="0" err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𝐰</m:t>
                    </m:r>
                  </m:oMath>
                </a14:m>
                <a:endParaRPr lang="en-US" b="1" dirty="0"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/>
                  <a:t>Expressions such as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𝐯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=</m:t>
                    </m:r>
                    <m:r>
                      <a:rPr lang="en-US" b="1" i="0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𝐮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+2</m:t>
                    </m:r>
                    <m:r>
                      <a:rPr lang="en-US" b="1" i="0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−3</m:t>
                    </m:r>
                    <m:r>
                      <a:rPr lang="en-US" b="1" i="0" dirty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𝐫</m:t>
                    </m:r>
                  </m:oMath>
                </a14:m>
                <a:endParaRPr lang="en-US" b="1" dirty="0"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/>
                  <a:t>Make sense in a vector space</a:t>
                </a:r>
              </a:p>
            </p:txBody>
          </p:sp>
        </mc:Choice>
        <mc:Fallback xmlns="">
          <p:sp>
            <p:nvSpPr>
              <p:cNvPr id="131" name="Mathematical system for manipulating vector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8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AU2018">
  <a:themeElements>
    <a:clrScheme name="Custom 1">
      <a:dk1>
        <a:srgbClr val="000000"/>
      </a:dk1>
      <a:lt1>
        <a:srgbClr val="FFFFFF"/>
      </a:lt1>
      <a:dk2>
        <a:srgbClr val="005AAB"/>
      </a:dk2>
      <a:lt2>
        <a:srgbClr val="8FBAE1"/>
      </a:lt2>
      <a:accent1>
        <a:srgbClr val="BE8817"/>
      </a:accent1>
      <a:accent2>
        <a:srgbClr val="F3A1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2018" id="{A89B3544-595A-1F47-8EA6-1B3E44064893}" vid="{E7910C31-34D1-8B44-8F93-1AB1BECF67F0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484D4B"/>
      </a:dk2>
      <a:lt2>
        <a:srgbClr val="A5A5A5"/>
      </a:lt2>
      <a:accent1>
        <a:srgbClr val="669AA4"/>
      </a:accent1>
      <a:accent2>
        <a:srgbClr val="930706"/>
      </a:accent2>
      <a:accent3>
        <a:srgbClr val="CC4C0E"/>
      </a:accent3>
      <a:accent4>
        <a:srgbClr val="88845E"/>
      </a:accent4>
      <a:accent5>
        <a:srgbClr val="CF8616"/>
      </a:accent5>
      <a:accent6>
        <a:srgbClr val="4E576B"/>
      </a:accent6>
      <a:hlink>
        <a:srgbClr val="0000FF"/>
      </a:hlink>
      <a:folHlink>
        <a:srgbClr val="FF00FF"/>
      </a:folHlink>
    </a:clrScheme>
    <a:fontScheme name="Showroom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7472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84D4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1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AU2018</Template>
  <TotalTime>935</TotalTime>
  <Words>1176</Words>
  <Application>Microsoft Macintosh PowerPoint</Application>
  <PresentationFormat>Custom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굴림</vt:lpstr>
      <vt:lpstr>Avenir Roman</vt:lpstr>
      <vt:lpstr>Calibri</vt:lpstr>
      <vt:lpstr>Calibri Light</vt:lpstr>
      <vt:lpstr>Cambria Math</vt:lpstr>
      <vt:lpstr>Consolas</vt:lpstr>
      <vt:lpstr>Gill Sans Light</vt:lpstr>
      <vt:lpstr>Helvetica</vt:lpstr>
      <vt:lpstr>Times</vt:lpstr>
      <vt:lpstr>Times New Roman</vt:lpstr>
      <vt:lpstr>AU2018</vt:lpstr>
      <vt:lpstr>Geometry</vt:lpstr>
      <vt:lpstr>Objectives</vt:lpstr>
      <vt:lpstr>Basic Elements</vt:lpstr>
      <vt:lpstr>History of Geometry</vt:lpstr>
      <vt:lpstr>Coordinate-Free Geometry</vt:lpstr>
      <vt:lpstr>Scalars</vt:lpstr>
      <vt:lpstr>Vectors</vt:lpstr>
      <vt:lpstr>Vector Operations</vt:lpstr>
      <vt:lpstr>Linear Vector Spaces</vt:lpstr>
      <vt:lpstr>Vectors Lack Position</vt:lpstr>
      <vt:lpstr>Points</vt:lpstr>
      <vt:lpstr>Affine Spaces</vt:lpstr>
      <vt:lpstr>Lines</vt:lpstr>
      <vt:lpstr>Parametric Form</vt:lpstr>
      <vt:lpstr>Rays and Line Segments</vt:lpstr>
      <vt:lpstr>Convexity</vt:lpstr>
      <vt:lpstr>Affine Sums</vt:lpstr>
      <vt:lpstr>Convex Hull</vt:lpstr>
      <vt:lpstr>Curves and Surfaces</vt:lpstr>
      <vt:lpstr>Planes</vt:lpstr>
      <vt:lpstr>Triangles</vt:lpstr>
      <vt:lpstr>Barycentric Coordinates</vt:lpstr>
      <vt:lpstr>Dot Product</vt:lpstr>
      <vt:lpstr>Cross Product</vt:lpstr>
      <vt:lpstr>Normals</vt:lpstr>
      <vt:lpstr>Normal Vector of a Polygon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cp:lastModifiedBy>신현준</cp:lastModifiedBy>
  <cp:revision>14</cp:revision>
  <dcterms:modified xsi:type="dcterms:W3CDTF">2020-09-10T01:03:20Z</dcterms:modified>
</cp:coreProperties>
</file>