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7"/>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1pPr>
    <a:lvl2pPr marL="0" marR="0" indent="3429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2pPr>
    <a:lvl3pPr marL="0" marR="0" indent="6858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3pPr>
    <a:lvl4pPr marL="0" marR="0" indent="10287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4pPr>
    <a:lvl5pPr marL="0" marR="0" indent="13716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5pPr>
    <a:lvl6pPr marL="0" marR="0" indent="17145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6pPr>
    <a:lvl7pPr marL="0" marR="0" indent="20574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7pPr>
    <a:lvl8pPr marL="0" marR="0" indent="24003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8pPr>
    <a:lvl9pPr marL="0" marR="0" indent="27432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Light"/>
          <a:ea typeface="Gill Sans Light"/>
          <a:cs typeface="Gill Sans Light"/>
        </a:font>
        <a:srgbClr val="4D6266"/>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980707"/>
          </a:solidFill>
        </a:fill>
      </a:tcStyle>
    </a:firstCol>
    <a:lastRow>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6D7472"/>
          </a:solidFill>
        </a:fill>
      </a:tcStyle>
    </a:lastRow>
    <a:firstRow>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6D7472"/>
          </a:solidFill>
        </a:fill>
      </a:tcStyle>
    </a:firstRow>
  </a:tblStyle>
  <a:tblStyle styleId="{C7B018BB-80A7-4F77-B60F-C8B233D01FF8}" styleName="">
    <a:tblBg/>
    <a:wholeTbl>
      <a:tcTxStyle b="off" i="off">
        <a:font>
          <a:latin typeface="Gill Sans Light"/>
          <a:ea typeface="Gill Sans Light"/>
          <a:cs typeface="Gill Sans Light"/>
        </a:font>
        <a:srgbClr val="4D6266"/>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6D7472"/>
          </a:solidFill>
        </a:fill>
      </a:tcStyle>
    </a:firstCol>
    <a:lastRow>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980707"/>
          </a:solidFill>
        </a:fill>
      </a:tcStyle>
    </a:lastRow>
    <a:firstRow>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980707"/>
          </a:solidFill>
        </a:fill>
      </a:tcStyle>
    </a:firstRow>
  </a:tblStyle>
  <a:tblStyle styleId="{EEE7283C-3CF3-47DC-8721-378D4A62B228}" styleName="">
    <a:tblBg/>
    <a:wholeTbl>
      <a:tcTxStyle b="off" i="off">
        <a:font>
          <a:latin typeface="Gill Sans Light"/>
          <a:ea typeface="Gill Sans Light"/>
          <a:cs typeface="Gill Sans Light"/>
        </a:font>
        <a:srgbClr val="4D6266"/>
      </a:tcTxStyle>
      <a:tcStyle>
        <a:tcBdr>
          <a:left>
            <a:ln w="12700" cap="flat">
              <a:noFill/>
              <a:miter lim="400000"/>
            </a:ln>
          </a:left>
          <a:right>
            <a:ln w="12700" cap="flat">
              <a:noFill/>
              <a:miter lim="400000"/>
            </a:ln>
          </a:right>
          <a:top>
            <a:ln w="12700" cap="flat">
              <a:solidFill>
                <a:schemeClr val="accent6">
                  <a:hueOff val="-7707479"/>
                  <a:satOff val="-15472"/>
                  <a:lumOff val="28507"/>
                </a:schemeClr>
              </a:solidFill>
              <a:custDash>
                <a:ds d="100000" sp="200000"/>
              </a:custDash>
              <a:miter lim="400000"/>
            </a:ln>
          </a:top>
          <a:bottom>
            <a:ln w="12700" cap="flat">
              <a:solidFill>
                <a:schemeClr val="accent6">
                  <a:hueOff val="-7707479"/>
                  <a:satOff val="-15472"/>
                  <a:lumOff val="28507"/>
                </a:schemeClr>
              </a:solidFill>
              <a:custDash>
                <a:ds d="100000" sp="200000"/>
              </a:custDash>
              <a:miter lim="400000"/>
            </a:ln>
          </a:bottom>
          <a:insideH>
            <a:ln w="12700" cap="flat">
              <a:solidFill>
                <a:schemeClr val="accent6">
                  <a:hueOff val="-7707479"/>
                  <a:satOff val="-15472"/>
                  <a:lumOff val="28507"/>
                </a:schemeClr>
              </a:solidFill>
              <a:custDash>
                <a:ds d="100000" sp="200000"/>
              </a:custDash>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6"/>
              </a:solidFill>
              <a:prstDash val="solid"/>
              <a:miter lim="400000"/>
            </a:ln>
          </a:insideV>
        </a:tcBdr>
        <a:fill>
          <a:solidFill>
            <a:schemeClr val="accent6">
              <a:satOff val="1146"/>
              <a:lumOff val="-14152"/>
            </a:schemeClr>
          </a:solidFill>
        </a:fill>
      </a:tcStyle>
    </a:firstCol>
    <a:lastRow>
      <a:tcTxStyle b="off" i="off">
        <a:font>
          <a:latin typeface="Gill Sans Light"/>
          <a:ea typeface="Gill Sans Light"/>
          <a:cs typeface="Gill Sans Light"/>
        </a:font>
        <a:srgbClr val="FFFFFF"/>
      </a:tcTxStyle>
      <a:tcStyle>
        <a:tcBdr>
          <a:left>
            <a:ln w="12700" cap="flat">
              <a:noFill/>
              <a:miter lim="400000"/>
            </a:ln>
          </a:left>
          <a:right>
            <a:ln w="12700" cap="flat">
              <a:noFill/>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satOff val="1146"/>
                  <a:lumOff val="-14152"/>
                </a:schemeClr>
              </a:solidFill>
              <a:prstDash val="solid"/>
              <a:miter lim="400000"/>
            </a:ln>
          </a:insideH>
          <a:insideV>
            <a:ln w="12700" cap="flat">
              <a:noFill/>
              <a:miter lim="400000"/>
            </a:ln>
          </a:insideV>
        </a:tcBdr>
        <a:fill>
          <a:solidFill>
            <a:schemeClr val="accent6"/>
          </a:solidFill>
        </a:fill>
      </a:tcStyle>
    </a:lastRow>
    <a:firstRow>
      <a:tcTxStyle b="off" i="off">
        <a:font>
          <a:latin typeface="Gill Sans Light"/>
          <a:ea typeface="Gill Sans Light"/>
          <a:cs typeface="Gill Sans Light"/>
        </a:font>
        <a:srgbClr val="FFFFFF"/>
      </a:tcTxStyle>
      <a:tcStyle>
        <a:tcBdr>
          <a:left>
            <a:ln w="12700" cap="flat">
              <a:noFill/>
              <a:miter lim="400000"/>
            </a:ln>
          </a:left>
          <a:right>
            <a:ln w="12700" cap="flat">
              <a:noFill/>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satOff val="1146"/>
                  <a:lumOff val="-1415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
          <a:latin typeface="Gill Sans Light"/>
          <a:ea typeface="Gill Sans Light"/>
          <a:cs typeface="Gill Sans Light"/>
        </a:font>
        <a:srgbClr val="4D6266"/>
      </a:tcTxStyle>
      <a:tcStyle>
        <a:tcBdr>
          <a:left>
            <a:ln w="12700" cap="flat">
              <a:solidFill>
                <a:schemeClr val="accent6">
                  <a:hueOff val="-7707479"/>
                  <a:satOff val="-15472"/>
                  <a:lumOff val="28507"/>
                </a:schemeClr>
              </a:solidFill>
              <a:custDash>
                <a:ds d="100000" sp="200000"/>
              </a:custDash>
              <a:miter lim="400000"/>
            </a:ln>
          </a:left>
          <a:right>
            <a:ln w="12700" cap="flat">
              <a:solidFill>
                <a:schemeClr val="accent6">
                  <a:hueOff val="-7707479"/>
                  <a:satOff val="-15472"/>
                  <a:lumOff val="28507"/>
                </a:schemeClr>
              </a:solidFill>
              <a:custDash>
                <a:ds d="100000" sp="200000"/>
              </a:custDash>
              <a:miter lim="400000"/>
            </a:ln>
          </a:right>
          <a:top>
            <a:ln w="12700" cap="flat">
              <a:noFill/>
              <a:miter lim="400000"/>
            </a:ln>
          </a:top>
          <a:bottom>
            <a:ln w="12700" cap="flat">
              <a:noFill/>
              <a:miter lim="400000"/>
            </a:ln>
          </a:bottom>
          <a:insideH>
            <a:ln w="12700" cap="flat">
              <a:noFill/>
              <a:miter lim="400000"/>
            </a:ln>
          </a:insideH>
          <a:insideV>
            <a:ln w="12700" cap="flat">
              <a:solidFill>
                <a:schemeClr val="accent6">
                  <a:hueOff val="-7707479"/>
                  <a:satOff val="-15472"/>
                  <a:lumOff val="28507"/>
                </a:schemeClr>
              </a:solidFill>
              <a:custDash>
                <a:ds d="100000" sp="200000"/>
              </a:custDash>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chemeClr val="accent6">
                  <a:hueOff val="-7707479"/>
                  <a:satOff val="-15472"/>
                  <a:lumOff val="28507"/>
                </a:schemeClr>
              </a:solidFill>
              <a:custDash>
                <a:ds d="100000" sp="200000"/>
              </a:custDash>
              <a:miter lim="400000"/>
            </a:ln>
          </a:insideV>
        </a:tcBdr>
        <a:fill>
          <a:solidFill>
            <a:srgbClr val="6D7472"/>
          </a:solidFill>
        </a:fill>
      </a:tcStyle>
    </a:firstCol>
    <a:lastRow>
      <a:tcTxStyle b="off" i="off">
        <a:font>
          <a:latin typeface="Gill Sans Light"/>
          <a:ea typeface="Gill Sans Light"/>
          <a:cs typeface="Gill Sans Light"/>
        </a:font>
        <a:srgbClr val="484D4B"/>
      </a:tcTxStyle>
      <a:tcStyle>
        <a:tcBdr>
          <a:left>
            <a:ln w="12700" cap="flat">
              <a:noFill/>
              <a:miter lim="400000"/>
            </a:ln>
          </a:left>
          <a:right>
            <a:ln w="12700" cap="flat">
              <a:noFill/>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custDash>
                <a:ds d="100000" sp="200000"/>
              </a:custDash>
              <a:miter lim="400000"/>
            </a:ln>
          </a:insideH>
          <a:insideV>
            <a:ln w="12700" cap="flat">
              <a:noFill/>
              <a:miter lim="400000"/>
            </a:ln>
          </a:insideV>
        </a:tcBdr>
        <a:fill>
          <a:solidFill>
            <a:srgbClr val="DFDFDF"/>
          </a:solidFill>
        </a:fill>
      </a:tcStyle>
    </a:lastRow>
    <a:firstRow>
      <a:tcTxStyle b="off" i="off">
        <a:font>
          <a:latin typeface="Gill Sans Light"/>
          <a:ea typeface="Gill Sans Light"/>
          <a:cs typeface="Gill Sans Light"/>
        </a:font>
        <a:srgbClr val="FFFFFF"/>
      </a:tcTxStyle>
      <a:tcStyle>
        <a:tcBdr>
          <a:left>
            <a:ln w="12700" cap="flat">
              <a:noFill/>
              <a:miter lim="400000"/>
            </a:ln>
          </a:left>
          <a:right>
            <a:ln w="12700" cap="flat">
              <a:noFill/>
              <a:miter lim="400000"/>
            </a:ln>
          </a:right>
          <a:top>
            <a:ln w="12700" cap="flat">
              <a:solidFill>
                <a:schemeClr val="accent6">
                  <a:hueOff val="-7707479"/>
                  <a:satOff val="-15472"/>
                  <a:lumOff val="28507"/>
                </a:schemeClr>
              </a:solidFill>
              <a:prstDash val="solid"/>
              <a:miter lim="400000"/>
            </a:ln>
          </a:top>
          <a:bottom>
            <a:ln w="12700" cap="flat">
              <a:noFill/>
              <a:miter lim="400000"/>
            </a:ln>
          </a:bottom>
          <a:insideH>
            <a:ln w="12700" cap="flat">
              <a:solidFill>
                <a:schemeClr val="accent6">
                  <a:hueOff val="-7707479"/>
                  <a:satOff val="-15472"/>
                  <a:lumOff val="28507"/>
                </a:schemeClr>
              </a:solidFill>
              <a:custDash>
                <a:ds d="100000" sp="200000"/>
              </a:custDash>
              <a:miter lim="400000"/>
            </a:ln>
          </a:insideH>
          <a:insideV>
            <a:ln w="12700" cap="flat">
              <a:noFill/>
              <a:miter lim="400000"/>
            </a:ln>
          </a:insideV>
        </a:tcBdr>
        <a:fill>
          <a:solidFill>
            <a:srgbClr val="484D4B"/>
          </a:solidFill>
        </a:fill>
      </a:tcStyle>
    </a:firstRow>
  </a:tblStyle>
  <a:tblStyle styleId="{33BA23B1-9221-436E-865A-0063620EA4FD}" styleName="">
    <a:tblBg/>
    <a:wholeTbl>
      <a:tcTxStyle b="off" i="off">
        <a:font>
          <a:latin typeface="Gill Sans Light"/>
          <a:ea typeface="Gill Sans Light"/>
          <a:cs typeface="Gill Sans Light"/>
        </a:font>
        <a:srgbClr val="484D4B"/>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noFill/>
        </a:fill>
      </a:tcStyle>
    </a:wholeTbl>
    <a:band2H>
      <a:tcTxStyle/>
      <a:tcStyle>
        <a:tcBdr/>
        <a:fill>
          <a:solidFill>
            <a:srgbClr val="E6E6E6"/>
          </a:solidFill>
        </a:fill>
      </a:tcStyle>
    </a:band2H>
    <a:firstCol>
      <a:tcTxStyle b="off" i="off">
        <a:font>
          <a:latin typeface="Gill Sans Light"/>
          <a:ea typeface="Gill Sans Light"/>
          <a:cs typeface="Gill Sans Light"/>
        </a:font>
        <a:srgbClr val="484D4B"/>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DFDFDF"/>
          </a:solidFill>
        </a:fill>
      </a:tcStyle>
    </a:firstCol>
    <a:lastRow>
      <a:tcTxStyle b="off" i="off">
        <a:font>
          <a:latin typeface="Gill Sans Light"/>
          <a:ea typeface="Gill Sans Light"/>
          <a:cs typeface="Gill Sans Light"/>
        </a:font>
        <a:srgbClr val="484D4B"/>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C1C1C1"/>
          </a:solidFill>
        </a:fill>
      </a:tcStyle>
    </a:lastRow>
    <a:firstRow>
      <a:tcTxStyle b="off" i="off">
        <a:font>
          <a:latin typeface="Gill Sans Light"/>
          <a:ea typeface="Gill Sans Light"/>
          <a:cs typeface="Gill Sans Light"/>
        </a:font>
        <a:srgbClr val="484D4B"/>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C1C1C1"/>
          </a:solidFill>
        </a:fill>
      </a:tcStyle>
    </a:firstRow>
  </a:tblStyle>
  <a:tblStyle styleId="{2708684C-4D16-4618-839F-0558EEFCDFE6}" styleName="">
    <a:tblBg/>
    <a:wholeTbl>
      <a:tcTxStyle b="off" i="off">
        <a:font>
          <a:latin typeface="Gill Sans Light"/>
          <a:ea typeface="Gill Sans Light"/>
          <a:cs typeface="Gill Sans Light"/>
        </a:font>
        <a:srgbClr val="000000"/>
      </a:tcTxStyle>
      <a:tcStyle>
        <a:tcBdr>
          <a:left>
            <a:ln w="12700" cap="flat">
              <a:solidFill>
                <a:srgbClr val="484D4B"/>
              </a:solidFill>
              <a:custDash>
                <a:ds d="100000" sp="200000"/>
              </a:custDash>
              <a:miter lim="400000"/>
            </a:ln>
          </a:left>
          <a:right>
            <a:ln w="12700" cap="flat">
              <a:solidFill>
                <a:srgbClr val="484D4B"/>
              </a:solidFill>
              <a:custDash>
                <a:ds d="100000" sp="200000"/>
              </a:custDash>
              <a:miter lim="400000"/>
            </a:ln>
          </a:right>
          <a:top>
            <a:ln w="12700" cap="flat">
              <a:solidFill>
                <a:srgbClr val="484D4B"/>
              </a:solidFill>
              <a:custDash>
                <a:ds d="100000" sp="200000"/>
              </a:custDash>
              <a:miter lim="400000"/>
            </a:ln>
          </a:top>
          <a:bottom>
            <a:ln w="12700" cap="flat">
              <a:solidFill>
                <a:srgbClr val="484D4B"/>
              </a:solidFill>
              <a:custDash>
                <a:ds d="100000" sp="200000"/>
              </a:custDash>
              <a:miter lim="400000"/>
            </a:ln>
          </a:bottom>
          <a:insideH>
            <a:ln w="12700" cap="flat">
              <a:solidFill>
                <a:srgbClr val="484D4B"/>
              </a:solidFill>
              <a:custDash>
                <a:ds d="100000" sp="200000"/>
              </a:custDash>
              <a:miter lim="400000"/>
            </a:ln>
          </a:insideH>
          <a:insideV>
            <a:ln w="12700" cap="flat">
              <a:solidFill>
                <a:srgbClr val="484D4B"/>
              </a:solidFill>
              <a:custDash>
                <a:ds d="100000" sp="200000"/>
              </a:custDash>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000000"/>
      </a:tcTxStyle>
      <a:tcStyle>
        <a:tcBdr>
          <a:left>
            <a:ln w="12700" cap="flat">
              <a:noFill/>
              <a:miter lim="400000"/>
            </a:ln>
          </a:left>
          <a:right>
            <a:ln w="12700" cap="flat">
              <a:solidFill>
                <a:srgbClr val="484D4B"/>
              </a:solidFill>
              <a:prstDash val="solid"/>
              <a:miter lim="400000"/>
            </a:ln>
          </a:right>
          <a:top>
            <a:ln w="12700" cap="flat">
              <a:solidFill>
                <a:srgbClr val="484D4B"/>
              </a:solidFill>
              <a:custDash>
                <a:ds d="100000" sp="200000"/>
              </a:custDash>
              <a:miter lim="400000"/>
            </a:ln>
          </a:top>
          <a:bottom>
            <a:ln w="12700" cap="flat">
              <a:solidFill>
                <a:srgbClr val="484D4B"/>
              </a:solidFill>
              <a:custDash>
                <a:ds d="100000" sp="200000"/>
              </a:custDash>
              <a:miter lim="400000"/>
            </a:ln>
          </a:bottom>
          <a:insideH>
            <a:ln w="12700" cap="flat">
              <a:solidFill>
                <a:srgbClr val="484D4B"/>
              </a:solidFill>
              <a:custDash>
                <a:ds d="100000" sp="200000"/>
              </a:custDash>
              <a:miter lim="400000"/>
            </a:ln>
          </a:insideH>
          <a:insideV>
            <a:ln w="12700" cap="flat">
              <a:solidFill>
                <a:srgbClr val="484D4B"/>
              </a:solidFill>
              <a:custDash>
                <a:ds d="100000" sp="200000"/>
              </a:custDash>
              <a:miter lim="400000"/>
            </a:ln>
          </a:insideV>
        </a:tcBdr>
        <a:fill>
          <a:noFill/>
        </a:fill>
      </a:tcStyle>
    </a:firstCol>
    <a:lastRow>
      <a:tcTxStyle b="off" i="off">
        <a:font>
          <a:latin typeface="Gill Sans Light"/>
          <a:ea typeface="Gill Sans Light"/>
          <a:cs typeface="Gill Sans Light"/>
        </a:font>
        <a:srgbClr val="000000"/>
      </a:tcTxStyle>
      <a:tcStyle>
        <a:tcBdr>
          <a:left>
            <a:ln w="12700" cap="flat">
              <a:solidFill>
                <a:srgbClr val="484D4B"/>
              </a:solidFill>
              <a:custDash>
                <a:ds d="100000" sp="200000"/>
              </a:custDash>
              <a:miter lim="400000"/>
            </a:ln>
          </a:left>
          <a:right>
            <a:ln w="12700" cap="flat">
              <a:solidFill>
                <a:srgbClr val="484D4B"/>
              </a:solidFill>
              <a:custDash>
                <a:ds d="100000" sp="200000"/>
              </a:custDash>
              <a:miter lim="400000"/>
            </a:ln>
          </a:right>
          <a:top>
            <a:ln w="12700" cap="flat">
              <a:solidFill>
                <a:srgbClr val="484D4B"/>
              </a:solidFill>
              <a:prstDash val="solid"/>
              <a:miter lim="400000"/>
            </a:ln>
          </a:top>
          <a:bottom>
            <a:ln w="12700" cap="flat">
              <a:noFill/>
              <a:miter lim="400000"/>
            </a:ln>
          </a:bottom>
          <a:insideH>
            <a:ln w="12700" cap="flat">
              <a:solidFill>
                <a:srgbClr val="484D4B"/>
              </a:solidFill>
              <a:custDash>
                <a:ds d="100000" sp="200000"/>
              </a:custDash>
              <a:miter lim="400000"/>
            </a:ln>
          </a:insideH>
          <a:insideV>
            <a:ln w="12700" cap="flat">
              <a:solidFill>
                <a:srgbClr val="484D4B"/>
              </a:solidFill>
              <a:custDash>
                <a:ds d="100000" sp="200000"/>
              </a:custDash>
              <a:miter lim="400000"/>
            </a:ln>
          </a:insideV>
        </a:tcBdr>
        <a:fill>
          <a:noFill/>
        </a:fill>
      </a:tcStyle>
    </a:lastRow>
    <a:firstRow>
      <a:tcTxStyle b="off" i="off">
        <a:font>
          <a:latin typeface="Gill Sans Light"/>
          <a:ea typeface="Gill Sans Light"/>
          <a:cs typeface="Gill Sans Light"/>
        </a:font>
        <a:srgbClr val="000000"/>
      </a:tcTxStyle>
      <a:tcStyle>
        <a:tcBdr>
          <a:left>
            <a:ln w="12700" cap="flat">
              <a:solidFill>
                <a:srgbClr val="484D4B"/>
              </a:solidFill>
              <a:custDash>
                <a:ds d="100000" sp="200000"/>
              </a:custDash>
              <a:miter lim="400000"/>
            </a:ln>
          </a:left>
          <a:right>
            <a:ln w="12700" cap="flat">
              <a:solidFill>
                <a:srgbClr val="484D4B"/>
              </a:solidFill>
              <a:custDash>
                <a:ds d="100000" sp="200000"/>
              </a:custDash>
              <a:miter lim="400000"/>
            </a:ln>
          </a:right>
          <a:top>
            <a:ln w="12700" cap="flat">
              <a:noFill/>
              <a:miter lim="400000"/>
            </a:ln>
          </a:top>
          <a:bottom>
            <a:ln w="12700" cap="flat">
              <a:solidFill>
                <a:srgbClr val="484D4B"/>
              </a:solidFill>
              <a:prstDash val="solid"/>
              <a:miter lim="400000"/>
            </a:ln>
          </a:bottom>
          <a:insideH>
            <a:ln w="12700" cap="flat">
              <a:solidFill>
                <a:srgbClr val="484D4B"/>
              </a:solidFill>
              <a:custDash>
                <a:ds d="100000" sp="200000"/>
              </a:custDash>
              <a:miter lim="400000"/>
            </a:ln>
          </a:insideH>
          <a:insideV>
            <a:ln w="12700" cap="flat">
              <a:solidFill>
                <a:srgbClr val="484D4B"/>
              </a:solidFill>
              <a:custDash>
                <a:ds d="100000" sp="200000"/>
              </a:custDash>
              <a:miter lim="400000"/>
            </a:ln>
          </a:insideV>
        </a:tcBdr>
        <a:fill>
          <a:noFill/>
        </a:fill>
      </a:tcStyle>
    </a:firstRow>
  </a:tblStyle>
  <a:tblStyle styleId="{8F44A2F1-9E1F-4B54-A3A2-5F16C0AD49E2}" styleName="">
    <a:tblBg/>
    <a:wholeTbl>
      <a:tcTxStyle b="off" i="off">
        <a:font>
          <a:latin typeface="Gill Sans Light"/>
          <a:ea typeface="Gill Sans Light"/>
          <a:cs typeface="Gill Sans Light"/>
        </a:font>
        <a:srgbClr val="4D6266"/>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980707"/>
          </a:solidFill>
        </a:fill>
      </a:tcStyle>
    </a:firstCol>
    <a:lastRow>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6D7472"/>
          </a:solidFill>
        </a:fill>
      </a:tcStyle>
    </a:lastRow>
    <a:firstRow>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6D747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73" d="100"/>
          <a:sy n="73"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3" name="Shape 93"/>
          <p:cNvSpPr>
            <a:spLocks noGrp="1" noRot="1" noChangeAspect="1"/>
          </p:cNvSpPr>
          <p:nvPr>
            <p:ph type="sldImg"/>
          </p:nvPr>
        </p:nvSpPr>
        <p:spPr>
          <a:xfrm>
            <a:off x="381000" y="685800"/>
            <a:ext cx="6096000" cy="3429000"/>
          </a:xfrm>
          <a:prstGeom prst="rect">
            <a:avLst/>
          </a:prstGeom>
        </p:spPr>
        <p:txBody>
          <a:bodyPr/>
          <a:lstStyle/>
          <a:p>
            <a:endParaRPr/>
          </a:p>
        </p:txBody>
      </p:sp>
      <p:sp>
        <p:nvSpPr>
          <p:cNvPr id="94" name="Shape 9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24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60625" y="1079398"/>
            <a:ext cx="14305717" cy="5071872"/>
          </a:xfrm>
        </p:spPr>
        <p:txBody>
          <a:bodyPr anchor="ctr" anchorCtr="0">
            <a:normAutofit/>
          </a:bodyPr>
          <a:lstStyle>
            <a:lvl1pPr algn="ctr">
              <a:lnSpc>
                <a:spcPct val="85000"/>
              </a:lnSpc>
              <a:defRPr sz="6600" b="1" spc="-71" baseline="0">
                <a:solidFill>
                  <a:schemeClr val="tx2"/>
                </a:solidFill>
                <a:latin typeface="Calibri" charset="0"/>
                <a:ea typeface="Calibri" charset="0"/>
                <a:cs typeface="Calibri" charset="0"/>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564565" y="6336883"/>
            <a:ext cx="14305717" cy="1625600"/>
          </a:xfrm>
        </p:spPr>
        <p:txBody>
          <a:bodyPr lIns="91440" rIns="91440">
            <a:normAutofit/>
          </a:bodyPr>
          <a:lstStyle>
            <a:lvl1pPr marL="0" indent="0" algn="ctr">
              <a:buNone/>
              <a:defRPr sz="3413" b="1" cap="none" spc="0" baseline="0">
                <a:solidFill>
                  <a:schemeClr val="bg2"/>
                </a:solidFill>
                <a:latin typeface="+mj-lt"/>
              </a:defRPr>
            </a:lvl1pPr>
            <a:lvl2pPr marL="650263" indent="0" algn="ctr">
              <a:buNone/>
              <a:defRPr sz="3413"/>
            </a:lvl2pPr>
            <a:lvl3pPr marL="1300525" indent="0" algn="ctr">
              <a:buNone/>
              <a:defRPr sz="3413"/>
            </a:lvl3pPr>
            <a:lvl4pPr marL="1950788" indent="0" algn="ctr">
              <a:buNone/>
              <a:defRPr sz="2844"/>
            </a:lvl4pPr>
            <a:lvl5pPr marL="2601049" indent="0" algn="ctr">
              <a:buNone/>
              <a:defRPr sz="2844"/>
            </a:lvl5pPr>
            <a:lvl6pPr marL="3251312" indent="0" algn="ctr">
              <a:buNone/>
              <a:defRPr sz="2844"/>
            </a:lvl6pPr>
            <a:lvl7pPr marL="3901574" indent="0" algn="ctr">
              <a:buNone/>
              <a:defRPr sz="2844"/>
            </a:lvl7pPr>
            <a:lvl8pPr marL="4551836" indent="0" algn="ctr">
              <a:buNone/>
              <a:defRPr sz="2844"/>
            </a:lvl8pPr>
            <a:lvl9pPr marL="5202099" indent="0" algn="ctr">
              <a:buNone/>
              <a:defRPr sz="2844"/>
            </a:lvl9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1"/>
            <a:ext cx="17340263" cy="1276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8" name="Freeform 7"/>
          <p:cNvSpPr/>
          <p:nvPr/>
        </p:nvSpPr>
        <p:spPr>
          <a:xfrm>
            <a:off x="-5394" y="1009614"/>
            <a:ext cx="17353509" cy="292290"/>
          </a:xfrm>
          <a:custGeom>
            <a:avLst/>
            <a:gdLst>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6004 h 295501"/>
              <a:gd name="connsiteX1" fmla="*/ 13067071 w 13067071"/>
              <a:gd name="connsiteY1" fmla="*/ 295501 h 295501"/>
              <a:gd name="connsiteX2" fmla="*/ 13052322 w 13067071"/>
              <a:gd name="connsiteY2" fmla="*/ 133269 h 295501"/>
              <a:gd name="connsiteX3" fmla="*/ 10766322 w 13067071"/>
              <a:gd name="connsiteY3" fmla="*/ 44778 h 295501"/>
              <a:gd name="connsiteX4" fmla="*/ 6430297 w 13067071"/>
              <a:gd name="connsiteY4" fmla="*/ 192262 h 295501"/>
              <a:gd name="connsiteX5" fmla="*/ 3215148 w 13067071"/>
              <a:gd name="connsiteY5" fmla="*/ 192262 h 295501"/>
              <a:gd name="connsiteX6" fmla="*/ 58993 w 13067071"/>
              <a:gd name="connsiteY6" fmla="*/ 533 h 295501"/>
              <a:gd name="connsiteX7" fmla="*/ 0 w 13067071"/>
              <a:gd name="connsiteY7" fmla="*/ 266004 h 295501"/>
              <a:gd name="connsiteX0" fmla="*/ 0 w 13022826"/>
              <a:gd name="connsiteY0" fmla="*/ 266004 h 295501"/>
              <a:gd name="connsiteX1" fmla="*/ 13022826 w 13022826"/>
              <a:gd name="connsiteY1" fmla="*/ 295501 h 295501"/>
              <a:gd name="connsiteX2" fmla="*/ 13008077 w 13022826"/>
              <a:gd name="connsiteY2" fmla="*/ 133269 h 295501"/>
              <a:gd name="connsiteX3" fmla="*/ 10722077 w 13022826"/>
              <a:gd name="connsiteY3" fmla="*/ 44778 h 295501"/>
              <a:gd name="connsiteX4" fmla="*/ 6386052 w 13022826"/>
              <a:gd name="connsiteY4" fmla="*/ 192262 h 295501"/>
              <a:gd name="connsiteX5" fmla="*/ 3170903 w 13022826"/>
              <a:gd name="connsiteY5" fmla="*/ 192262 h 295501"/>
              <a:gd name="connsiteX6" fmla="*/ 14748 w 13022826"/>
              <a:gd name="connsiteY6" fmla="*/ 533 h 295501"/>
              <a:gd name="connsiteX7" fmla="*/ 0 w 13022826"/>
              <a:gd name="connsiteY7" fmla="*/ 266004 h 295501"/>
              <a:gd name="connsiteX0" fmla="*/ 0 w 13022826"/>
              <a:gd name="connsiteY0" fmla="*/ 258747 h 288244"/>
              <a:gd name="connsiteX1" fmla="*/ 13022826 w 13022826"/>
              <a:gd name="connsiteY1" fmla="*/ 288244 h 288244"/>
              <a:gd name="connsiteX2" fmla="*/ 13008077 w 13022826"/>
              <a:gd name="connsiteY2" fmla="*/ 126012 h 288244"/>
              <a:gd name="connsiteX3" fmla="*/ 10722077 w 13022826"/>
              <a:gd name="connsiteY3" fmla="*/ 37521 h 288244"/>
              <a:gd name="connsiteX4" fmla="*/ 6386052 w 13022826"/>
              <a:gd name="connsiteY4" fmla="*/ 185005 h 288244"/>
              <a:gd name="connsiteX5" fmla="*/ 3170903 w 13022826"/>
              <a:gd name="connsiteY5" fmla="*/ 185005 h 288244"/>
              <a:gd name="connsiteX6" fmla="*/ 0 w 13022826"/>
              <a:gd name="connsiteY6" fmla="*/ 650 h 288244"/>
              <a:gd name="connsiteX7" fmla="*/ 0 w 13022826"/>
              <a:gd name="connsiteY7" fmla="*/ 258747 h 288244"/>
              <a:gd name="connsiteX0" fmla="*/ 0 w 13010688"/>
              <a:gd name="connsiteY0" fmla="*/ 258747 h 292290"/>
              <a:gd name="connsiteX1" fmla="*/ 13010688 w 13010688"/>
              <a:gd name="connsiteY1" fmla="*/ 292290 h 292290"/>
              <a:gd name="connsiteX2" fmla="*/ 13008077 w 13010688"/>
              <a:gd name="connsiteY2" fmla="*/ 126012 h 292290"/>
              <a:gd name="connsiteX3" fmla="*/ 10722077 w 13010688"/>
              <a:gd name="connsiteY3" fmla="*/ 37521 h 292290"/>
              <a:gd name="connsiteX4" fmla="*/ 6386052 w 13010688"/>
              <a:gd name="connsiteY4" fmla="*/ 185005 h 292290"/>
              <a:gd name="connsiteX5" fmla="*/ 3170903 w 13010688"/>
              <a:gd name="connsiteY5" fmla="*/ 185005 h 292290"/>
              <a:gd name="connsiteX6" fmla="*/ 0 w 13010688"/>
              <a:gd name="connsiteY6" fmla="*/ 650 h 292290"/>
              <a:gd name="connsiteX7" fmla="*/ 0 w 13010688"/>
              <a:gd name="connsiteY7" fmla="*/ 258747 h 292290"/>
              <a:gd name="connsiteX0" fmla="*/ 0 w 13022826"/>
              <a:gd name="connsiteY0" fmla="*/ 278977 h 292290"/>
              <a:gd name="connsiteX1" fmla="*/ 13022826 w 13022826"/>
              <a:gd name="connsiteY1" fmla="*/ 292290 h 292290"/>
              <a:gd name="connsiteX2" fmla="*/ 13020215 w 13022826"/>
              <a:gd name="connsiteY2" fmla="*/ 126012 h 292290"/>
              <a:gd name="connsiteX3" fmla="*/ 10734215 w 13022826"/>
              <a:gd name="connsiteY3" fmla="*/ 37521 h 292290"/>
              <a:gd name="connsiteX4" fmla="*/ 6398190 w 13022826"/>
              <a:gd name="connsiteY4" fmla="*/ 185005 h 292290"/>
              <a:gd name="connsiteX5" fmla="*/ 3183041 w 13022826"/>
              <a:gd name="connsiteY5" fmla="*/ 185005 h 292290"/>
              <a:gd name="connsiteX6" fmla="*/ 12138 w 13022826"/>
              <a:gd name="connsiteY6" fmla="*/ 650 h 292290"/>
              <a:gd name="connsiteX7" fmla="*/ 0 w 13022826"/>
              <a:gd name="connsiteY7" fmla="*/ 278977 h 292290"/>
              <a:gd name="connsiteX0" fmla="*/ 0 w 13014734"/>
              <a:gd name="connsiteY0" fmla="*/ 278977 h 292290"/>
              <a:gd name="connsiteX1" fmla="*/ 13014734 w 13014734"/>
              <a:gd name="connsiteY1" fmla="*/ 292290 h 292290"/>
              <a:gd name="connsiteX2" fmla="*/ 13012123 w 13014734"/>
              <a:gd name="connsiteY2" fmla="*/ 126012 h 292290"/>
              <a:gd name="connsiteX3" fmla="*/ 10726123 w 13014734"/>
              <a:gd name="connsiteY3" fmla="*/ 37521 h 292290"/>
              <a:gd name="connsiteX4" fmla="*/ 6390098 w 13014734"/>
              <a:gd name="connsiteY4" fmla="*/ 185005 h 292290"/>
              <a:gd name="connsiteX5" fmla="*/ 3174949 w 13014734"/>
              <a:gd name="connsiteY5" fmla="*/ 185005 h 292290"/>
              <a:gd name="connsiteX6" fmla="*/ 4046 w 13014734"/>
              <a:gd name="connsiteY6" fmla="*/ 650 h 292290"/>
              <a:gd name="connsiteX7" fmla="*/ 0 w 13014734"/>
              <a:gd name="connsiteY7" fmla="*/ 278977 h 29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4734" h="292290">
                <a:moveTo>
                  <a:pt x="0" y="278977"/>
                </a:moveTo>
                <a:lnTo>
                  <a:pt x="13014734" y="292290"/>
                </a:lnTo>
                <a:cubicBezTo>
                  <a:pt x="13013864" y="236864"/>
                  <a:pt x="13012993" y="181438"/>
                  <a:pt x="13012123" y="126012"/>
                </a:cubicBezTo>
                <a:cubicBezTo>
                  <a:pt x="12628665" y="84225"/>
                  <a:pt x="11829794" y="27689"/>
                  <a:pt x="10726123" y="37521"/>
                </a:cubicBezTo>
                <a:cubicBezTo>
                  <a:pt x="9622452" y="47353"/>
                  <a:pt x="7461814" y="185005"/>
                  <a:pt x="6390098" y="185005"/>
                </a:cubicBezTo>
                <a:cubicBezTo>
                  <a:pt x="5318382" y="185005"/>
                  <a:pt x="4239291" y="215731"/>
                  <a:pt x="3174949" y="185005"/>
                </a:cubicBezTo>
                <a:cubicBezTo>
                  <a:pt x="2110607" y="154279"/>
                  <a:pt x="539904" y="-11640"/>
                  <a:pt x="4046" y="650"/>
                </a:cubicBezTo>
                <a:cubicBezTo>
                  <a:pt x="2697" y="93426"/>
                  <a:pt x="1349" y="186201"/>
                  <a:pt x="0" y="278977"/>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2" name="Title 1"/>
          <p:cNvSpPr>
            <a:spLocks noGrp="1"/>
          </p:cNvSpPr>
          <p:nvPr>
            <p:ph type="title"/>
          </p:nvPr>
        </p:nvSpPr>
        <p:spPr>
          <a:xfrm>
            <a:off x="701003" y="124273"/>
            <a:ext cx="16034270" cy="1012801"/>
          </a:xfrm>
        </p:spPr>
        <p:txBody>
          <a:bodyPr anchor="ctr" anchorCtr="0">
            <a:normAutofit/>
          </a:bodyPr>
          <a:lstStyle>
            <a:lvl1pPr>
              <a:defRPr sz="5000" b="1" i="0">
                <a:solidFill>
                  <a:schemeClr val="bg1"/>
                </a:solidFill>
                <a:latin typeface="Calibri" charset="0"/>
                <a:ea typeface="Calibri" charset="0"/>
                <a:cs typeface="Calibri"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solidFill>
                  <a:schemeClr val="tx1">
                    <a:lumMod val="95000"/>
                    <a:lumOff val="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p:nvPr/>
        </p:nvSpPr>
        <p:spPr>
          <a:xfrm>
            <a:off x="0" y="1"/>
            <a:ext cx="17340263" cy="1276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8" name="Freeform 7"/>
          <p:cNvSpPr/>
          <p:nvPr/>
        </p:nvSpPr>
        <p:spPr>
          <a:xfrm>
            <a:off x="-5394" y="1009614"/>
            <a:ext cx="17353509" cy="292290"/>
          </a:xfrm>
          <a:custGeom>
            <a:avLst/>
            <a:gdLst>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6004 h 295501"/>
              <a:gd name="connsiteX1" fmla="*/ 13067071 w 13067071"/>
              <a:gd name="connsiteY1" fmla="*/ 295501 h 295501"/>
              <a:gd name="connsiteX2" fmla="*/ 13052322 w 13067071"/>
              <a:gd name="connsiteY2" fmla="*/ 133269 h 295501"/>
              <a:gd name="connsiteX3" fmla="*/ 10766322 w 13067071"/>
              <a:gd name="connsiteY3" fmla="*/ 44778 h 295501"/>
              <a:gd name="connsiteX4" fmla="*/ 6430297 w 13067071"/>
              <a:gd name="connsiteY4" fmla="*/ 192262 h 295501"/>
              <a:gd name="connsiteX5" fmla="*/ 3215148 w 13067071"/>
              <a:gd name="connsiteY5" fmla="*/ 192262 h 295501"/>
              <a:gd name="connsiteX6" fmla="*/ 58993 w 13067071"/>
              <a:gd name="connsiteY6" fmla="*/ 533 h 295501"/>
              <a:gd name="connsiteX7" fmla="*/ 0 w 13067071"/>
              <a:gd name="connsiteY7" fmla="*/ 266004 h 295501"/>
              <a:gd name="connsiteX0" fmla="*/ 0 w 13022826"/>
              <a:gd name="connsiteY0" fmla="*/ 266004 h 295501"/>
              <a:gd name="connsiteX1" fmla="*/ 13022826 w 13022826"/>
              <a:gd name="connsiteY1" fmla="*/ 295501 h 295501"/>
              <a:gd name="connsiteX2" fmla="*/ 13008077 w 13022826"/>
              <a:gd name="connsiteY2" fmla="*/ 133269 h 295501"/>
              <a:gd name="connsiteX3" fmla="*/ 10722077 w 13022826"/>
              <a:gd name="connsiteY3" fmla="*/ 44778 h 295501"/>
              <a:gd name="connsiteX4" fmla="*/ 6386052 w 13022826"/>
              <a:gd name="connsiteY4" fmla="*/ 192262 h 295501"/>
              <a:gd name="connsiteX5" fmla="*/ 3170903 w 13022826"/>
              <a:gd name="connsiteY5" fmla="*/ 192262 h 295501"/>
              <a:gd name="connsiteX6" fmla="*/ 14748 w 13022826"/>
              <a:gd name="connsiteY6" fmla="*/ 533 h 295501"/>
              <a:gd name="connsiteX7" fmla="*/ 0 w 13022826"/>
              <a:gd name="connsiteY7" fmla="*/ 266004 h 295501"/>
              <a:gd name="connsiteX0" fmla="*/ 0 w 13022826"/>
              <a:gd name="connsiteY0" fmla="*/ 258747 h 288244"/>
              <a:gd name="connsiteX1" fmla="*/ 13022826 w 13022826"/>
              <a:gd name="connsiteY1" fmla="*/ 288244 h 288244"/>
              <a:gd name="connsiteX2" fmla="*/ 13008077 w 13022826"/>
              <a:gd name="connsiteY2" fmla="*/ 126012 h 288244"/>
              <a:gd name="connsiteX3" fmla="*/ 10722077 w 13022826"/>
              <a:gd name="connsiteY3" fmla="*/ 37521 h 288244"/>
              <a:gd name="connsiteX4" fmla="*/ 6386052 w 13022826"/>
              <a:gd name="connsiteY4" fmla="*/ 185005 h 288244"/>
              <a:gd name="connsiteX5" fmla="*/ 3170903 w 13022826"/>
              <a:gd name="connsiteY5" fmla="*/ 185005 h 288244"/>
              <a:gd name="connsiteX6" fmla="*/ 0 w 13022826"/>
              <a:gd name="connsiteY6" fmla="*/ 650 h 288244"/>
              <a:gd name="connsiteX7" fmla="*/ 0 w 13022826"/>
              <a:gd name="connsiteY7" fmla="*/ 258747 h 288244"/>
              <a:gd name="connsiteX0" fmla="*/ 0 w 13010688"/>
              <a:gd name="connsiteY0" fmla="*/ 258747 h 292290"/>
              <a:gd name="connsiteX1" fmla="*/ 13010688 w 13010688"/>
              <a:gd name="connsiteY1" fmla="*/ 292290 h 292290"/>
              <a:gd name="connsiteX2" fmla="*/ 13008077 w 13010688"/>
              <a:gd name="connsiteY2" fmla="*/ 126012 h 292290"/>
              <a:gd name="connsiteX3" fmla="*/ 10722077 w 13010688"/>
              <a:gd name="connsiteY3" fmla="*/ 37521 h 292290"/>
              <a:gd name="connsiteX4" fmla="*/ 6386052 w 13010688"/>
              <a:gd name="connsiteY4" fmla="*/ 185005 h 292290"/>
              <a:gd name="connsiteX5" fmla="*/ 3170903 w 13010688"/>
              <a:gd name="connsiteY5" fmla="*/ 185005 h 292290"/>
              <a:gd name="connsiteX6" fmla="*/ 0 w 13010688"/>
              <a:gd name="connsiteY6" fmla="*/ 650 h 292290"/>
              <a:gd name="connsiteX7" fmla="*/ 0 w 13010688"/>
              <a:gd name="connsiteY7" fmla="*/ 258747 h 292290"/>
              <a:gd name="connsiteX0" fmla="*/ 0 w 13022826"/>
              <a:gd name="connsiteY0" fmla="*/ 278977 h 292290"/>
              <a:gd name="connsiteX1" fmla="*/ 13022826 w 13022826"/>
              <a:gd name="connsiteY1" fmla="*/ 292290 h 292290"/>
              <a:gd name="connsiteX2" fmla="*/ 13020215 w 13022826"/>
              <a:gd name="connsiteY2" fmla="*/ 126012 h 292290"/>
              <a:gd name="connsiteX3" fmla="*/ 10734215 w 13022826"/>
              <a:gd name="connsiteY3" fmla="*/ 37521 h 292290"/>
              <a:gd name="connsiteX4" fmla="*/ 6398190 w 13022826"/>
              <a:gd name="connsiteY4" fmla="*/ 185005 h 292290"/>
              <a:gd name="connsiteX5" fmla="*/ 3183041 w 13022826"/>
              <a:gd name="connsiteY5" fmla="*/ 185005 h 292290"/>
              <a:gd name="connsiteX6" fmla="*/ 12138 w 13022826"/>
              <a:gd name="connsiteY6" fmla="*/ 650 h 292290"/>
              <a:gd name="connsiteX7" fmla="*/ 0 w 13022826"/>
              <a:gd name="connsiteY7" fmla="*/ 278977 h 292290"/>
              <a:gd name="connsiteX0" fmla="*/ 0 w 13014734"/>
              <a:gd name="connsiteY0" fmla="*/ 278977 h 292290"/>
              <a:gd name="connsiteX1" fmla="*/ 13014734 w 13014734"/>
              <a:gd name="connsiteY1" fmla="*/ 292290 h 292290"/>
              <a:gd name="connsiteX2" fmla="*/ 13012123 w 13014734"/>
              <a:gd name="connsiteY2" fmla="*/ 126012 h 292290"/>
              <a:gd name="connsiteX3" fmla="*/ 10726123 w 13014734"/>
              <a:gd name="connsiteY3" fmla="*/ 37521 h 292290"/>
              <a:gd name="connsiteX4" fmla="*/ 6390098 w 13014734"/>
              <a:gd name="connsiteY4" fmla="*/ 185005 h 292290"/>
              <a:gd name="connsiteX5" fmla="*/ 3174949 w 13014734"/>
              <a:gd name="connsiteY5" fmla="*/ 185005 h 292290"/>
              <a:gd name="connsiteX6" fmla="*/ 4046 w 13014734"/>
              <a:gd name="connsiteY6" fmla="*/ 650 h 292290"/>
              <a:gd name="connsiteX7" fmla="*/ 0 w 13014734"/>
              <a:gd name="connsiteY7" fmla="*/ 278977 h 29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4734" h="292290">
                <a:moveTo>
                  <a:pt x="0" y="278977"/>
                </a:moveTo>
                <a:lnTo>
                  <a:pt x="13014734" y="292290"/>
                </a:lnTo>
                <a:cubicBezTo>
                  <a:pt x="13013864" y="236864"/>
                  <a:pt x="13012993" y="181438"/>
                  <a:pt x="13012123" y="126012"/>
                </a:cubicBezTo>
                <a:cubicBezTo>
                  <a:pt x="12628665" y="84225"/>
                  <a:pt x="11829794" y="27689"/>
                  <a:pt x="10726123" y="37521"/>
                </a:cubicBezTo>
                <a:cubicBezTo>
                  <a:pt x="9622452" y="47353"/>
                  <a:pt x="7461814" y="185005"/>
                  <a:pt x="6390098" y="185005"/>
                </a:cubicBezTo>
                <a:cubicBezTo>
                  <a:pt x="5318382" y="185005"/>
                  <a:pt x="4239291" y="215731"/>
                  <a:pt x="3174949" y="185005"/>
                </a:cubicBezTo>
                <a:cubicBezTo>
                  <a:pt x="2110607" y="154279"/>
                  <a:pt x="539904" y="-11640"/>
                  <a:pt x="4046" y="650"/>
                </a:cubicBezTo>
                <a:cubicBezTo>
                  <a:pt x="2697" y="93426"/>
                  <a:pt x="1349" y="186201"/>
                  <a:pt x="0" y="278977"/>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2" name="Title 1"/>
          <p:cNvSpPr>
            <a:spLocks noGrp="1"/>
          </p:cNvSpPr>
          <p:nvPr>
            <p:ph type="title"/>
          </p:nvPr>
        </p:nvSpPr>
        <p:spPr>
          <a:xfrm>
            <a:off x="701003" y="124273"/>
            <a:ext cx="16034270" cy="1012801"/>
          </a:xfrm>
        </p:spPr>
        <p:txBody>
          <a:bodyPr anchor="ctr" anchorCtr="0">
            <a:normAutofit/>
          </a:bodyPr>
          <a:lstStyle>
            <a:lvl1pPr>
              <a:defRPr sz="5000" b="1" i="0">
                <a:solidFill>
                  <a:schemeClr val="bg1"/>
                </a:solidFill>
                <a:latin typeface="Calibri" charset="0"/>
                <a:ea typeface="Calibri" charset="0"/>
                <a:cs typeface="Calibri"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solidFill>
                  <a:schemeClr val="tx1">
                    <a:lumMod val="95000"/>
                    <a:lumOff val="5000"/>
                  </a:schemeClr>
                </a:solidFill>
              </a:defRPr>
            </a:lvl1pPr>
            <a:lvl2pPr marL="270000" indent="0">
              <a:buFontTx/>
              <a:buNone/>
              <a:defRPr sz="2400" spc="-150">
                <a:solidFill>
                  <a:schemeClr val="tx1">
                    <a:lumMod val="65000"/>
                    <a:lumOff val="35000"/>
                  </a:schemeClr>
                </a:solidFill>
                <a:latin typeface="Consolas" charset="0"/>
                <a:ea typeface="Consolas" charset="0"/>
                <a:cs typeface="Consolas" charset="0"/>
              </a:defRPr>
            </a:lvl2pPr>
            <a:lvl3pPr marL="576000" indent="0">
              <a:buFontTx/>
              <a:buNone/>
              <a:defRPr sz="2400" spc="-150">
                <a:solidFill>
                  <a:schemeClr val="tx1">
                    <a:lumMod val="65000"/>
                    <a:lumOff val="35000"/>
                  </a:schemeClr>
                </a:solidFill>
                <a:latin typeface="Consolas" charset="0"/>
                <a:ea typeface="Consolas" charset="0"/>
                <a:cs typeface="Consolas" charset="0"/>
              </a:defRPr>
            </a:lvl3pPr>
            <a:lvl4pPr marL="882000" indent="0">
              <a:buFontTx/>
              <a:buNone/>
              <a:defRPr sz="2400" spc="-150">
                <a:solidFill>
                  <a:schemeClr val="tx1">
                    <a:lumMod val="65000"/>
                    <a:lumOff val="35000"/>
                  </a:schemeClr>
                </a:solidFill>
                <a:latin typeface="Consolas" charset="0"/>
                <a:ea typeface="Consolas" charset="0"/>
                <a:cs typeface="Consolas" charset="0"/>
              </a:defRPr>
            </a:lvl4pPr>
            <a:lvl5pPr marL="1188000" indent="0">
              <a:buFontTx/>
              <a:buNone/>
              <a:defRPr sz="2400" spc="-150">
                <a:solidFill>
                  <a:schemeClr val="tx1">
                    <a:lumMod val="65000"/>
                    <a:lumOff val="35000"/>
                  </a:schemeClr>
                </a:solidFill>
                <a:latin typeface="Consolas" charset="0"/>
                <a:ea typeface="Consolas" charset="0"/>
                <a:cs typeface="Consolas"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p:nvSpPr>
        <p:spPr>
          <a:xfrm>
            <a:off x="0" y="1"/>
            <a:ext cx="17340263" cy="1276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10" name="Freeform 9"/>
          <p:cNvSpPr/>
          <p:nvPr/>
        </p:nvSpPr>
        <p:spPr>
          <a:xfrm>
            <a:off x="-5394" y="1009614"/>
            <a:ext cx="17353509" cy="292290"/>
          </a:xfrm>
          <a:custGeom>
            <a:avLst/>
            <a:gdLst>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6004 h 295501"/>
              <a:gd name="connsiteX1" fmla="*/ 13067071 w 13067071"/>
              <a:gd name="connsiteY1" fmla="*/ 295501 h 295501"/>
              <a:gd name="connsiteX2" fmla="*/ 13052322 w 13067071"/>
              <a:gd name="connsiteY2" fmla="*/ 133269 h 295501"/>
              <a:gd name="connsiteX3" fmla="*/ 10766322 w 13067071"/>
              <a:gd name="connsiteY3" fmla="*/ 44778 h 295501"/>
              <a:gd name="connsiteX4" fmla="*/ 6430297 w 13067071"/>
              <a:gd name="connsiteY4" fmla="*/ 192262 h 295501"/>
              <a:gd name="connsiteX5" fmla="*/ 3215148 w 13067071"/>
              <a:gd name="connsiteY5" fmla="*/ 192262 h 295501"/>
              <a:gd name="connsiteX6" fmla="*/ 58993 w 13067071"/>
              <a:gd name="connsiteY6" fmla="*/ 533 h 295501"/>
              <a:gd name="connsiteX7" fmla="*/ 0 w 13067071"/>
              <a:gd name="connsiteY7" fmla="*/ 266004 h 295501"/>
              <a:gd name="connsiteX0" fmla="*/ 0 w 13022826"/>
              <a:gd name="connsiteY0" fmla="*/ 266004 h 295501"/>
              <a:gd name="connsiteX1" fmla="*/ 13022826 w 13022826"/>
              <a:gd name="connsiteY1" fmla="*/ 295501 h 295501"/>
              <a:gd name="connsiteX2" fmla="*/ 13008077 w 13022826"/>
              <a:gd name="connsiteY2" fmla="*/ 133269 h 295501"/>
              <a:gd name="connsiteX3" fmla="*/ 10722077 w 13022826"/>
              <a:gd name="connsiteY3" fmla="*/ 44778 h 295501"/>
              <a:gd name="connsiteX4" fmla="*/ 6386052 w 13022826"/>
              <a:gd name="connsiteY4" fmla="*/ 192262 h 295501"/>
              <a:gd name="connsiteX5" fmla="*/ 3170903 w 13022826"/>
              <a:gd name="connsiteY5" fmla="*/ 192262 h 295501"/>
              <a:gd name="connsiteX6" fmla="*/ 14748 w 13022826"/>
              <a:gd name="connsiteY6" fmla="*/ 533 h 295501"/>
              <a:gd name="connsiteX7" fmla="*/ 0 w 13022826"/>
              <a:gd name="connsiteY7" fmla="*/ 266004 h 295501"/>
              <a:gd name="connsiteX0" fmla="*/ 0 w 13022826"/>
              <a:gd name="connsiteY0" fmla="*/ 258747 h 288244"/>
              <a:gd name="connsiteX1" fmla="*/ 13022826 w 13022826"/>
              <a:gd name="connsiteY1" fmla="*/ 288244 h 288244"/>
              <a:gd name="connsiteX2" fmla="*/ 13008077 w 13022826"/>
              <a:gd name="connsiteY2" fmla="*/ 126012 h 288244"/>
              <a:gd name="connsiteX3" fmla="*/ 10722077 w 13022826"/>
              <a:gd name="connsiteY3" fmla="*/ 37521 h 288244"/>
              <a:gd name="connsiteX4" fmla="*/ 6386052 w 13022826"/>
              <a:gd name="connsiteY4" fmla="*/ 185005 h 288244"/>
              <a:gd name="connsiteX5" fmla="*/ 3170903 w 13022826"/>
              <a:gd name="connsiteY5" fmla="*/ 185005 h 288244"/>
              <a:gd name="connsiteX6" fmla="*/ 0 w 13022826"/>
              <a:gd name="connsiteY6" fmla="*/ 650 h 288244"/>
              <a:gd name="connsiteX7" fmla="*/ 0 w 13022826"/>
              <a:gd name="connsiteY7" fmla="*/ 258747 h 288244"/>
              <a:gd name="connsiteX0" fmla="*/ 0 w 13010688"/>
              <a:gd name="connsiteY0" fmla="*/ 258747 h 292290"/>
              <a:gd name="connsiteX1" fmla="*/ 13010688 w 13010688"/>
              <a:gd name="connsiteY1" fmla="*/ 292290 h 292290"/>
              <a:gd name="connsiteX2" fmla="*/ 13008077 w 13010688"/>
              <a:gd name="connsiteY2" fmla="*/ 126012 h 292290"/>
              <a:gd name="connsiteX3" fmla="*/ 10722077 w 13010688"/>
              <a:gd name="connsiteY3" fmla="*/ 37521 h 292290"/>
              <a:gd name="connsiteX4" fmla="*/ 6386052 w 13010688"/>
              <a:gd name="connsiteY4" fmla="*/ 185005 h 292290"/>
              <a:gd name="connsiteX5" fmla="*/ 3170903 w 13010688"/>
              <a:gd name="connsiteY5" fmla="*/ 185005 h 292290"/>
              <a:gd name="connsiteX6" fmla="*/ 0 w 13010688"/>
              <a:gd name="connsiteY6" fmla="*/ 650 h 292290"/>
              <a:gd name="connsiteX7" fmla="*/ 0 w 13010688"/>
              <a:gd name="connsiteY7" fmla="*/ 258747 h 292290"/>
              <a:gd name="connsiteX0" fmla="*/ 0 w 13022826"/>
              <a:gd name="connsiteY0" fmla="*/ 278977 h 292290"/>
              <a:gd name="connsiteX1" fmla="*/ 13022826 w 13022826"/>
              <a:gd name="connsiteY1" fmla="*/ 292290 h 292290"/>
              <a:gd name="connsiteX2" fmla="*/ 13020215 w 13022826"/>
              <a:gd name="connsiteY2" fmla="*/ 126012 h 292290"/>
              <a:gd name="connsiteX3" fmla="*/ 10734215 w 13022826"/>
              <a:gd name="connsiteY3" fmla="*/ 37521 h 292290"/>
              <a:gd name="connsiteX4" fmla="*/ 6398190 w 13022826"/>
              <a:gd name="connsiteY4" fmla="*/ 185005 h 292290"/>
              <a:gd name="connsiteX5" fmla="*/ 3183041 w 13022826"/>
              <a:gd name="connsiteY5" fmla="*/ 185005 h 292290"/>
              <a:gd name="connsiteX6" fmla="*/ 12138 w 13022826"/>
              <a:gd name="connsiteY6" fmla="*/ 650 h 292290"/>
              <a:gd name="connsiteX7" fmla="*/ 0 w 13022826"/>
              <a:gd name="connsiteY7" fmla="*/ 278977 h 292290"/>
              <a:gd name="connsiteX0" fmla="*/ 0 w 13014734"/>
              <a:gd name="connsiteY0" fmla="*/ 278977 h 292290"/>
              <a:gd name="connsiteX1" fmla="*/ 13014734 w 13014734"/>
              <a:gd name="connsiteY1" fmla="*/ 292290 h 292290"/>
              <a:gd name="connsiteX2" fmla="*/ 13012123 w 13014734"/>
              <a:gd name="connsiteY2" fmla="*/ 126012 h 292290"/>
              <a:gd name="connsiteX3" fmla="*/ 10726123 w 13014734"/>
              <a:gd name="connsiteY3" fmla="*/ 37521 h 292290"/>
              <a:gd name="connsiteX4" fmla="*/ 6390098 w 13014734"/>
              <a:gd name="connsiteY4" fmla="*/ 185005 h 292290"/>
              <a:gd name="connsiteX5" fmla="*/ 3174949 w 13014734"/>
              <a:gd name="connsiteY5" fmla="*/ 185005 h 292290"/>
              <a:gd name="connsiteX6" fmla="*/ 4046 w 13014734"/>
              <a:gd name="connsiteY6" fmla="*/ 650 h 292290"/>
              <a:gd name="connsiteX7" fmla="*/ 0 w 13014734"/>
              <a:gd name="connsiteY7" fmla="*/ 278977 h 29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4734" h="292290">
                <a:moveTo>
                  <a:pt x="0" y="278977"/>
                </a:moveTo>
                <a:lnTo>
                  <a:pt x="13014734" y="292290"/>
                </a:lnTo>
                <a:cubicBezTo>
                  <a:pt x="13013864" y="236864"/>
                  <a:pt x="13012993" y="181438"/>
                  <a:pt x="13012123" y="126012"/>
                </a:cubicBezTo>
                <a:cubicBezTo>
                  <a:pt x="12628665" y="84225"/>
                  <a:pt x="11829794" y="27689"/>
                  <a:pt x="10726123" y="37521"/>
                </a:cubicBezTo>
                <a:cubicBezTo>
                  <a:pt x="9622452" y="47353"/>
                  <a:pt x="7461814" y="185005"/>
                  <a:pt x="6390098" y="185005"/>
                </a:cubicBezTo>
                <a:cubicBezTo>
                  <a:pt x="5318382" y="185005"/>
                  <a:pt x="4239291" y="215731"/>
                  <a:pt x="3174949" y="185005"/>
                </a:cubicBezTo>
                <a:cubicBezTo>
                  <a:pt x="2110607" y="154279"/>
                  <a:pt x="539904" y="-11640"/>
                  <a:pt x="4046" y="650"/>
                </a:cubicBezTo>
                <a:cubicBezTo>
                  <a:pt x="2697" y="93426"/>
                  <a:pt x="1349" y="186201"/>
                  <a:pt x="0" y="278977"/>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8" name="Title 7"/>
          <p:cNvSpPr>
            <a:spLocks noGrp="1"/>
          </p:cNvSpPr>
          <p:nvPr>
            <p:ph type="title"/>
          </p:nvPr>
        </p:nvSpPr>
        <p:spPr>
          <a:xfrm>
            <a:off x="700821" y="124272"/>
            <a:ext cx="16032490" cy="1011600"/>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700821" y="1524000"/>
            <a:ext cx="7882609" cy="78001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9394" y="1523999"/>
            <a:ext cx="8013918" cy="78001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1"/>
            <a:ext cx="17340263" cy="12764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7" name="Freeform 6"/>
          <p:cNvSpPr/>
          <p:nvPr/>
        </p:nvSpPr>
        <p:spPr>
          <a:xfrm>
            <a:off x="-5394" y="1009614"/>
            <a:ext cx="17353509" cy="292290"/>
          </a:xfrm>
          <a:custGeom>
            <a:avLst/>
            <a:gdLst>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6004 h 295501"/>
              <a:gd name="connsiteX1" fmla="*/ 13067071 w 13067071"/>
              <a:gd name="connsiteY1" fmla="*/ 295501 h 295501"/>
              <a:gd name="connsiteX2" fmla="*/ 13052322 w 13067071"/>
              <a:gd name="connsiteY2" fmla="*/ 133269 h 295501"/>
              <a:gd name="connsiteX3" fmla="*/ 10766322 w 13067071"/>
              <a:gd name="connsiteY3" fmla="*/ 44778 h 295501"/>
              <a:gd name="connsiteX4" fmla="*/ 6430297 w 13067071"/>
              <a:gd name="connsiteY4" fmla="*/ 192262 h 295501"/>
              <a:gd name="connsiteX5" fmla="*/ 3215148 w 13067071"/>
              <a:gd name="connsiteY5" fmla="*/ 192262 h 295501"/>
              <a:gd name="connsiteX6" fmla="*/ 58993 w 13067071"/>
              <a:gd name="connsiteY6" fmla="*/ 533 h 295501"/>
              <a:gd name="connsiteX7" fmla="*/ 0 w 13067071"/>
              <a:gd name="connsiteY7" fmla="*/ 266004 h 295501"/>
              <a:gd name="connsiteX0" fmla="*/ 0 w 13022826"/>
              <a:gd name="connsiteY0" fmla="*/ 266004 h 295501"/>
              <a:gd name="connsiteX1" fmla="*/ 13022826 w 13022826"/>
              <a:gd name="connsiteY1" fmla="*/ 295501 h 295501"/>
              <a:gd name="connsiteX2" fmla="*/ 13008077 w 13022826"/>
              <a:gd name="connsiteY2" fmla="*/ 133269 h 295501"/>
              <a:gd name="connsiteX3" fmla="*/ 10722077 w 13022826"/>
              <a:gd name="connsiteY3" fmla="*/ 44778 h 295501"/>
              <a:gd name="connsiteX4" fmla="*/ 6386052 w 13022826"/>
              <a:gd name="connsiteY4" fmla="*/ 192262 h 295501"/>
              <a:gd name="connsiteX5" fmla="*/ 3170903 w 13022826"/>
              <a:gd name="connsiteY5" fmla="*/ 192262 h 295501"/>
              <a:gd name="connsiteX6" fmla="*/ 14748 w 13022826"/>
              <a:gd name="connsiteY6" fmla="*/ 533 h 295501"/>
              <a:gd name="connsiteX7" fmla="*/ 0 w 13022826"/>
              <a:gd name="connsiteY7" fmla="*/ 266004 h 295501"/>
              <a:gd name="connsiteX0" fmla="*/ 0 w 13022826"/>
              <a:gd name="connsiteY0" fmla="*/ 258747 h 288244"/>
              <a:gd name="connsiteX1" fmla="*/ 13022826 w 13022826"/>
              <a:gd name="connsiteY1" fmla="*/ 288244 h 288244"/>
              <a:gd name="connsiteX2" fmla="*/ 13008077 w 13022826"/>
              <a:gd name="connsiteY2" fmla="*/ 126012 h 288244"/>
              <a:gd name="connsiteX3" fmla="*/ 10722077 w 13022826"/>
              <a:gd name="connsiteY3" fmla="*/ 37521 h 288244"/>
              <a:gd name="connsiteX4" fmla="*/ 6386052 w 13022826"/>
              <a:gd name="connsiteY4" fmla="*/ 185005 h 288244"/>
              <a:gd name="connsiteX5" fmla="*/ 3170903 w 13022826"/>
              <a:gd name="connsiteY5" fmla="*/ 185005 h 288244"/>
              <a:gd name="connsiteX6" fmla="*/ 0 w 13022826"/>
              <a:gd name="connsiteY6" fmla="*/ 650 h 288244"/>
              <a:gd name="connsiteX7" fmla="*/ 0 w 13022826"/>
              <a:gd name="connsiteY7" fmla="*/ 258747 h 288244"/>
              <a:gd name="connsiteX0" fmla="*/ 0 w 13010688"/>
              <a:gd name="connsiteY0" fmla="*/ 258747 h 292290"/>
              <a:gd name="connsiteX1" fmla="*/ 13010688 w 13010688"/>
              <a:gd name="connsiteY1" fmla="*/ 292290 h 292290"/>
              <a:gd name="connsiteX2" fmla="*/ 13008077 w 13010688"/>
              <a:gd name="connsiteY2" fmla="*/ 126012 h 292290"/>
              <a:gd name="connsiteX3" fmla="*/ 10722077 w 13010688"/>
              <a:gd name="connsiteY3" fmla="*/ 37521 h 292290"/>
              <a:gd name="connsiteX4" fmla="*/ 6386052 w 13010688"/>
              <a:gd name="connsiteY4" fmla="*/ 185005 h 292290"/>
              <a:gd name="connsiteX5" fmla="*/ 3170903 w 13010688"/>
              <a:gd name="connsiteY5" fmla="*/ 185005 h 292290"/>
              <a:gd name="connsiteX6" fmla="*/ 0 w 13010688"/>
              <a:gd name="connsiteY6" fmla="*/ 650 h 292290"/>
              <a:gd name="connsiteX7" fmla="*/ 0 w 13010688"/>
              <a:gd name="connsiteY7" fmla="*/ 258747 h 292290"/>
              <a:gd name="connsiteX0" fmla="*/ 0 w 13022826"/>
              <a:gd name="connsiteY0" fmla="*/ 278977 h 292290"/>
              <a:gd name="connsiteX1" fmla="*/ 13022826 w 13022826"/>
              <a:gd name="connsiteY1" fmla="*/ 292290 h 292290"/>
              <a:gd name="connsiteX2" fmla="*/ 13020215 w 13022826"/>
              <a:gd name="connsiteY2" fmla="*/ 126012 h 292290"/>
              <a:gd name="connsiteX3" fmla="*/ 10734215 w 13022826"/>
              <a:gd name="connsiteY3" fmla="*/ 37521 h 292290"/>
              <a:gd name="connsiteX4" fmla="*/ 6398190 w 13022826"/>
              <a:gd name="connsiteY4" fmla="*/ 185005 h 292290"/>
              <a:gd name="connsiteX5" fmla="*/ 3183041 w 13022826"/>
              <a:gd name="connsiteY5" fmla="*/ 185005 h 292290"/>
              <a:gd name="connsiteX6" fmla="*/ 12138 w 13022826"/>
              <a:gd name="connsiteY6" fmla="*/ 650 h 292290"/>
              <a:gd name="connsiteX7" fmla="*/ 0 w 13022826"/>
              <a:gd name="connsiteY7" fmla="*/ 278977 h 292290"/>
              <a:gd name="connsiteX0" fmla="*/ 0 w 13014734"/>
              <a:gd name="connsiteY0" fmla="*/ 278977 h 292290"/>
              <a:gd name="connsiteX1" fmla="*/ 13014734 w 13014734"/>
              <a:gd name="connsiteY1" fmla="*/ 292290 h 292290"/>
              <a:gd name="connsiteX2" fmla="*/ 13012123 w 13014734"/>
              <a:gd name="connsiteY2" fmla="*/ 126012 h 292290"/>
              <a:gd name="connsiteX3" fmla="*/ 10726123 w 13014734"/>
              <a:gd name="connsiteY3" fmla="*/ 37521 h 292290"/>
              <a:gd name="connsiteX4" fmla="*/ 6390098 w 13014734"/>
              <a:gd name="connsiteY4" fmla="*/ 185005 h 292290"/>
              <a:gd name="connsiteX5" fmla="*/ 3174949 w 13014734"/>
              <a:gd name="connsiteY5" fmla="*/ 185005 h 292290"/>
              <a:gd name="connsiteX6" fmla="*/ 4046 w 13014734"/>
              <a:gd name="connsiteY6" fmla="*/ 650 h 292290"/>
              <a:gd name="connsiteX7" fmla="*/ 0 w 13014734"/>
              <a:gd name="connsiteY7" fmla="*/ 278977 h 29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4734" h="292290">
                <a:moveTo>
                  <a:pt x="0" y="278977"/>
                </a:moveTo>
                <a:lnTo>
                  <a:pt x="13014734" y="292290"/>
                </a:lnTo>
                <a:cubicBezTo>
                  <a:pt x="13013864" y="236864"/>
                  <a:pt x="13012993" y="181438"/>
                  <a:pt x="13012123" y="126012"/>
                </a:cubicBezTo>
                <a:cubicBezTo>
                  <a:pt x="12628665" y="84225"/>
                  <a:pt x="11829794" y="27689"/>
                  <a:pt x="10726123" y="37521"/>
                </a:cubicBezTo>
                <a:cubicBezTo>
                  <a:pt x="9622452" y="47353"/>
                  <a:pt x="7461814" y="185005"/>
                  <a:pt x="6390098" y="185005"/>
                </a:cubicBezTo>
                <a:cubicBezTo>
                  <a:pt x="5318382" y="185005"/>
                  <a:pt x="4239291" y="215731"/>
                  <a:pt x="3174949" y="185005"/>
                </a:cubicBezTo>
                <a:cubicBezTo>
                  <a:pt x="2110607" y="154279"/>
                  <a:pt x="539904" y="-11640"/>
                  <a:pt x="4046" y="650"/>
                </a:cubicBezTo>
                <a:cubicBezTo>
                  <a:pt x="2697" y="93426"/>
                  <a:pt x="1349" y="186201"/>
                  <a:pt x="0" y="278977"/>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7" y="0"/>
            <a:ext cx="5761300" cy="9753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600" dirty="0"/>
          </a:p>
        </p:txBody>
      </p:sp>
      <p:sp>
        <p:nvSpPr>
          <p:cNvPr id="2" name="Title 1"/>
          <p:cNvSpPr>
            <a:spLocks noGrp="1"/>
          </p:cNvSpPr>
          <p:nvPr>
            <p:ph type="title"/>
          </p:nvPr>
        </p:nvSpPr>
        <p:spPr>
          <a:xfrm>
            <a:off x="412962" y="484313"/>
            <a:ext cx="4789117" cy="3612199"/>
          </a:xfrm>
        </p:spPr>
        <p:txBody>
          <a:bodyPr anchor="b">
            <a:normAutofit/>
          </a:bodyPr>
          <a:lstStyle>
            <a:lvl1pPr>
              <a:defRPr sz="5000" b="1">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6174261" y="484312"/>
            <a:ext cx="10561013" cy="885698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12962" y="4161538"/>
            <a:ext cx="4789117" cy="4963734"/>
          </a:xfrm>
        </p:spPr>
        <p:txBody>
          <a:bodyPr lIns="91440" rIns="91440" anchor="ctr">
            <a:normAutofit/>
          </a:bodyPr>
          <a:lstStyle>
            <a:lvl1pPr marL="0" indent="0">
              <a:buNone/>
              <a:defRPr sz="2133">
                <a:solidFill>
                  <a:srgbClr val="FFFFFF"/>
                </a:solidFill>
              </a:defRPr>
            </a:lvl1pPr>
            <a:lvl2pPr marL="650263" indent="0">
              <a:buNone/>
              <a:defRPr sz="1707"/>
            </a:lvl2pPr>
            <a:lvl3pPr marL="1300525" indent="0">
              <a:buNone/>
              <a:defRPr sz="1422"/>
            </a:lvl3pPr>
            <a:lvl4pPr marL="1950788" indent="0">
              <a:buNone/>
              <a:defRPr sz="1280"/>
            </a:lvl4pPr>
            <a:lvl5pPr marL="2601049" indent="0">
              <a:buNone/>
              <a:defRPr sz="1280"/>
            </a:lvl5pPr>
            <a:lvl6pPr marL="3251312" indent="0">
              <a:buNone/>
              <a:defRPr sz="1280"/>
            </a:lvl6pPr>
            <a:lvl7pPr marL="3901574" indent="0">
              <a:buNone/>
              <a:defRPr sz="1280"/>
            </a:lvl7pPr>
            <a:lvl8pPr marL="4551836" indent="0">
              <a:buNone/>
              <a:defRPr sz="1280"/>
            </a:lvl8pPr>
            <a:lvl9pPr marL="5202099" indent="0">
              <a:buNone/>
              <a:defRPr sz="1280"/>
            </a:lvl9pPr>
          </a:lstStyle>
          <a:p>
            <a:pPr lvl="0"/>
            <a:r>
              <a:rPr lang="en-US"/>
              <a:t>Click to edit Master text styles</a:t>
            </a:r>
          </a:p>
        </p:txBody>
      </p:sp>
      <p:sp>
        <p:nvSpPr>
          <p:cNvPr id="7" name="Freeform 6"/>
          <p:cNvSpPr/>
          <p:nvPr/>
        </p:nvSpPr>
        <p:spPr>
          <a:xfrm rot="16200000">
            <a:off x="706298" y="4670176"/>
            <a:ext cx="9753602" cy="413249"/>
          </a:xfrm>
          <a:custGeom>
            <a:avLst/>
            <a:gdLst>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6004 h 295501"/>
              <a:gd name="connsiteX1" fmla="*/ 13067071 w 13067071"/>
              <a:gd name="connsiteY1" fmla="*/ 295501 h 295501"/>
              <a:gd name="connsiteX2" fmla="*/ 13052322 w 13067071"/>
              <a:gd name="connsiteY2" fmla="*/ 133269 h 295501"/>
              <a:gd name="connsiteX3" fmla="*/ 10766322 w 13067071"/>
              <a:gd name="connsiteY3" fmla="*/ 44778 h 295501"/>
              <a:gd name="connsiteX4" fmla="*/ 6430297 w 13067071"/>
              <a:gd name="connsiteY4" fmla="*/ 192262 h 295501"/>
              <a:gd name="connsiteX5" fmla="*/ 3215148 w 13067071"/>
              <a:gd name="connsiteY5" fmla="*/ 192262 h 295501"/>
              <a:gd name="connsiteX6" fmla="*/ 58993 w 13067071"/>
              <a:gd name="connsiteY6" fmla="*/ 533 h 295501"/>
              <a:gd name="connsiteX7" fmla="*/ 0 w 13067071"/>
              <a:gd name="connsiteY7" fmla="*/ 266004 h 295501"/>
              <a:gd name="connsiteX0" fmla="*/ 0 w 13022826"/>
              <a:gd name="connsiteY0" fmla="*/ 266004 h 295501"/>
              <a:gd name="connsiteX1" fmla="*/ 13022826 w 13022826"/>
              <a:gd name="connsiteY1" fmla="*/ 295501 h 295501"/>
              <a:gd name="connsiteX2" fmla="*/ 13008077 w 13022826"/>
              <a:gd name="connsiteY2" fmla="*/ 133269 h 295501"/>
              <a:gd name="connsiteX3" fmla="*/ 10722077 w 13022826"/>
              <a:gd name="connsiteY3" fmla="*/ 44778 h 295501"/>
              <a:gd name="connsiteX4" fmla="*/ 6386052 w 13022826"/>
              <a:gd name="connsiteY4" fmla="*/ 192262 h 295501"/>
              <a:gd name="connsiteX5" fmla="*/ 3170903 w 13022826"/>
              <a:gd name="connsiteY5" fmla="*/ 192262 h 295501"/>
              <a:gd name="connsiteX6" fmla="*/ 14748 w 13022826"/>
              <a:gd name="connsiteY6" fmla="*/ 533 h 295501"/>
              <a:gd name="connsiteX7" fmla="*/ 0 w 13022826"/>
              <a:gd name="connsiteY7" fmla="*/ 266004 h 295501"/>
              <a:gd name="connsiteX0" fmla="*/ 0 w 13022826"/>
              <a:gd name="connsiteY0" fmla="*/ 258747 h 288244"/>
              <a:gd name="connsiteX1" fmla="*/ 13022826 w 13022826"/>
              <a:gd name="connsiteY1" fmla="*/ 288244 h 288244"/>
              <a:gd name="connsiteX2" fmla="*/ 13008077 w 13022826"/>
              <a:gd name="connsiteY2" fmla="*/ 126012 h 288244"/>
              <a:gd name="connsiteX3" fmla="*/ 10722077 w 13022826"/>
              <a:gd name="connsiteY3" fmla="*/ 37521 h 288244"/>
              <a:gd name="connsiteX4" fmla="*/ 6386052 w 13022826"/>
              <a:gd name="connsiteY4" fmla="*/ 185005 h 288244"/>
              <a:gd name="connsiteX5" fmla="*/ 3170903 w 13022826"/>
              <a:gd name="connsiteY5" fmla="*/ 185005 h 288244"/>
              <a:gd name="connsiteX6" fmla="*/ 0 w 13022826"/>
              <a:gd name="connsiteY6" fmla="*/ 650 h 288244"/>
              <a:gd name="connsiteX7" fmla="*/ 0 w 13022826"/>
              <a:gd name="connsiteY7" fmla="*/ 258747 h 288244"/>
              <a:gd name="connsiteX0" fmla="*/ 0 w 13010688"/>
              <a:gd name="connsiteY0" fmla="*/ 258747 h 292290"/>
              <a:gd name="connsiteX1" fmla="*/ 13010688 w 13010688"/>
              <a:gd name="connsiteY1" fmla="*/ 292290 h 292290"/>
              <a:gd name="connsiteX2" fmla="*/ 13008077 w 13010688"/>
              <a:gd name="connsiteY2" fmla="*/ 126012 h 292290"/>
              <a:gd name="connsiteX3" fmla="*/ 10722077 w 13010688"/>
              <a:gd name="connsiteY3" fmla="*/ 37521 h 292290"/>
              <a:gd name="connsiteX4" fmla="*/ 6386052 w 13010688"/>
              <a:gd name="connsiteY4" fmla="*/ 185005 h 292290"/>
              <a:gd name="connsiteX5" fmla="*/ 3170903 w 13010688"/>
              <a:gd name="connsiteY5" fmla="*/ 185005 h 292290"/>
              <a:gd name="connsiteX6" fmla="*/ 0 w 13010688"/>
              <a:gd name="connsiteY6" fmla="*/ 650 h 292290"/>
              <a:gd name="connsiteX7" fmla="*/ 0 w 13010688"/>
              <a:gd name="connsiteY7" fmla="*/ 258747 h 292290"/>
              <a:gd name="connsiteX0" fmla="*/ 0 w 13022826"/>
              <a:gd name="connsiteY0" fmla="*/ 278977 h 292290"/>
              <a:gd name="connsiteX1" fmla="*/ 13022826 w 13022826"/>
              <a:gd name="connsiteY1" fmla="*/ 292290 h 292290"/>
              <a:gd name="connsiteX2" fmla="*/ 13020215 w 13022826"/>
              <a:gd name="connsiteY2" fmla="*/ 126012 h 292290"/>
              <a:gd name="connsiteX3" fmla="*/ 10734215 w 13022826"/>
              <a:gd name="connsiteY3" fmla="*/ 37521 h 292290"/>
              <a:gd name="connsiteX4" fmla="*/ 6398190 w 13022826"/>
              <a:gd name="connsiteY4" fmla="*/ 185005 h 292290"/>
              <a:gd name="connsiteX5" fmla="*/ 3183041 w 13022826"/>
              <a:gd name="connsiteY5" fmla="*/ 185005 h 292290"/>
              <a:gd name="connsiteX6" fmla="*/ 12138 w 13022826"/>
              <a:gd name="connsiteY6" fmla="*/ 650 h 292290"/>
              <a:gd name="connsiteX7" fmla="*/ 0 w 13022826"/>
              <a:gd name="connsiteY7" fmla="*/ 278977 h 292290"/>
              <a:gd name="connsiteX0" fmla="*/ 0 w 13014734"/>
              <a:gd name="connsiteY0" fmla="*/ 278977 h 292290"/>
              <a:gd name="connsiteX1" fmla="*/ 13014734 w 13014734"/>
              <a:gd name="connsiteY1" fmla="*/ 292290 h 292290"/>
              <a:gd name="connsiteX2" fmla="*/ 13012123 w 13014734"/>
              <a:gd name="connsiteY2" fmla="*/ 126012 h 292290"/>
              <a:gd name="connsiteX3" fmla="*/ 10726123 w 13014734"/>
              <a:gd name="connsiteY3" fmla="*/ 37521 h 292290"/>
              <a:gd name="connsiteX4" fmla="*/ 6390098 w 13014734"/>
              <a:gd name="connsiteY4" fmla="*/ 185005 h 292290"/>
              <a:gd name="connsiteX5" fmla="*/ 3174949 w 13014734"/>
              <a:gd name="connsiteY5" fmla="*/ 185005 h 292290"/>
              <a:gd name="connsiteX6" fmla="*/ 4046 w 13014734"/>
              <a:gd name="connsiteY6" fmla="*/ 650 h 292290"/>
              <a:gd name="connsiteX7" fmla="*/ 0 w 13014734"/>
              <a:gd name="connsiteY7" fmla="*/ 278977 h 29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4734" h="292290">
                <a:moveTo>
                  <a:pt x="0" y="278977"/>
                </a:moveTo>
                <a:lnTo>
                  <a:pt x="13014734" y="292290"/>
                </a:lnTo>
                <a:cubicBezTo>
                  <a:pt x="13013864" y="236864"/>
                  <a:pt x="13012993" y="181438"/>
                  <a:pt x="13012123" y="126012"/>
                </a:cubicBezTo>
                <a:cubicBezTo>
                  <a:pt x="12628665" y="84225"/>
                  <a:pt x="11829794" y="27689"/>
                  <a:pt x="10726123" y="37521"/>
                </a:cubicBezTo>
                <a:cubicBezTo>
                  <a:pt x="9622452" y="47353"/>
                  <a:pt x="7461814" y="185005"/>
                  <a:pt x="6390098" y="185005"/>
                </a:cubicBezTo>
                <a:cubicBezTo>
                  <a:pt x="5318382" y="185005"/>
                  <a:pt x="4239291" y="215731"/>
                  <a:pt x="3174949" y="185005"/>
                </a:cubicBezTo>
                <a:cubicBezTo>
                  <a:pt x="2110607" y="154279"/>
                  <a:pt x="539904" y="-11640"/>
                  <a:pt x="4046" y="650"/>
                </a:cubicBezTo>
                <a:cubicBezTo>
                  <a:pt x="2697" y="93426"/>
                  <a:pt x="1349" y="186201"/>
                  <a:pt x="0" y="278977"/>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044270"/>
            <a:ext cx="17353509" cy="2709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8976" y="7217664"/>
            <a:ext cx="16322312" cy="1170432"/>
          </a:xfrm>
        </p:spPr>
        <p:txBody>
          <a:bodyPr tIns="0" bIns="0" anchor="b">
            <a:noAutofit/>
          </a:bodyPr>
          <a:lstStyle>
            <a:lvl1pPr algn="ctr">
              <a:defRPr sz="50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4" y="0"/>
            <a:ext cx="17340242" cy="6990330"/>
          </a:xfrm>
          <a:solidFill>
            <a:schemeClr val="accent2"/>
          </a:solidFill>
        </p:spPr>
        <p:txBody>
          <a:bodyPr lIns="457200" tIns="457200" anchor="t"/>
          <a:lstStyle>
            <a:lvl1pPr marL="0" indent="0">
              <a:buNone/>
              <a:defRPr sz="4551">
                <a:solidFill>
                  <a:schemeClr val="bg1"/>
                </a:solidFill>
              </a:defRPr>
            </a:lvl1pPr>
            <a:lvl2pPr marL="650263" indent="0">
              <a:buNone/>
              <a:defRPr sz="3983"/>
            </a:lvl2pPr>
            <a:lvl3pPr marL="1300525" indent="0">
              <a:buNone/>
              <a:defRPr sz="3413"/>
            </a:lvl3pPr>
            <a:lvl4pPr marL="1950788" indent="0">
              <a:buNone/>
              <a:defRPr sz="2844"/>
            </a:lvl4pPr>
            <a:lvl5pPr marL="2601049" indent="0">
              <a:buNone/>
              <a:defRPr sz="2844"/>
            </a:lvl5pPr>
            <a:lvl6pPr marL="3251312" indent="0">
              <a:buNone/>
              <a:defRPr sz="2844"/>
            </a:lvl6pPr>
            <a:lvl7pPr marL="3901574" indent="0">
              <a:buNone/>
              <a:defRPr sz="2844"/>
            </a:lvl7pPr>
            <a:lvl8pPr marL="4551836" indent="0">
              <a:buNone/>
              <a:defRPr sz="2844"/>
            </a:lvl8pPr>
            <a:lvl9pPr marL="5202099" indent="0">
              <a:buNone/>
              <a:defRPr sz="2844"/>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508976" y="8401101"/>
            <a:ext cx="16322312" cy="845312"/>
          </a:xfrm>
        </p:spPr>
        <p:txBody>
          <a:bodyPr lIns="91440" tIns="0" rIns="91440" bIns="0" anchor="ctr">
            <a:normAutofit/>
          </a:bodyPr>
          <a:lstStyle>
            <a:lvl1pPr marL="0" indent="0" algn="ctr">
              <a:spcBef>
                <a:spcPts val="0"/>
              </a:spcBef>
              <a:spcAft>
                <a:spcPts val="853"/>
              </a:spcAft>
              <a:buNone/>
              <a:defRPr sz="2133">
                <a:solidFill>
                  <a:srgbClr val="FFFFFF"/>
                </a:solidFill>
              </a:defRPr>
            </a:lvl1pPr>
            <a:lvl2pPr marL="650263" indent="0">
              <a:buNone/>
              <a:defRPr sz="1707"/>
            </a:lvl2pPr>
            <a:lvl3pPr marL="1300525" indent="0">
              <a:buNone/>
              <a:defRPr sz="1422"/>
            </a:lvl3pPr>
            <a:lvl4pPr marL="1950788" indent="0">
              <a:buNone/>
              <a:defRPr sz="1280"/>
            </a:lvl4pPr>
            <a:lvl5pPr marL="2601049" indent="0">
              <a:buNone/>
              <a:defRPr sz="1280"/>
            </a:lvl5pPr>
            <a:lvl6pPr marL="3251312" indent="0">
              <a:buNone/>
              <a:defRPr sz="1280"/>
            </a:lvl6pPr>
            <a:lvl7pPr marL="3901574" indent="0">
              <a:buNone/>
              <a:defRPr sz="1280"/>
            </a:lvl7pPr>
            <a:lvl8pPr marL="4551836" indent="0">
              <a:buNone/>
              <a:defRPr sz="1280"/>
            </a:lvl8pPr>
            <a:lvl9pPr marL="5202099" indent="0">
              <a:buNone/>
              <a:defRPr sz="1280"/>
            </a:lvl9pPr>
          </a:lstStyle>
          <a:p>
            <a:pPr lvl="0"/>
            <a:r>
              <a:rPr lang="en-US"/>
              <a:t>Click to edit Master text styles</a:t>
            </a:r>
          </a:p>
        </p:txBody>
      </p:sp>
      <p:sp>
        <p:nvSpPr>
          <p:cNvPr id="7" name="Freeform 6"/>
          <p:cNvSpPr/>
          <p:nvPr/>
        </p:nvSpPr>
        <p:spPr>
          <a:xfrm rot="10800000">
            <a:off x="1" y="6965032"/>
            <a:ext cx="17353509" cy="292290"/>
          </a:xfrm>
          <a:custGeom>
            <a:avLst/>
            <a:gdLst>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5471 h 294968"/>
              <a:gd name="connsiteX1" fmla="*/ 13067071 w 13067071"/>
              <a:gd name="connsiteY1" fmla="*/ 294968 h 294968"/>
              <a:gd name="connsiteX2" fmla="*/ 13052322 w 13067071"/>
              <a:gd name="connsiteY2" fmla="*/ 132736 h 294968"/>
              <a:gd name="connsiteX3" fmla="*/ 10766322 w 13067071"/>
              <a:gd name="connsiteY3" fmla="*/ 44245 h 294968"/>
              <a:gd name="connsiteX4" fmla="*/ 6430297 w 13067071"/>
              <a:gd name="connsiteY4" fmla="*/ 191729 h 294968"/>
              <a:gd name="connsiteX5" fmla="*/ 3215148 w 13067071"/>
              <a:gd name="connsiteY5" fmla="*/ 191729 h 294968"/>
              <a:gd name="connsiteX6" fmla="*/ 58993 w 13067071"/>
              <a:gd name="connsiteY6" fmla="*/ 0 h 294968"/>
              <a:gd name="connsiteX7" fmla="*/ 0 w 13067071"/>
              <a:gd name="connsiteY7" fmla="*/ 265471 h 294968"/>
              <a:gd name="connsiteX0" fmla="*/ 0 w 13067071"/>
              <a:gd name="connsiteY0" fmla="*/ 266004 h 295501"/>
              <a:gd name="connsiteX1" fmla="*/ 13067071 w 13067071"/>
              <a:gd name="connsiteY1" fmla="*/ 295501 h 295501"/>
              <a:gd name="connsiteX2" fmla="*/ 13052322 w 13067071"/>
              <a:gd name="connsiteY2" fmla="*/ 133269 h 295501"/>
              <a:gd name="connsiteX3" fmla="*/ 10766322 w 13067071"/>
              <a:gd name="connsiteY3" fmla="*/ 44778 h 295501"/>
              <a:gd name="connsiteX4" fmla="*/ 6430297 w 13067071"/>
              <a:gd name="connsiteY4" fmla="*/ 192262 h 295501"/>
              <a:gd name="connsiteX5" fmla="*/ 3215148 w 13067071"/>
              <a:gd name="connsiteY5" fmla="*/ 192262 h 295501"/>
              <a:gd name="connsiteX6" fmla="*/ 58993 w 13067071"/>
              <a:gd name="connsiteY6" fmla="*/ 533 h 295501"/>
              <a:gd name="connsiteX7" fmla="*/ 0 w 13067071"/>
              <a:gd name="connsiteY7" fmla="*/ 266004 h 295501"/>
              <a:gd name="connsiteX0" fmla="*/ 0 w 13022826"/>
              <a:gd name="connsiteY0" fmla="*/ 266004 h 295501"/>
              <a:gd name="connsiteX1" fmla="*/ 13022826 w 13022826"/>
              <a:gd name="connsiteY1" fmla="*/ 295501 h 295501"/>
              <a:gd name="connsiteX2" fmla="*/ 13008077 w 13022826"/>
              <a:gd name="connsiteY2" fmla="*/ 133269 h 295501"/>
              <a:gd name="connsiteX3" fmla="*/ 10722077 w 13022826"/>
              <a:gd name="connsiteY3" fmla="*/ 44778 h 295501"/>
              <a:gd name="connsiteX4" fmla="*/ 6386052 w 13022826"/>
              <a:gd name="connsiteY4" fmla="*/ 192262 h 295501"/>
              <a:gd name="connsiteX5" fmla="*/ 3170903 w 13022826"/>
              <a:gd name="connsiteY5" fmla="*/ 192262 h 295501"/>
              <a:gd name="connsiteX6" fmla="*/ 14748 w 13022826"/>
              <a:gd name="connsiteY6" fmla="*/ 533 h 295501"/>
              <a:gd name="connsiteX7" fmla="*/ 0 w 13022826"/>
              <a:gd name="connsiteY7" fmla="*/ 266004 h 295501"/>
              <a:gd name="connsiteX0" fmla="*/ 0 w 13022826"/>
              <a:gd name="connsiteY0" fmla="*/ 258747 h 288244"/>
              <a:gd name="connsiteX1" fmla="*/ 13022826 w 13022826"/>
              <a:gd name="connsiteY1" fmla="*/ 288244 h 288244"/>
              <a:gd name="connsiteX2" fmla="*/ 13008077 w 13022826"/>
              <a:gd name="connsiteY2" fmla="*/ 126012 h 288244"/>
              <a:gd name="connsiteX3" fmla="*/ 10722077 w 13022826"/>
              <a:gd name="connsiteY3" fmla="*/ 37521 h 288244"/>
              <a:gd name="connsiteX4" fmla="*/ 6386052 w 13022826"/>
              <a:gd name="connsiteY4" fmla="*/ 185005 h 288244"/>
              <a:gd name="connsiteX5" fmla="*/ 3170903 w 13022826"/>
              <a:gd name="connsiteY5" fmla="*/ 185005 h 288244"/>
              <a:gd name="connsiteX6" fmla="*/ 0 w 13022826"/>
              <a:gd name="connsiteY6" fmla="*/ 650 h 288244"/>
              <a:gd name="connsiteX7" fmla="*/ 0 w 13022826"/>
              <a:gd name="connsiteY7" fmla="*/ 258747 h 288244"/>
              <a:gd name="connsiteX0" fmla="*/ 0 w 13010688"/>
              <a:gd name="connsiteY0" fmla="*/ 258747 h 292290"/>
              <a:gd name="connsiteX1" fmla="*/ 13010688 w 13010688"/>
              <a:gd name="connsiteY1" fmla="*/ 292290 h 292290"/>
              <a:gd name="connsiteX2" fmla="*/ 13008077 w 13010688"/>
              <a:gd name="connsiteY2" fmla="*/ 126012 h 292290"/>
              <a:gd name="connsiteX3" fmla="*/ 10722077 w 13010688"/>
              <a:gd name="connsiteY3" fmla="*/ 37521 h 292290"/>
              <a:gd name="connsiteX4" fmla="*/ 6386052 w 13010688"/>
              <a:gd name="connsiteY4" fmla="*/ 185005 h 292290"/>
              <a:gd name="connsiteX5" fmla="*/ 3170903 w 13010688"/>
              <a:gd name="connsiteY5" fmla="*/ 185005 h 292290"/>
              <a:gd name="connsiteX6" fmla="*/ 0 w 13010688"/>
              <a:gd name="connsiteY6" fmla="*/ 650 h 292290"/>
              <a:gd name="connsiteX7" fmla="*/ 0 w 13010688"/>
              <a:gd name="connsiteY7" fmla="*/ 258747 h 292290"/>
              <a:gd name="connsiteX0" fmla="*/ 0 w 13022826"/>
              <a:gd name="connsiteY0" fmla="*/ 278977 h 292290"/>
              <a:gd name="connsiteX1" fmla="*/ 13022826 w 13022826"/>
              <a:gd name="connsiteY1" fmla="*/ 292290 h 292290"/>
              <a:gd name="connsiteX2" fmla="*/ 13020215 w 13022826"/>
              <a:gd name="connsiteY2" fmla="*/ 126012 h 292290"/>
              <a:gd name="connsiteX3" fmla="*/ 10734215 w 13022826"/>
              <a:gd name="connsiteY3" fmla="*/ 37521 h 292290"/>
              <a:gd name="connsiteX4" fmla="*/ 6398190 w 13022826"/>
              <a:gd name="connsiteY4" fmla="*/ 185005 h 292290"/>
              <a:gd name="connsiteX5" fmla="*/ 3183041 w 13022826"/>
              <a:gd name="connsiteY5" fmla="*/ 185005 h 292290"/>
              <a:gd name="connsiteX6" fmla="*/ 12138 w 13022826"/>
              <a:gd name="connsiteY6" fmla="*/ 650 h 292290"/>
              <a:gd name="connsiteX7" fmla="*/ 0 w 13022826"/>
              <a:gd name="connsiteY7" fmla="*/ 278977 h 292290"/>
              <a:gd name="connsiteX0" fmla="*/ 0 w 13014734"/>
              <a:gd name="connsiteY0" fmla="*/ 278977 h 292290"/>
              <a:gd name="connsiteX1" fmla="*/ 13014734 w 13014734"/>
              <a:gd name="connsiteY1" fmla="*/ 292290 h 292290"/>
              <a:gd name="connsiteX2" fmla="*/ 13012123 w 13014734"/>
              <a:gd name="connsiteY2" fmla="*/ 126012 h 292290"/>
              <a:gd name="connsiteX3" fmla="*/ 10726123 w 13014734"/>
              <a:gd name="connsiteY3" fmla="*/ 37521 h 292290"/>
              <a:gd name="connsiteX4" fmla="*/ 6390098 w 13014734"/>
              <a:gd name="connsiteY4" fmla="*/ 185005 h 292290"/>
              <a:gd name="connsiteX5" fmla="*/ 3174949 w 13014734"/>
              <a:gd name="connsiteY5" fmla="*/ 185005 h 292290"/>
              <a:gd name="connsiteX6" fmla="*/ 4046 w 13014734"/>
              <a:gd name="connsiteY6" fmla="*/ 650 h 292290"/>
              <a:gd name="connsiteX7" fmla="*/ 0 w 13014734"/>
              <a:gd name="connsiteY7" fmla="*/ 278977 h 29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14734" h="292290">
                <a:moveTo>
                  <a:pt x="0" y="278977"/>
                </a:moveTo>
                <a:lnTo>
                  <a:pt x="13014734" y="292290"/>
                </a:lnTo>
                <a:cubicBezTo>
                  <a:pt x="13013864" y="236864"/>
                  <a:pt x="13012993" y="181438"/>
                  <a:pt x="13012123" y="126012"/>
                </a:cubicBezTo>
                <a:cubicBezTo>
                  <a:pt x="12628665" y="84225"/>
                  <a:pt x="11829794" y="27689"/>
                  <a:pt x="10726123" y="37521"/>
                </a:cubicBezTo>
                <a:cubicBezTo>
                  <a:pt x="9622452" y="47353"/>
                  <a:pt x="7461814" y="185005"/>
                  <a:pt x="6390098" y="185005"/>
                </a:cubicBezTo>
                <a:cubicBezTo>
                  <a:pt x="5318382" y="185005"/>
                  <a:pt x="4239291" y="215731"/>
                  <a:pt x="3174949" y="185005"/>
                </a:cubicBezTo>
                <a:cubicBezTo>
                  <a:pt x="2110607" y="154279"/>
                  <a:pt x="539904" y="-11640"/>
                  <a:pt x="4046" y="650"/>
                </a:cubicBezTo>
                <a:cubicBezTo>
                  <a:pt x="2697" y="93426"/>
                  <a:pt x="1349" y="186201"/>
                  <a:pt x="0" y="278977"/>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30" name="Body Level One…"/>
          <p:cNvSpPr txBox="1">
            <a:spLocks noGrp="1"/>
          </p:cNvSpPr>
          <p:nvPr>
            <p:ph type="body" idx="1"/>
          </p:nvPr>
        </p:nvSpPr>
        <p:spPr>
          <a:prstGeom prst="rect">
            <a:avLst/>
          </a:prstGeom>
        </p:spPr>
        <p:txBody>
          <a:bodyPr/>
          <a:lstStyle/>
          <a:p>
            <a:r>
              <a:t>Body Level One</a:t>
            </a:r>
          </a:p>
          <a:p>
            <a:pPr lvl="1"/>
            <a:r>
              <a:t>Body Level Two</a:t>
            </a:r>
          </a:p>
          <a:p>
            <a:pPr lvl="2">
              <a:defRPr>
                <a:effectLst/>
              </a:defRPr>
            </a:pPr>
            <a:r>
              <a:t>Body Level Three</a:t>
            </a:r>
          </a:p>
          <a:p>
            <a:pPr lvl="3">
              <a:defRPr>
                <a:effectLst/>
              </a:defRPr>
            </a:pPr>
            <a:r>
              <a:t>Body Level Four</a:t>
            </a:r>
          </a:p>
          <a:p>
            <a:pPr lvl="4">
              <a:defRPr>
                <a:effectLst/>
              </a:defRPr>
            </a:pPr>
            <a:r>
              <a:t>Body Level Five</a:t>
            </a:r>
          </a:p>
        </p:txBody>
      </p:sp>
      <p:sp>
        <p:nvSpPr>
          <p:cNvPr id="31" name="Title Text"/>
          <p:cNvSpPr txBox="1">
            <a:spLocks noGrp="1"/>
          </p:cNvSpPr>
          <p:nvPr>
            <p:ph type="title"/>
          </p:nvPr>
        </p:nvSpPr>
        <p:spPr>
          <a:prstGeom prst="rect">
            <a:avLst/>
          </a:prstGeom>
        </p:spPr>
        <p:txBody>
          <a:bodyPr/>
          <a:lstStyle/>
          <a:p>
            <a:r>
              <a:t>Title Text</a:t>
            </a:r>
          </a:p>
        </p:txBody>
      </p:sp>
      <p:sp>
        <p:nvSpPr>
          <p:cNvPr id="32" name="Slide Number"/>
          <p:cNvSpPr txBox="1">
            <a:spLocks noGrp="1"/>
          </p:cNvSpPr>
          <p:nvPr>
            <p:ph type="sldNum" sz="quarter" idx="2"/>
          </p:nvPr>
        </p:nvSpPr>
        <p:spPr>
          <a:xfrm>
            <a:off x="8433058" y="9271000"/>
            <a:ext cx="457214" cy="381000"/>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576968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1003" y="126000"/>
            <a:ext cx="16034270" cy="1008112"/>
          </a:xfrm>
          <a:prstGeom prst="rect">
            <a:avLst/>
          </a:prstGeom>
        </p:spPr>
        <p:txBody>
          <a:bodyPr vert="horz" lIns="91440" tIns="45720" rIns="91440" bIns="45720" rtlCol="0" anchor="ctr"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01003" y="1537856"/>
            <a:ext cx="16034270" cy="780344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ounded Rectangle 10"/>
          <p:cNvSpPr/>
          <p:nvPr/>
        </p:nvSpPr>
        <p:spPr>
          <a:xfrm>
            <a:off x="575751" y="268288"/>
            <a:ext cx="16290364" cy="9073008"/>
          </a:xfrm>
          <a:prstGeom prst="roundRect">
            <a:avLst>
              <a:gd name="adj" fmla="val 2435"/>
            </a:avLst>
          </a:prstGeom>
          <a:noFill/>
          <a:ln w="38100">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600"/>
          </a:p>
        </p:txBody>
      </p:sp>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280535" y="9156700"/>
            <a:ext cx="1027033" cy="541480"/>
          </a:xfrm>
          <a:prstGeom prst="rect">
            <a:avLst/>
          </a:prstGeom>
        </p:spPr>
      </p:pic>
    </p:spTree>
    <p:extLst>
      <p:ext uri="{BB962C8B-B14F-4D97-AF65-F5344CB8AC3E}">
        <p14:creationId xmlns:p14="http://schemas.microsoft.com/office/powerpoint/2010/main" val="685164813"/>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Lst>
  <p:txStyles>
    <p:titleStyle>
      <a:lvl1pPr algn="l" defTabSz="1300525" rtl="0" eaLnBrk="1" latinLnBrk="0" hangingPunct="1">
        <a:lnSpc>
          <a:spcPct val="85000"/>
        </a:lnSpc>
        <a:spcBef>
          <a:spcPct val="0"/>
        </a:spcBef>
        <a:buNone/>
        <a:defRPr sz="5000" b="1" kern="1200" spc="-71" baseline="0">
          <a:solidFill>
            <a:schemeClr val="tx2"/>
          </a:solidFill>
          <a:latin typeface="Calibri" charset="0"/>
          <a:ea typeface="Calibri" charset="0"/>
          <a:cs typeface="Calibri" charset="0"/>
        </a:defRPr>
      </a:lvl1pPr>
    </p:titleStyle>
    <p:bodyStyle>
      <a:lvl1pPr marL="130052" indent="-130052" algn="l" defTabSz="1300525" rtl="0" eaLnBrk="1" latinLnBrk="0" hangingPunct="1">
        <a:lnSpc>
          <a:spcPct val="90000"/>
        </a:lnSpc>
        <a:spcBef>
          <a:spcPts val="1707"/>
        </a:spcBef>
        <a:spcAft>
          <a:spcPts val="284"/>
        </a:spcAft>
        <a:buClr>
          <a:schemeClr val="accent1"/>
        </a:buClr>
        <a:buSzPct val="100000"/>
        <a:buFont typeface="Calibri" panose="020F0502020204030204" pitchFamily="34" charset="0"/>
        <a:buChar char=" "/>
        <a:defRPr sz="4001" b="1" kern="1200">
          <a:solidFill>
            <a:schemeClr val="tx1">
              <a:lumMod val="95000"/>
              <a:lumOff val="5000"/>
            </a:schemeClr>
          </a:solidFill>
          <a:latin typeface="+mn-lt"/>
          <a:ea typeface="+mn-ea"/>
          <a:cs typeface="+mn-cs"/>
        </a:defRPr>
      </a:lvl1pPr>
      <a:lvl2pPr marL="546221" indent="-260105" algn="l" defTabSz="1300525" rtl="0" eaLnBrk="1" latinLnBrk="0" hangingPunct="1">
        <a:lnSpc>
          <a:spcPct val="90000"/>
        </a:lnSpc>
        <a:spcBef>
          <a:spcPts val="284"/>
        </a:spcBef>
        <a:spcAft>
          <a:spcPts val="569"/>
        </a:spcAft>
        <a:buClr>
          <a:schemeClr val="tx2"/>
        </a:buClr>
        <a:buFont typeface="Calibri" pitchFamily="34" charset="0"/>
        <a:buChar char="◦"/>
        <a:defRPr sz="3600" kern="1200">
          <a:solidFill>
            <a:schemeClr val="tx1">
              <a:lumMod val="75000"/>
              <a:lumOff val="25000"/>
            </a:schemeClr>
          </a:solidFill>
          <a:latin typeface="+mn-lt"/>
          <a:ea typeface="+mn-ea"/>
          <a:cs typeface="+mn-cs"/>
        </a:defRPr>
      </a:lvl2pPr>
      <a:lvl3pPr marL="806325" indent="-260105" algn="l" defTabSz="1300525" rtl="0" eaLnBrk="1" latinLnBrk="0" hangingPunct="1">
        <a:lnSpc>
          <a:spcPct val="90000"/>
        </a:lnSpc>
        <a:spcBef>
          <a:spcPts val="284"/>
        </a:spcBef>
        <a:spcAft>
          <a:spcPts val="569"/>
        </a:spcAft>
        <a:buClr>
          <a:schemeClr val="bg2"/>
        </a:buClr>
        <a:buFont typeface="Calibri" pitchFamily="34" charset="0"/>
        <a:buChar char="◦"/>
        <a:defRPr sz="2801" kern="1200">
          <a:solidFill>
            <a:schemeClr val="tx1">
              <a:lumMod val="75000"/>
              <a:lumOff val="25000"/>
            </a:schemeClr>
          </a:solidFill>
          <a:latin typeface="+mn-lt"/>
          <a:ea typeface="+mn-ea"/>
          <a:cs typeface="+mn-cs"/>
        </a:defRPr>
      </a:lvl3pPr>
      <a:lvl4pPr marL="1066430" indent="-260105" algn="l" defTabSz="1300525" rtl="0" eaLnBrk="1" latinLnBrk="0" hangingPunct="1">
        <a:lnSpc>
          <a:spcPct val="90000"/>
        </a:lnSpc>
        <a:spcBef>
          <a:spcPts val="284"/>
        </a:spcBef>
        <a:spcAft>
          <a:spcPts val="569"/>
        </a:spcAft>
        <a:buClr>
          <a:schemeClr val="bg2"/>
        </a:buClr>
        <a:buFont typeface="Calibri" pitchFamily="34" charset="0"/>
        <a:buChar char="◦"/>
        <a:defRPr sz="2801" kern="1200">
          <a:solidFill>
            <a:schemeClr val="tx1">
              <a:lumMod val="75000"/>
              <a:lumOff val="25000"/>
            </a:schemeClr>
          </a:solidFill>
          <a:latin typeface="+mn-lt"/>
          <a:ea typeface="+mn-ea"/>
          <a:cs typeface="+mn-cs"/>
        </a:defRPr>
      </a:lvl4pPr>
      <a:lvl5pPr marL="1326536" indent="-260105" algn="l" defTabSz="1300525" rtl="0" eaLnBrk="1" latinLnBrk="0" hangingPunct="1">
        <a:lnSpc>
          <a:spcPct val="90000"/>
        </a:lnSpc>
        <a:spcBef>
          <a:spcPts val="284"/>
        </a:spcBef>
        <a:spcAft>
          <a:spcPts val="569"/>
        </a:spcAft>
        <a:buClr>
          <a:schemeClr val="bg2"/>
        </a:buClr>
        <a:buFont typeface="Calibri" pitchFamily="34" charset="0"/>
        <a:buChar char="◦"/>
        <a:defRPr sz="2801" kern="1200">
          <a:solidFill>
            <a:schemeClr val="tx1">
              <a:lumMod val="75000"/>
              <a:lumOff val="25000"/>
            </a:schemeClr>
          </a:solidFill>
          <a:latin typeface="+mn-lt"/>
          <a:ea typeface="+mn-ea"/>
          <a:cs typeface="+mn-cs"/>
        </a:defRPr>
      </a:lvl5pPr>
      <a:lvl6pPr marL="1564499" indent="-325131" algn="l" defTabSz="1300525"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6pPr>
      <a:lvl7pPr marL="1848953" indent="-325131" algn="l" defTabSz="1300525"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7pPr>
      <a:lvl8pPr marL="2133407" indent="-325131" algn="l" defTabSz="1300525"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8pPr>
      <a:lvl9pPr marL="2417861" indent="-325131" algn="l" defTabSz="1300525" rtl="0" eaLnBrk="1" latinLnBrk="0" hangingPunct="1">
        <a:lnSpc>
          <a:spcPct val="90000"/>
        </a:lnSpc>
        <a:spcBef>
          <a:spcPts val="284"/>
        </a:spcBef>
        <a:spcAft>
          <a:spcPts val="569"/>
        </a:spcAft>
        <a:buClr>
          <a:schemeClr val="accent1"/>
        </a:buClr>
        <a:buFont typeface="Calibri" pitchFamily="34" charset="0"/>
        <a:buChar char="◦"/>
        <a:defRPr sz="1991" kern="1200">
          <a:solidFill>
            <a:schemeClr val="tx1">
              <a:lumMod val="75000"/>
              <a:lumOff val="25000"/>
            </a:schemeClr>
          </a:solidFill>
          <a:latin typeface="+mn-lt"/>
          <a:ea typeface="+mn-ea"/>
          <a:cs typeface="+mn-cs"/>
        </a:defRPr>
      </a:lvl9pPr>
    </p:bodyStyle>
    <p:otherStyle>
      <a:defPPr>
        <a:defRPr lang="en-US"/>
      </a:defPPr>
      <a:lvl1pPr marL="0" algn="l" defTabSz="1300525" rtl="0" eaLnBrk="1" latinLnBrk="0" hangingPunct="1">
        <a:defRPr sz="2561" kern="1200">
          <a:solidFill>
            <a:schemeClr val="tx1"/>
          </a:solidFill>
          <a:latin typeface="+mn-lt"/>
          <a:ea typeface="+mn-ea"/>
          <a:cs typeface="+mn-cs"/>
        </a:defRPr>
      </a:lvl1pPr>
      <a:lvl2pPr marL="650263" algn="l" defTabSz="1300525" rtl="0" eaLnBrk="1" latinLnBrk="0" hangingPunct="1">
        <a:defRPr sz="2561" kern="1200">
          <a:solidFill>
            <a:schemeClr val="tx1"/>
          </a:solidFill>
          <a:latin typeface="+mn-lt"/>
          <a:ea typeface="+mn-ea"/>
          <a:cs typeface="+mn-cs"/>
        </a:defRPr>
      </a:lvl2pPr>
      <a:lvl3pPr marL="1300525" algn="l" defTabSz="1300525" rtl="0" eaLnBrk="1" latinLnBrk="0" hangingPunct="1">
        <a:defRPr sz="2561" kern="1200">
          <a:solidFill>
            <a:schemeClr val="tx1"/>
          </a:solidFill>
          <a:latin typeface="+mn-lt"/>
          <a:ea typeface="+mn-ea"/>
          <a:cs typeface="+mn-cs"/>
        </a:defRPr>
      </a:lvl3pPr>
      <a:lvl4pPr marL="1950788" algn="l" defTabSz="1300525" rtl="0" eaLnBrk="1" latinLnBrk="0" hangingPunct="1">
        <a:defRPr sz="2561" kern="1200">
          <a:solidFill>
            <a:schemeClr val="tx1"/>
          </a:solidFill>
          <a:latin typeface="+mn-lt"/>
          <a:ea typeface="+mn-ea"/>
          <a:cs typeface="+mn-cs"/>
        </a:defRPr>
      </a:lvl4pPr>
      <a:lvl5pPr marL="2601049" algn="l" defTabSz="1300525" rtl="0" eaLnBrk="1" latinLnBrk="0" hangingPunct="1">
        <a:defRPr sz="2561" kern="1200">
          <a:solidFill>
            <a:schemeClr val="tx1"/>
          </a:solidFill>
          <a:latin typeface="+mn-lt"/>
          <a:ea typeface="+mn-ea"/>
          <a:cs typeface="+mn-cs"/>
        </a:defRPr>
      </a:lvl5pPr>
      <a:lvl6pPr marL="3251312" algn="l" defTabSz="1300525" rtl="0" eaLnBrk="1" latinLnBrk="0" hangingPunct="1">
        <a:defRPr sz="2561" kern="1200">
          <a:solidFill>
            <a:schemeClr val="tx1"/>
          </a:solidFill>
          <a:latin typeface="+mn-lt"/>
          <a:ea typeface="+mn-ea"/>
          <a:cs typeface="+mn-cs"/>
        </a:defRPr>
      </a:lvl6pPr>
      <a:lvl7pPr marL="3901574" algn="l" defTabSz="1300525" rtl="0" eaLnBrk="1" latinLnBrk="0" hangingPunct="1">
        <a:defRPr sz="2561" kern="1200">
          <a:solidFill>
            <a:schemeClr val="tx1"/>
          </a:solidFill>
          <a:latin typeface="+mn-lt"/>
          <a:ea typeface="+mn-ea"/>
          <a:cs typeface="+mn-cs"/>
        </a:defRPr>
      </a:lvl7pPr>
      <a:lvl8pPr marL="4551836" algn="l" defTabSz="1300525" rtl="0" eaLnBrk="1" latinLnBrk="0" hangingPunct="1">
        <a:defRPr sz="2561" kern="1200">
          <a:solidFill>
            <a:schemeClr val="tx1"/>
          </a:solidFill>
          <a:latin typeface="+mn-lt"/>
          <a:ea typeface="+mn-ea"/>
          <a:cs typeface="+mn-cs"/>
        </a:defRPr>
      </a:lvl8pPr>
      <a:lvl9pPr marL="5202099" algn="l" defTabSz="1300525" rtl="0" eaLnBrk="1" latinLnBrk="0" hangingPunct="1">
        <a:defRPr sz="25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Geometric Transformations (1)"/>
          <p:cNvSpPr txBox="1">
            <a:spLocks noGrp="1"/>
          </p:cNvSpPr>
          <p:nvPr>
            <p:ph type="ctrTitle"/>
          </p:nvPr>
        </p:nvSpPr>
        <p:spPr>
          <a:prstGeom prst="rect">
            <a:avLst/>
          </a:prstGeom>
        </p:spPr>
        <p:txBody>
          <a:bodyPr/>
          <a:lstStyle/>
          <a:p>
            <a:r>
              <a:t>Geometric Transformations (1)</a:t>
            </a:r>
          </a:p>
        </p:txBody>
      </p:sp>
      <p:sp>
        <p:nvSpPr>
          <p:cNvPr id="2" name="Subtitle 1"/>
          <p:cNvSpPr>
            <a:spLocks noGrp="1"/>
          </p:cNvSpPr>
          <p:nvPr>
            <p:ph type="subTitle" idx="1"/>
          </p:nvPr>
        </p:nvSpPr>
        <p:spPr/>
        <p:txBody>
          <a:bodyPr/>
          <a:lstStyle/>
          <a:p>
            <a:r>
              <a:rPr lang="en-US" dirty="0"/>
              <a:t>Computer Graphics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2D Translation"/>
          <p:cNvSpPr txBox="1">
            <a:spLocks noGrp="1"/>
          </p:cNvSpPr>
          <p:nvPr>
            <p:ph type="title"/>
          </p:nvPr>
        </p:nvSpPr>
        <p:spPr/>
        <p:txBody>
          <a:bodyPr/>
          <a:lstStyle/>
          <a:p>
            <a:r>
              <a:rPr lang="en-US"/>
              <a:t>2D Translation</a:t>
            </a:r>
          </a:p>
        </p:txBody>
      </p:sp>
      <p:sp>
        <p:nvSpPr>
          <p:cNvPr id="196" name="Rigid-body transformation…"/>
          <p:cNvSpPr txBox="1">
            <a:spLocks noGrp="1"/>
          </p:cNvSpPr>
          <p:nvPr>
            <p:ph idx="1"/>
          </p:nvPr>
        </p:nvSpPr>
        <p:spPr/>
        <p:txBody>
          <a:bodyPr>
            <a:normAutofit lnSpcReduction="10000"/>
          </a:bodyPr>
          <a:lstStyle/>
          <a:p>
            <a:r>
              <a:rPr lang="en-US" dirty="0"/>
              <a:t>Rigid-body transformation</a:t>
            </a:r>
          </a:p>
          <a:p>
            <a:pPr lvl="1"/>
            <a:r>
              <a:rPr lang="en-US" dirty="0"/>
              <a:t>move objects without deformation</a:t>
            </a:r>
          </a:p>
          <a:p>
            <a:pPr lvl="1"/>
            <a:r>
              <a:rPr lang="en-US" dirty="0"/>
              <a:t>every point on the object is translated by the same amount</a:t>
            </a:r>
          </a:p>
          <a:p>
            <a:r>
              <a:rPr lang="en-US" dirty="0"/>
              <a:t>Straight line segment</a:t>
            </a:r>
          </a:p>
          <a:p>
            <a:pPr lvl="1"/>
            <a:r>
              <a:rPr lang="en-US" dirty="0"/>
              <a:t>apply the translation to each points</a:t>
            </a:r>
          </a:p>
          <a:p>
            <a:pPr lvl="1"/>
            <a:r>
              <a:rPr lang="en-US" dirty="0"/>
              <a:t>redraw the line between the new points</a:t>
            </a:r>
          </a:p>
          <a:p>
            <a:r>
              <a:rPr lang="en-US" dirty="0"/>
              <a:t>Polygon</a:t>
            </a:r>
          </a:p>
          <a:p>
            <a:pPr lvl="1"/>
            <a:r>
              <a:rPr lang="en-US" dirty="0"/>
              <a:t>translate the position of each vertex</a:t>
            </a:r>
          </a:p>
          <a:p>
            <a:pPr lvl="1"/>
            <a:r>
              <a:rPr lang="en-US" dirty="0"/>
              <a:t>regenerate the polygon</a:t>
            </a:r>
          </a:p>
          <a:p>
            <a:r>
              <a:rPr lang="en-US" dirty="0"/>
              <a:t>Circle or ellipse</a:t>
            </a:r>
          </a:p>
          <a:p>
            <a:pPr lvl="1"/>
            <a:r>
              <a:rPr lang="en-US" dirty="0"/>
              <a:t>translate the center coordinates</a:t>
            </a:r>
          </a:p>
          <a:p>
            <a:pPr lvl="1"/>
            <a:r>
              <a:rPr lang="en-US" dirty="0"/>
              <a:t>redraw the figure</a:t>
            </a:r>
          </a:p>
        </p:txBody>
      </p:sp>
      <p:sp>
        <p:nvSpPr>
          <p:cNvPr id="198" name="Line"/>
          <p:cNvSpPr/>
          <p:nvPr/>
        </p:nvSpPr>
        <p:spPr>
          <a:xfrm>
            <a:off x="10699278" y="5778782"/>
            <a:ext cx="3487138" cy="1131"/>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199" name="Line"/>
          <p:cNvSpPr/>
          <p:nvPr/>
        </p:nvSpPr>
        <p:spPr>
          <a:xfrm flipV="1">
            <a:off x="11023268" y="3612444"/>
            <a:ext cx="2260" cy="2492588"/>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202" name="Triangle"/>
          <p:cNvSpPr/>
          <p:nvPr/>
        </p:nvSpPr>
        <p:spPr>
          <a:xfrm>
            <a:off x="11348389" y="4804552"/>
            <a:ext cx="1192107" cy="650241"/>
          </a:xfrm>
          <a:prstGeom prst="triangle">
            <a:avLst/>
          </a:prstGeom>
          <a:gradFill>
            <a:gsLst>
              <a:gs pos="0">
                <a:srgbClr val="B2DFF1"/>
              </a:gs>
              <a:gs pos="35000">
                <a:srgbClr val="C9E8F4"/>
              </a:gs>
              <a:gs pos="100000">
                <a:srgbClr val="E9F6FC"/>
              </a:gs>
            </a:gsLst>
            <a:lin ang="16200000"/>
          </a:gradFill>
          <a:ln w="12700">
            <a:solidFill>
              <a:srgbClr val="6A9DAE"/>
            </a:solidFill>
          </a:ln>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203" name="Line"/>
          <p:cNvSpPr/>
          <p:nvPr/>
        </p:nvSpPr>
        <p:spPr>
          <a:xfrm>
            <a:off x="10699278" y="9006354"/>
            <a:ext cx="3487138" cy="1131"/>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204" name="Line"/>
          <p:cNvSpPr/>
          <p:nvPr/>
        </p:nvSpPr>
        <p:spPr>
          <a:xfrm flipV="1">
            <a:off x="11023268" y="6840016"/>
            <a:ext cx="2260" cy="2492588"/>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207" name="Triangle"/>
          <p:cNvSpPr/>
          <p:nvPr/>
        </p:nvSpPr>
        <p:spPr>
          <a:xfrm>
            <a:off x="13082363" y="7297138"/>
            <a:ext cx="1192107" cy="650241"/>
          </a:xfrm>
          <a:prstGeom prst="triangle">
            <a:avLst/>
          </a:prstGeom>
          <a:gradFill>
            <a:gsLst>
              <a:gs pos="0">
                <a:srgbClr val="B2DFF1"/>
              </a:gs>
              <a:gs pos="35000">
                <a:srgbClr val="C9E8F4"/>
              </a:gs>
              <a:gs pos="100000">
                <a:srgbClr val="E9F6FC"/>
              </a:gs>
            </a:gsLst>
            <a:lin ang="16200000"/>
          </a:gradFill>
          <a:ln w="12700">
            <a:solidFill>
              <a:srgbClr val="6A9DAE"/>
            </a:solidFill>
          </a:ln>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20" name="x"/>
          <p:cNvSpPr txBox="1"/>
          <p:nvPr/>
        </p:nvSpPr>
        <p:spPr>
          <a:xfrm>
            <a:off x="14180154" y="5454793"/>
            <a:ext cx="285335"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sz="3200">
                <a:latin typeface="Times" charset="0"/>
                <a:ea typeface="Times" charset="0"/>
                <a:cs typeface="Times" charset="0"/>
              </a:rPr>
              <a:t>x</a:t>
            </a:r>
          </a:p>
        </p:txBody>
      </p:sp>
      <p:sp>
        <p:nvSpPr>
          <p:cNvPr id="21" name="y"/>
          <p:cNvSpPr txBox="1"/>
          <p:nvPr/>
        </p:nvSpPr>
        <p:spPr>
          <a:xfrm>
            <a:off x="10737934" y="3241838"/>
            <a:ext cx="285335"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sz="3200" dirty="0">
                <a:latin typeface="Times" charset="0"/>
                <a:ea typeface="Times" charset="0"/>
                <a:cs typeface="Times" charset="0"/>
              </a:rPr>
              <a:t>y</a:t>
            </a:r>
          </a:p>
        </p:txBody>
      </p:sp>
      <p:sp>
        <p:nvSpPr>
          <p:cNvPr id="22" name="x"/>
          <p:cNvSpPr txBox="1"/>
          <p:nvPr/>
        </p:nvSpPr>
        <p:spPr>
          <a:xfrm>
            <a:off x="14185193" y="8708836"/>
            <a:ext cx="285335"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sz="3200">
                <a:latin typeface="Times" charset="0"/>
                <a:ea typeface="Times" charset="0"/>
                <a:cs typeface="Times" charset="0"/>
              </a:rPr>
              <a:t>x</a:t>
            </a:r>
          </a:p>
        </p:txBody>
      </p:sp>
      <p:sp>
        <p:nvSpPr>
          <p:cNvPr id="23" name="y"/>
          <p:cNvSpPr txBox="1"/>
          <p:nvPr/>
        </p:nvSpPr>
        <p:spPr>
          <a:xfrm>
            <a:off x="10880601" y="6220091"/>
            <a:ext cx="285335"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sz="3200" dirty="0">
                <a:latin typeface="Times" charset="0"/>
                <a:ea typeface="Times" charset="0"/>
                <a:cs typeface="Times" charset="0"/>
              </a:rPr>
              <a: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2D Rotation"/>
          <p:cNvSpPr txBox="1">
            <a:spLocks noGrp="1"/>
          </p:cNvSpPr>
          <p:nvPr>
            <p:ph type="title"/>
          </p:nvPr>
        </p:nvSpPr>
        <p:spPr/>
        <p:txBody>
          <a:bodyPr/>
          <a:lstStyle/>
          <a:p>
            <a:r>
              <a:rPr lang="en-US"/>
              <a:t>2D Rotation</a:t>
            </a:r>
          </a:p>
        </p:txBody>
      </p:sp>
      <p:sp>
        <p:nvSpPr>
          <p:cNvPr id="209" name="Reposition an object along a circular  path in the xy plane…"/>
          <p:cNvSpPr txBox="1">
            <a:spLocks noGrp="1"/>
          </p:cNvSpPr>
          <p:nvPr>
            <p:ph idx="1"/>
          </p:nvPr>
        </p:nvSpPr>
        <p:spPr/>
        <p:txBody>
          <a:bodyPr>
            <a:normAutofit fontScale="92500" lnSpcReduction="10000"/>
          </a:bodyPr>
          <a:lstStyle/>
          <a:p>
            <a:r>
              <a:rPr lang="en-US" dirty="0"/>
              <a:t>Reposition an object along a circular </a:t>
            </a:r>
            <a:br>
              <a:rPr lang="en-US" dirty="0"/>
            </a:br>
            <a:r>
              <a:rPr lang="en-US" dirty="0"/>
              <a:t>path in the </a:t>
            </a:r>
            <a:r>
              <a:rPr lang="en-US" dirty="0" err="1"/>
              <a:t>xy</a:t>
            </a:r>
            <a:r>
              <a:rPr lang="en-US" dirty="0"/>
              <a:t> plane</a:t>
            </a:r>
          </a:p>
          <a:p>
            <a:pPr lvl="1"/>
            <a:r>
              <a:rPr lang="en-US" dirty="0"/>
              <a:t>rigid-body transformation</a:t>
            </a:r>
          </a:p>
          <a:p>
            <a:r>
              <a:rPr lang="en-US" dirty="0"/>
              <a:t>Rotation point (or pivot point) </a:t>
            </a:r>
            <a:r>
              <a:rPr lang="en-US" b="0" dirty="0">
                <a:latin typeface="Times" charset="0"/>
                <a:ea typeface="Times" charset="0"/>
                <a:cs typeface="Times" charset="0"/>
              </a:rPr>
              <a:t>(</a:t>
            </a:r>
            <a:r>
              <a:rPr lang="en-US" b="0" i="1" dirty="0" err="1">
                <a:latin typeface="Times" charset="0"/>
                <a:ea typeface="Times" charset="0"/>
                <a:cs typeface="Times" charset="0"/>
              </a:rPr>
              <a:t>x</a:t>
            </a:r>
            <a:r>
              <a:rPr lang="en-US" b="0" i="1" baseline="-25000" dirty="0" err="1">
                <a:latin typeface="Times" charset="0"/>
                <a:ea typeface="Times" charset="0"/>
                <a:cs typeface="Times" charset="0"/>
              </a:rPr>
              <a:t>r</a:t>
            </a:r>
            <a:r>
              <a:rPr lang="en-US" b="0" dirty="0">
                <a:latin typeface="Times" charset="0"/>
                <a:ea typeface="Times" charset="0"/>
                <a:cs typeface="Times" charset="0"/>
              </a:rPr>
              <a:t>, </a:t>
            </a:r>
            <a:r>
              <a:rPr lang="en-US" b="0" i="1" dirty="0" err="1">
                <a:latin typeface="Times" charset="0"/>
                <a:ea typeface="Times" charset="0"/>
                <a:cs typeface="Times" charset="0"/>
              </a:rPr>
              <a:t>y</a:t>
            </a:r>
            <a:r>
              <a:rPr lang="en-US" b="0" i="1" baseline="-25000" dirty="0" err="1">
                <a:latin typeface="Times" charset="0"/>
                <a:ea typeface="Times" charset="0"/>
                <a:cs typeface="Times" charset="0"/>
              </a:rPr>
              <a:t>r</a:t>
            </a:r>
            <a:r>
              <a:rPr lang="en-US" b="0" dirty="0">
                <a:latin typeface="Times" charset="0"/>
                <a:ea typeface="Times" charset="0"/>
                <a:cs typeface="Times" charset="0"/>
              </a:rPr>
              <a:t>) </a:t>
            </a:r>
            <a:br>
              <a:rPr lang="en-US" b="0" dirty="0">
                <a:latin typeface="Times" charset="0"/>
                <a:ea typeface="Times" charset="0"/>
                <a:cs typeface="Times" charset="0"/>
              </a:rPr>
            </a:br>
            <a:r>
              <a:rPr lang="en-US" dirty="0"/>
              <a:t>and rotation angle </a:t>
            </a:r>
            <a:r>
              <a:rPr lang="en-US" b="0" i="1" dirty="0" err="1">
                <a:latin typeface="Times" charset="0"/>
                <a:ea typeface="Times" charset="0"/>
                <a:cs typeface="Times" charset="0"/>
              </a:rPr>
              <a:t>θ</a:t>
            </a:r>
            <a:r>
              <a:rPr lang="en-US" dirty="0"/>
              <a:t> </a:t>
            </a:r>
          </a:p>
          <a:p>
            <a:pPr lvl="1"/>
            <a:r>
              <a:rPr lang="en-US" dirty="0"/>
              <a:t>counterclockwise – positive angle</a:t>
            </a:r>
          </a:p>
          <a:p>
            <a:pPr lvl="1"/>
            <a:r>
              <a:rPr lang="en-US" dirty="0"/>
              <a:t>clockwise – negative angle</a:t>
            </a:r>
          </a:p>
          <a:p>
            <a:r>
              <a:rPr lang="en-US" dirty="0"/>
              <a:t>Rotation about the pivot point at the origin</a:t>
            </a:r>
          </a:p>
          <a:p>
            <a:endParaRPr lang="en-US" dirty="0"/>
          </a:p>
          <a:p>
            <a:r>
              <a:rPr lang="en-US" dirty="0"/>
              <a:t>Matrix equation</a:t>
            </a:r>
          </a:p>
          <a:p>
            <a:endParaRPr lang="en-US" dirty="0"/>
          </a:p>
          <a:p>
            <a:r>
              <a:rPr lang="en-US" dirty="0"/>
              <a:t> </a:t>
            </a:r>
          </a:p>
          <a:p>
            <a:endParaRPr lang="en-US" dirty="0"/>
          </a:p>
        </p:txBody>
      </p:sp>
      <p:pic>
        <p:nvPicPr>
          <p:cNvPr id="211" name="image18.pdf" descr="image18.pdf"/>
          <p:cNvPicPr>
            <a:picLocks noChangeAspect="1"/>
          </p:cNvPicPr>
          <p:nvPr/>
        </p:nvPicPr>
        <p:blipFill>
          <a:blip r:embed="rId2"/>
          <a:stretch>
            <a:fillRect/>
          </a:stretch>
        </p:blipFill>
        <p:spPr>
          <a:xfrm>
            <a:off x="7044531" y="5911662"/>
            <a:ext cx="3251200" cy="1127492"/>
          </a:xfrm>
          <a:prstGeom prst="rect">
            <a:avLst/>
          </a:prstGeom>
          <a:ln w="12700">
            <a:miter lim="400000"/>
          </a:ln>
        </p:spPr>
      </p:pic>
      <p:grpSp>
        <p:nvGrpSpPr>
          <p:cNvPr id="221" name="Group"/>
          <p:cNvGrpSpPr/>
          <p:nvPr/>
        </p:nvGrpSpPr>
        <p:grpSpPr>
          <a:xfrm>
            <a:off x="11668460" y="1842345"/>
            <a:ext cx="3339768" cy="3491576"/>
            <a:chOff x="0" y="0"/>
            <a:chExt cx="3339766" cy="3491574"/>
          </a:xfrm>
        </p:grpSpPr>
        <p:sp>
          <p:nvSpPr>
            <p:cNvPr id="213" name="Line"/>
            <p:cNvSpPr/>
            <p:nvPr/>
          </p:nvSpPr>
          <p:spPr>
            <a:xfrm>
              <a:off x="0" y="3034569"/>
              <a:ext cx="3339767" cy="3164"/>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214" name="Line"/>
            <p:cNvSpPr/>
            <p:nvPr/>
          </p:nvSpPr>
          <p:spPr>
            <a:xfrm flipV="1">
              <a:off x="453840" y="-1"/>
              <a:ext cx="3164" cy="3491575"/>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215" name="Line"/>
            <p:cNvSpPr/>
            <p:nvPr/>
          </p:nvSpPr>
          <p:spPr>
            <a:xfrm>
              <a:off x="1212878" y="1854787"/>
              <a:ext cx="1973498" cy="3164"/>
            </a:xfrm>
            <a:prstGeom prst="line">
              <a:avLst/>
            </a:prstGeom>
            <a:noFill/>
            <a:ln w="12700" cap="flat">
              <a:solidFill>
                <a:srgbClr val="000000"/>
              </a:solidFill>
              <a:prstDash val="lgDash"/>
              <a:round/>
            </a:ln>
            <a:effectLst/>
          </p:spPr>
          <p:txBody>
            <a:bodyPr wrap="square" lIns="0" tIns="0" rIns="0" bIns="0" numCol="1" anchor="t">
              <a:noAutofit/>
            </a:bodyPr>
            <a:lstStyle/>
            <a:p>
              <a:pPr algn="l" defTabSz="457200">
                <a:defRPr sz="1600" i="0">
                  <a:solidFill>
                    <a:srgbClr val="000000"/>
                  </a:solidFill>
                </a:defRPr>
              </a:pPr>
              <a:endParaRPr sz="1600"/>
            </a:p>
          </p:txBody>
        </p:sp>
        <p:sp>
          <p:nvSpPr>
            <p:cNvPr id="216" name="Line"/>
            <p:cNvSpPr/>
            <p:nvPr/>
          </p:nvSpPr>
          <p:spPr>
            <a:xfrm flipV="1">
              <a:off x="1250439" y="605187"/>
              <a:ext cx="1513821" cy="1266118"/>
            </a:xfrm>
            <a:prstGeom prst="line">
              <a:avLst/>
            </a:prstGeom>
            <a:noFill/>
            <a:ln w="12700" cap="flat">
              <a:solidFill>
                <a:srgbClr val="000000"/>
              </a:solidFill>
              <a:prstDash val="lgDash"/>
              <a:round/>
            </a:ln>
            <a:effectLst/>
          </p:spPr>
          <p:txBody>
            <a:bodyPr wrap="square" lIns="0" tIns="0" rIns="0" bIns="0" numCol="1" anchor="t">
              <a:noAutofit/>
            </a:bodyPr>
            <a:lstStyle/>
            <a:p>
              <a:pPr algn="l" defTabSz="457200">
                <a:defRPr sz="1600" i="0">
                  <a:solidFill>
                    <a:srgbClr val="000000"/>
                  </a:solidFill>
                </a:defRPr>
              </a:pPr>
              <a:endParaRPr sz="1600"/>
            </a:p>
          </p:txBody>
        </p:sp>
        <p:sp>
          <p:nvSpPr>
            <p:cNvPr id="217" name="Triangle"/>
            <p:cNvSpPr/>
            <p:nvPr/>
          </p:nvSpPr>
          <p:spPr>
            <a:xfrm>
              <a:off x="2749734" y="1399365"/>
              <a:ext cx="455424" cy="455423"/>
            </a:xfrm>
            <a:prstGeom prst="triangle">
              <a:avLst/>
            </a:prstGeom>
            <a:solidFill>
              <a:srgbClr val="6EA0B0"/>
            </a:solidFill>
            <a:ln w="25400" cap="flat">
              <a:solidFill>
                <a:srgbClr val="507580"/>
              </a:solidFill>
              <a:prstDash val="solid"/>
              <a:round/>
            </a:ln>
            <a:effectLst/>
          </p:spPr>
          <p:txBody>
            <a:bodyPr wrap="square" lIns="50800" tIns="50800" rIns="50800" bIns="50800" numCol="1" anchor="ctr">
              <a:noAutofit/>
            </a:bodyP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218" name="Triangle"/>
            <p:cNvSpPr/>
            <p:nvPr/>
          </p:nvSpPr>
          <p:spPr>
            <a:xfrm rot="19200000">
              <a:off x="2196478" y="334343"/>
              <a:ext cx="455423" cy="455424"/>
            </a:xfrm>
            <a:prstGeom prst="triangle">
              <a:avLst/>
            </a:prstGeom>
            <a:solidFill>
              <a:srgbClr val="6EA0B0"/>
            </a:solidFill>
            <a:ln w="25400" cap="flat">
              <a:solidFill>
                <a:srgbClr val="507580"/>
              </a:solidFill>
              <a:prstDash val="solid"/>
              <a:round/>
            </a:ln>
            <a:effectLst/>
          </p:spPr>
          <p:txBody>
            <a:bodyPr wrap="square" lIns="50800" tIns="50800" rIns="50800" bIns="50800" numCol="1" anchor="ctr">
              <a:noAutofit/>
            </a:bodyP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219" name="Line"/>
            <p:cNvSpPr/>
            <p:nvPr/>
          </p:nvSpPr>
          <p:spPr>
            <a:xfrm>
              <a:off x="1695251" y="1438125"/>
              <a:ext cx="276683" cy="420823"/>
            </a:xfrm>
            <a:custGeom>
              <a:avLst/>
              <a:gdLst/>
              <a:ahLst/>
              <a:cxnLst>
                <a:cxn ang="0">
                  <a:pos x="wd2" y="hd2"/>
                </a:cxn>
                <a:cxn ang="5400000">
                  <a:pos x="wd2" y="hd2"/>
                </a:cxn>
                <a:cxn ang="10800000">
                  <a:pos x="wd2" y="hd2"/>
                </a:cxn>
                <a:cxn ang="16200000">
                  <a:pos x="wd2" y="hd2"/>
                </a:cxn>
              </a:cxnLst>
              <a:rect l="0" t="0" r="r" b="b"/>
              <a:pathLst>
                <a:path w="20583" h="21600" extrusionOk="0">
                  <a:moveTo>
                    <a:pt x="0" y="0"/>
                  </a:moveTo>
                  <a:lnTo>
                    <a:pt x="0" y="0"/>
                  </a:lnTo>
                  <a:cubicBezTo>
                    <a:pt x="12425" y="764"/>
                    <a:pt x="21600" y="8333"/>
                    <a:pt x="20493" y="16906"/>
                  </a:cubicBezTo>
                  <a:cubicBezTo>
                    <a:pt x="20284" y="18522"/>
                    <a:pt x="19711" y="20106"/>
                    <a:pt x="18793" y="21600"/>
                  </a:cubicBezTo>
                </a:path>
              </a:pathLst>
            </a:custGeom>
            <a:noFill/>
            <a:ln w="12700" cap="flat">
              <a:solidFill>
                <a:srgbClr val="000000"/>
              </a:solidFill>
              <a:prstDash val="solid"/>
              <a:round/>
              <a:headEnd type="triangle" w="med" len="med"/>
            </a:ln>
            <a:effectLst/>
          </p:spPr>
          <p:txBody>
            <a:bodyPr wrap="square" lIns="50800" tIns="50800" rIns="50800" bIns="50800" numCol="1" anchor="ctr">
              <a:noAutofit/>
            </a:bodyPr>
            <a:lstStyle/>
            <a:p>
              <a:pPr>
                <a:defRPr sz="3600" i="0">
                  <a:solidFill>
                    <a:srgbClr val="FFFFFF"/>
                  </a:solidFill>
                  <a:latin typeface="Gill Sans Light"/>
                  <a:ea typeface="Gill Sans Light"/>
                  <a:cs typeface="Gill Sans Light"/>
                  <a:sym typeface="Gill Sans Light"/>
                </a:defRPr>
              </a:pPr>
              <a:endParaRPr sz="3600"/>
            </a:p>
          </p:txBody>
        </p:sp>
        <p:sp>
          <p:nvSpPr>
            <p:cNvPr id="220" name="Circle"/>
            <p:cNvSpPr/>
            <p:nvPr/>
          </p:nvSpPr>
          <p:spPr>
            <a:xfrm>
              <a:off x="1194097" y="1759322"/>
              <a:ext cx="151809" cy="151809"/>
            </a:xfrm>
            <a:prstGeom prst="ellipse">
              <a:avLst/>
            </a:prstGeom>
            <a:solidFill>
              <a:srgbClr val="000000"/>
            </a:solidFill>
            <a:ln w="254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grpSp>
      <p:sp>
        <p:nvSpPr>
          <p:cNvPr id="222" name="(xr, yr)"/>
          <p:cNvSpPr txBox="1"/>
          <p:nvPr/>
        </p:nvSpPr>
        <p:spPr>
          <a:xfrm>
            <a:off x="11946647" y="3456971"/>
            <a:ext cx="958596"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i="0" dirty="0">
                <a:latin typeface="Times" charset="0"/>
                <a:ea typeface="Times" charset="0"/>
                <a:cs typeface="Times" charset="0"/>
              </a:rPr>
              <a:t>(</a:t>
            </a:r>
            <a:r>
              <a:rPr dirty="0">
                <a:latin typeface="Times" charset="0"/>
                <a:ea typeface="Times" charset="0"/>
                <a:cs typeface="Times" charset="0"/>
              </a:rPr>
              <a:t>x</a:t>
            </a:r>
            <a:r>
              <a:rPr baseline="-25000" dirty="0">
                <a:latin typeface="Times" charset="0"/>
                <a:ea typeface="Times" charset="0"/>
                <a:cs typeface="Times" charset="0"/>
              </a:rPr>
              <a:t>r</a:t>
            </a:r>
            <a:r>
              <a:rPr dirty="0">
                <a:latin typeface="Times" charset="0"/>
                <a:ea typeface="Times" charset="0"/>
                <a:cs typeface="Times" charset="0"/>
              </a:rPr>
              <a:t>, y</a:t>
            </a:r>
            <a:r>
              <a:rPr baseline="-25000" dirty="0">
                <a:latin typeface="Times" charset="0"/>
                <a:ea typeface="Times" charset="0"/>
                <a:cs typeface="Times" charset="0"/>
              </a:rPr>
              <a:t>r</a:t>
            </a:r>
            <a:r>
              <a:rPr i="0" dirty="0">
                <a:latin typeface="Times" charset="0"/>
                <a:ea typeface="Times" charset="0"/>
                <a:cs typeface="Times" charset="0"/>
              </a:rPr>
              <a:t>)</a:t>
            </a:r>
          </a:p>
        </p:txBody>
      </p:sp>
      <p:sp>
        <p:nvSpPr>
          <p:cNvPr id="223" name="θ"/>
          <p:cNvSpPr txBox="1"/>
          <p:nvPr/>
        </p:nvSpPr>
        <p:spPr>
          <a:xfrm>
            <a:off x="13365410" y="2823325"/>
            <a:ext cx="288541"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dirty="0">
                <a:latin typeface="Times" charset="0"/>
                <a:ea typeface="Times" charset="0"/>
                <a:cs typeface="Times" charset="0"/>
              </a:rPr>
              <a:t>θ</a:t>
            </a:r>
          </a:p>
        </p:txBody>
      </p:sp>
      <p:sp>
        <p:nvSpPr>
          <p:cNvPr id="225" name="Line"/>
          <p:cNvSpPr/>
          <p:nvPr/>
        </p:nvSpPr>
        <p:spPr>
          <a:xfrm>
            <a:off x="11668461" y="8428009"/>
            <a:ext cx="3339767" cy="3164"/>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226" name="Line"/>
          <p:cNvSpPr/>
          <p:nvPr/>
        </p:nvSpPr>
        <p:spPr>
          <a:xfrm flipV="1">
            <a:off x="12122302" y="5394045"/>
            <a:ext cx="3164" cy="3490878"/>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227" name="(x, y)"/>
          <p:cNvSpPr txBox="1"/>
          <p:nvPr/>
        </p:nvSpPr>
        <p:spPr>
          <a:xfrm>
            <a:off x="13420754" y="6592764"/>
            <a:ext cx="785471"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a:latin typeface="Times" charset="0"/>
                <a:ea typeface="Times" charset="0"/>
                <a:cs typeface="Times" charset="0"/>
              </a:rPr>
              <a:t>(x, y)</a:t>
            </a:r>
          </a:p>
        </p:txBody>
      </p:sp>
      <p:sp>
        <p:nvSpPr>
          <p:cNvPr id="228" name="Line"/>
          <p:cNvSpPr/>
          <p:nvPr/>
        </p:nvSpPr>
        <p:spPr>
          <a:xfrm flipV="1">
            <a:off x="12112336" y="7476015"/>
            <a:ext cx="1710682" cy="984011"/>
          </a:xfrm>
          <a:prstGeom prst="line">
            <a:avLst/>
          </a:prstGeom>
          <a:ln w="12700">
            <a:solidFill>
              <a:srgbClr val="000000"/>
            </a:solidFill>
            <a:prstDash val="lgDash"/>
          </a:ln>
        </p:spPr>
        <p:txBody>
          <a:bodyPr lIns="0" tIns="0" rIns="0" bIns="0"/>
          <a:lstStyle/>
          <a:p>
            <a:pPr algn="l" defTabSz="457200">
              <a:defRPr sz="1600" i="0">
                <a:solidFill>
                  <a:srgbClr val="000000"/>
                </a:solidFill>
              </a:defRPr>
            </a:pPr>
            <a:endParaRPr sz="1600"/>
          </a:p>
        </p:txBody>
      </p:sp>
      <p:sp>
        <p:nvSpPr>
          <p:cNvPr id="229" name="Line"/>
          <p:cNvSpPr/>
          <p:nvPr/>
        </p:nvSpPr>
        <p:spPr>
          <a:xfrm flipV="1">
            <a:off x="12153187" y="6602253"/>
            <a:ext cx="677950" cy="1853401"/>
          </a:xfrm>
          <a:prstGeom prst="line">
            <a:avLst/>
          </a:prstGeom>
          <a:ln w="12700">
            <a:solidFill>
              <a:srgbClr val="000000"/>
            </a:solidFill>
            <a:prstDash val="lgDash"/>
          </a:ln>
        </p:spPr>
        <p:txBody>
          <a:bodyPr lIns="0" tIns="0" rIns="0" bIns="0"/>
          <a:lstStyle/>
          <a:p>
            <a:pPr algn="l" defTabSz="457200">
              <a:defRPr sz="1600" i="0">
                <a:solidFill>
                  <a:srgbClr val="000000"/>
                </a:solidFill>
              </a:defRPr>
            </a:pPr>
            <a:endParaRPr sz="1600"/>
          </a:p>
        </p:txBody>
      </p:sp>
      <p:sp>
        <p:nvSpPr>
          <p:cNvPr id="230" name="Line"/>
          <p:cNvSpPr/>
          <p:nvPr/>
        </p:nvSpPr>
        <p:spPr>
          <a:xfrm rot="19800000">
            <a:off x="12408447" y="7760712"/>
            <a:ext cx="276689" cy="420761"/>
          </a:xfrm>
          <a:custGeom>
            <a:avLst/>
            <a:gdLst/>
            <a:ahLst/>
            <a:cxnLst>
              <a:cxn ang="0">
                <a:pos x="wd2" y="hd2"/>
              </a:cxn>
              <a:cxn ang="5400000">
                <a:pos x="wd2" y="hd2"/>
              </a:cxn>
              <a:cxn ang="10800000">
                <a:pos x="wd2" y="hd2"/>
              </a:cxn>
              <a:cxn ang="16200000">
                <a:pos x="wd2" y="hd2"/>
              </a:cxn>
            </a:cxnLst>
            <a:rect l="0" t="0" r="r" b="b"/>
            <a:pathLst>
              <a:path w="20583" h="21600" extrusionOk="0">
                <a:moveTo>
                  <a:pt x="0" y="0"/>
                </a:moveTo>
                <a:lnTo>
                  <a:pt x="0" y="0"/>
                </a:lnTo>
                <a:cubicBezTo>
                  <a:pt x="12425" y="764"/>
                  <a:pt x="21600" y="8332"/>
                  <a:pt x="20493" y="16905"/>
                </a:cubicBezTo>
                <a:cubicBezTo>
                  <a:pt x="20284" y="18521"/>
                  <a:pt x="19711" y="20106"/>
                  <a:pt x="18793" y="21600"/>
                </a:cubicBezTo>
              </a:path>
            </a:pathLst>
          </a:custGeom>
          <a:ln w="12700">
            <a:solidFill>
              <a:srgbClr val="000000"/>
            </a:solidFill>
            <a:headEnd type="triangle"/>
          </a:ln>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231" name="Circle"/>
          <p:cNvSpPr/>
          <p:nvPr/>
        </p:nvSpPr>
        <p:spPr>
          <a:xfrm rot="19800000">
            <a:off x="12779969" y="6503369"/>
            <a:ext cx="151809" cy="151777"/>
          </a:xfrm>
          <a:prstGeom prst="ellipse">
            <a:avLst/>
          </a:prstGeom>
          <a:solidFill>
            <a:srgbClr val="000000"/>
          </a:solidFill>
          <a:ln w="25400">
            <a:solidFill>
              <a:srgbClr val="0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232" name="θ"/>
          <p:cNvSpPr txBox="1"/>
          <p:nvPr/>
        </p:nvSpPr>
        <p:spPr>
          <a:xfrm>
            <a:off x="12201680" y="7356620"/>
            <a:ext cx="288541"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latin typeface="Times" charset="0"/>
                <a:ea typeface="Times" charset="0"/>
                <a:cs typeface="Times" charset="0"/>
              </a:rPr>
              <a:t>θ</a:t>
            </a:r>
          </a:p>
        </p:txBody>
      </p:sp>
      <p:sp>
        <p:nvSpPr>
          <p:cNvPr id="233" name="Circle"/>
          <p:cNvSpPr/>
          <p:nvPr/>
        </p:nvSpPr>
        <p:spPr>
          <a:xfrm rot="19800000">
            <a:off x="13755330" y="7370357"/>
            <a:ext cx="151809" cy="151778"/>
          </a:xfrm>
          <a:prstGeom prst="ellipse">
            <a:avLst/>
          </a:prstGeom>
          <a:solidFill>
            <a:srgbClr val="000000"/>
          </a:solidFill>
          <a:ln w="25400">
            <a:solidFill>
              <a:srgbClr val="0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234" name="(x′, y′)"/>
          <p:cNvSpPr txBox="1"/>
          <p:nvPr/>
        </p:nvSpPr>
        <p:spPr>
          <a:xfrm>
            <a:off x="12068973" y="5725777"/>
            <a:ext cx="93294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a:latin typeface="Times" charset="0"/>
                <a:ea typeface="Times" charset="0"/>
                <a:cs typeface="Times" charset="0"/>
              </a:rPr>
              <a:t>(x′, y′)</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396419A-DD17-CF45-AE0F-AE88913C020C}"/>
                  </a:ext>
                </a:extLst>
              </p:cNvPr>
              <p:cNvSpPr txBox="1"/>
              <p:nvPr/>
            </p:nvSpPr>
            <p:spPr>
              <a:xfrm>
                <a:off x="2859764" y="7437613"/>
                <a:ext cx="9017212" cy="1886607"/>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p>
                        <m:sSupPr>
                          <m:ctrlPr>
                            <a:rPr lang="en-US" sz="4000" b="1">
                              <a:latin typeface="Cambria Math" panose="02040503050406030204" pitchFamily="18" charset="0"/>
                            </a:rPr>
                          </m:ctrlPr>
                        </m:sSupPr>
                        <m:e>
                          <m:r>
                            <a:rPr lang="en-US" sz="4000" b="1" i="0">
                              <a:latin typeface="Cambria Math" panose="02040503050406030204" pitchFamily="18" charset="0"/>
                            </a:rPr>
                            <m:t>𝐩</m:t>
                          </m:r>
                        </m:e>
                        <m:sup>
                          <m:r>
                            <a:rPr lang="en-US" sz="4000" b="1" i="0">
                              <a:latin typeface="Cambria Math" panose="02040503050406030204" pitchFamily="18" charset="0"/>
                            </a:rPr>
                            <m:t>′</m:t>
                          </m:r>
                        </m:sup>
                      </m:sSup>
                      <m:r>
                        <a:rPr lang="en-US" sz="4000" b="1" i="0">
                          <a:latin typeface="Cambria Math" panose="02040503050406030204" pitchFamily="18" charset="0"/>
                        </a:rPr>
                        <m:t>=</m:t>
                      </m:r>
                      <m:r>
                        <a:rPr lang="en-US" sz="4000" b="1" i="0">
                          <a:latin typeface="Cambria Math" panose="02040503050406030204" pitchFamily="18" charset="0"/>
                        </a:rPr>
                        <m:t>𝐑𝐩</m:t>
                      </m:r>
                    </m:oMath>
                    <m:oMath xmlns:m="http://schemas.openxmlformats.org/officeDocument/2006/math">
                      <m:sSup>
                        <m:sSupPr>
                          <m:ctrlPr>
                            <a:rPr lang="en-US" sz="4000" b="1">
                              <a:latin typeface="Cambria Math" panose="02040503050406030204" pitchFamily="18" charset="0"/>
                            </a:rPr>
                          </m:ctrlPr>
                        </m:sSupPr>
                        <m:e>
                          <m:r>
                            <a:rPr lang="en-US" sz="4000" b="1" i="0">
                              <a:latin typeface="Cambria Math" panose="02040503050406030204" pitchFamily="18" charset="0"/>
                            </a:rPr>
                            <m:t>𝐩</m:t>
                          </m:r>
                        </m:e>
                        <m:sup>
                          <m:r>
                            <a:rPr lang="en-US" sz="4000" b="1" i="0">
                              <a:latin typeface="Cambria Math" panose="02040503050406030204" pitchFamily="18" charset="0"/>
                            </a:rPr>
                            <m:t>′</m:t>
                          </m:r>
                        </m:sup>
                      </m:sSup>
                      <m:r>
                        <a:rPr lang="en-US" sz="4000" b="1" i="0">
                          <a:latin typeface="Cambria Math" panose="02040503050406030204" pitchFamily="18" charset="0"/>
                        </a:rPr>
                        <m:t>=</m:t>
                      </m:r>
                      <m:d>
                        <m:dPr>
                          <m:begChr m:val="["/>
                          <m:endChr m:val="]"/>
                          <m:ctrlPr>
                            <a:rPr lang="en-US" sz="4000" b="1">
                              <a:latin typeface="Cambria Math" panose="02040503050406030204" pitchFamily="18" charset="0"/>
                            </a:rPr>
                          </m:ctrlPr>
                        </m:dPr>
                        <m:e>
                          <m:m>
                            <m:mPr>
                              <m:mcs>
                                <m:mc>
                                  <m:mcPr>
                                    <m:count m:val="1"/>
                                    <m:mcJc m:val="center"/>
                                  </m:mcPr>
                                </m:mc>
                              </m:mcs>
                              <m:ctrlPr>
                                <a:rPr lang="en-US" sz="4000" b="1">
                                  <a:latin typeface="Cambria Math" panose="02040503050406030204" pitchFamily="18" charset="0"/>
                                </a:rPr>
                              </m:ctrlPr>
                            </m:mPr>
                            <m:mr>
                              <m:e>
                                <m:r>
                                  <m:rPr>
                                    <m:brk m:alnAt="7"/>
                                  </m:rPr>
                                  <a:rPr lang="en-US" sz="4000" b="1">
                                    <a:latin typeface="Cambria Math" panose="02040503050406030204" pitchFamily="18" charset="0"/>
                                  </a:rPr>
                                  <m:t>𝒙</m:t>
                                </m:r>
                                <m:r>
                                  <a:rPr lang="en-US" sz="4000" b="1">
                                    <a:latin typeface="Cambria Math" panose="02040503050406030204" pitchFamily="18" charset="0"/>
                                  </a:rPr>
                                  <m:t>′</m:t>
                                </m:r>
                              </m:e>
                            </m:mr>
                            <m:mr>
                              <m:e>
                                <m:r>
                                  <a:rPr lang="en-US" sz="4000" b="1">
                                    <a:latin typeface="Cambria Math" panose="02040503050406030204" pitchFamily="18" charset="0"/>
                                  </a:rPr>
                                  <m:t>𝒚</m:t>
                                </m:r>
                                <m:r>
                                  <a:rPr lang="en-US" sz="4000" b="1">
                                    <a:latin typeface="Cambria Math" panose="02040503050406030204" pitchFamily="18" charset="0"/>
                                  </a:rPr>
                                  <m:t>′</m:t>
                                </m:r>
                              </m:e>
                            </m:mr>
                          </m:m>
                        </m:e>
                      </m:d>
                      <m:r>
                        <a:rPr lang="en-US" sz="4000" b="1">
                          <a:latin typeface="Cambria Math" panose="02040503050406030204" pitchFamily="18" charset="0"/>
                        </a:rPr>
                        <m:t>, </m:t>
                      </m:r>
                      <m:r>
                        <a:rPr lang="en-US" sz="4000" b="1" i="0">
                          <a:latin typeface="Cambria Math" panose="02040503050406030204" pitchFamily="18" charset="0"/>
                        </a:rPr>
                        <m:t>𝐩</m:t>
                      </m:r>
                      <m:r>
                        <a:rPr lang="en-US" sz="4000" b="1">
                          <a:latin typeface="Cambria Math" panose="02040503050406030204" pitchFamily="18" charset="0"/>
                        </a:rPr>
                        <m:t>=</m:t>
                      </m:r>
                      <m:d>
                        <m:dPr>
                          <m:begChr m:val="["/>
                          <m:endChr m:val="]"/>
                          <m:ctrlPr>
                            <a:rPr lang="en-US" sz="4000" b="1">
                              <a:latin typeface="Cambria Math" panose="02040503050406030204" pitchFamily="18" charset="0"/>
                            </a:rPr>
                          </m:ctrlPr>
                        </m:dPr>
                        <m:e>
                          <m:m>
                            <m:mPr>
                              <m:mcs>
                                <m:mc>
                                  <m:mcPr>
                                    <m:count m:val="1"/>
                                    <m:mcJc m:val="center"/>
                                  </m:mcPr>
                                </m:mc>
                              </m:mcs>
                              <m:ctrlPr>
                                <a:rPr lang="en-US" sz="4000" b="1">
                                  <a:latin typeface="Cambria Math" panose="02040503050406030204" pitchFamily="18" charset="0"/>
                                </a:rPr>
                              </m:ctrlPr>
                            </m:mPr>
                            <m:mr>
                              <m:e>
                                <m:r>
                                  <m:rPr>
                                    <m:brk m:alnAt="7"/>
                                  </m:rPr>
                                  <a:rPr lang="en-US" sz="4000">
                                    <a:latin typeface="Cambria Math" panose="02040503050406030204" pitchFamily="18" charset="0"/>
                                  </a:rPr>
                                  <m:t>𝑥</m:t>
                                </m:r>
                              </m:e>
                            </m:mr>
                            <m:mr>
                              <m:e>
                                <m:r>
                                  <a:rPr lang="en-US" sz="4000">
                                    <a:latin typeface="Cambria Math" panose="02040503050406030204" pitchFamily="18" charset="0"/>
                                  </a:rPr>
                                  <m:t>𝑦</m:t>
                                </m:r>
                              </m:e>
                            </m:mr>
                          </m:m>
                        </m:e>
                      </m:d>
                      <m:r>
                        <a:rPr lang="en-US" sz="4000" b="1">
                          <a:latin typeface="Cambria Math" panose="02040503050406030204" pitchFamily="18" charset="0"/>
                        </a:rPr>
                        <m:t>, </m:t>
                      </m:r>
                      <m:r>
                        <a:rPr lang="en-US" sz="4000" b="1" i="0">
                          <a:latin typeface="Cambria Math" panose="02040503050406030204" pitchFamily="18" charset="0"/>
                        </a:rPr>
                        <m:t>𝐑</m:t>
                      </m:r>
                      <m:r>
                        <a:rPr lang="en-US" sz="4000" b="1">
                          <a:latin typeface="Cambria Math" panose="02040503050406030204" pitchFamily="18" charset="0"/>
                        </a:rPr>
                        <m:t>=</m:t>
                      </m:r>
                      <m:d>
                        <m:dPr>
                          <m:begChr m:val="["/>
                          <m:endChr m:val="]"/>
                          <m:ctrlPr>
                            <a:rPr lang="en-US" sz="4000" b="1">
                              <a:latin typeface="Cambria Math" panose="02040503050406030204" pitchFamily="18" charset="0"/>
                            </a:rPr>
                          </m:ctrlPr>
                        </m:dPr>
                        <m:e>
                          <m:m>
                            <m:mPr>
                              <m:mcs>
                                <m:mc>
                                  <m:mcPr>
                                    <m:count m:val="2"/>
                                    <m:mcJc m:val="center"/>
                                  </m:mcPr>
                                </m:mc>
                              </m:mcs>
                              <m:ctrlPr>
                                <a:rPr lang="en-US" sz="4000" b="1">
                                  <a:latin typeface="Cambria Math" panose="02040503050406030204" pitchFamily="18" charset="0"/>
                                </a:rPr>
                              </m:ctrlPr>
                            </m:mPr>
                            <m:mr>
                              <m:e>
                                <m:func>
                                  <m:funcPr>
                                    <m:ctrlPr>
                                      <a:rPr lang="en-US" sz="4000">
                                        <a:latin typeface="Cambria Math" panose="02040503050406030204" pitchFamily="18" charset="0"/>
                                      </a:rPr>
                                    </m:ctrlPr>
                                  </m:funcPr>
                                  <m:fName>
                                    <m:r>
                                      <m:rPr>
                                        <m:sty m:val="p"/>
                                        <m:brk m:alnAt="7"/>
                                      </m:rPr>
                                      <a:rPr lang="en-US" sz="4000" i="0">
                                        <a:latin typeface="Cambria Math" panose="02040503050406030204" pitchFamily="18" charset="0"/>
                                      </a:rPr>
                                      <m:t>c</m:t>
                                    </m:r>
                                    <m:r>
                                      <m:rPr>
                                        <m:sty m:val="p"/>
                                      </m:rPr>
                                      <a:rPr lang="en-US" sz="4000" i="0">
                                        <a:latin typeface="Cambria Math" panose="02040503050406030204" pitchFamily="18" charset="0"/>
                                      </a:rPr>
                                      <m:t>os</m:t>
                                    </m:r>
                                  </m:fName>
                                  <m:e>
                                    <m:r>
                                      <a:rPr lang="en-US" sz="4000">
                                        <a:latin typeface="Cambria Math" panose="02040503050406030204" pitchFamily="18" charset="0"/>
                                        <a:ea typeface="Cambria Math" panose="02040503050406030204" pitchFamily="18" charset="0"/>
                                      </a:rPr>
                                      <m:t>𝜃</m:t>
                                    </m:r>
                                  </m:e>
                                </m:func>
                              </m:e>
                              <m:e>
                                <m:r>
                                  <a:rPr lang="en-US" sz="4000">
                                    <a:latin typeface="Cambria Math" panose="02040503050406030204" pitchFamily="18" charset="0"/>
                                  </a:rPr>
                                  <m:t>−</m:t>
                                </m:r>
                                <m:func>
                                  <m:funcPr>
                                    <m:ctrlPr>
                                      <a:rPr lang="en-US" sz="4000">
                                        <a:latin typeface="Cambria Math" panose="02040503050406030204" pitchFamily="18" charset="0"/>
                                      </a:rPr>
                                    </m:ctrlPr>
                                  </m:funcPr>
                                  <m:fName>
                                    <m:r>
                                      <m:rPr>
                                        <m:sty m:val="p"/>
                                      </m:rPr>
                                      <a:rPr lang="en-US" sz="4000" i="0">
                                        <a:latin typeface="Cambria Math" panose="02040503050406030204" pitchFamily="18" charset="0"/>
                                      </a:rPr>
                                      <m:t>sin</m:t>
                                    </m:r>
                                  </m:fName>
                                  <m:e>
                                    <m:r>
                                      <a:rPr lang="en-US" sz="4000">
                                        <a:latin typeface="Cambria Math" panose="02040503050406030204" pitchFamily="18" charset="0"/>
                                        <a:ea typeface="Cambria Math" panose="02040503050406030204" pitchFamily="18" charset="0"/>
                                      </a:rPr>
                                      <m:t>𝜃</m:t>
                                    </m:r>
                                  </m:e>
                                </m:func>
                              </m:e>
                            </m:mr>
                            <m:mr>
                              <m:e>
                                <m:func>
                                  <m:funcPr>
                                    <m:ctrlPr>
                                      <a:rPr lang="en-US" sz="4000">
                                        <a:latin typeface="Cambria Math" panose="02040503050406030204" pitchFamily="18" charset="0"/>
                                      </a:rPr>
                                    </m:ctrlPr>
                                  </m:funcPr>
                                  <m:fName>
                                    <m:r>
                                      <m:rPr>
                                        <m:sty m:val="p"/>
                                      </m:rPr>
                                      <a:rPr lang="en-US" sz="4000" i="0">
                                        <a:latin typeface="Cambria Math" panose="02040503050406030204" pitchFamily="18" charset="0"/>
                                      </a:rPr>
                                      <m:t>sin</m:t>
                                    </m:r>
                                  </m:fName>
                                  <m:e>
                                    <m:r>
                                      <a:rPr lang="en-US" sz="4000">
                                        <a:latin typeface="Cambria Math" panose="02040503050406030204" pitchFamily="18" charset="0"/>
                                        <a:ea typeface="Cambria Math" panose="02040503050406030204" pitchFamily="18" charset="0"/>
                                      </a:rPr>
                                      <m:t>𝜃</m:t>
                                    </m:r>
                                  </m:e>
                                </m:func>
                              </m:e>
                              <m:e>
                                <m:func>
                                  <m:funcPr>
                                    <m:ctrlPr>
                                      <a:rPr lang="en-US" sz="4000">
                                        <a:latin typeface="Cambria Math" panose="02040503050406030204" pitchFamily="18" charset="0"/>
                                      </a:rPr>
                                    </m:ctrlPr>
                                  </m:funcPr>
                                  <m:fName>
                                    <m:r>
                                      <m:rPr>
                                        <m:sty m:val="p"/>
                                      </m:rPr>
                                      <a:rPr lang="en-US" sz="4000" i="0">
                                        <a:latin typeface="Cambria Math" panose="02040503050406030204" pitchFamily="18" charset="0"/>
                                      </a:rPr>
                                      <m:t>cos</m:t>
                                    </m:r>
                                  </m:fName>
                                  <m:e>
                                    <m:r>
                                      <a:rPr lang="en-US" sz="4000">
                                        <a:latin typeface="Cambria Math" panose="02040503050406030204" pitchFamily="18" charset="0"/>
                                        <a:ea typeface="Cambria Math" panose="02040503050406030204" pitchFamily="18" charset="0"/>
                                      </a:rPr>
                                      <m:t>𝜃</m:t>
                                    </m:r>
                                  </m:e>
                                </m:func>
                              </m:e>
                            </m:mr>
                          </m:m>
                        </m:e>
                      </m:d>
                    </m:oMath>
                  </m:oMathPara>
                </a14:m>
                <a:endParaRPr lang="en-US" sz="4000" b="1" i="0" dirty="0"/>
              </a:p>
            </p:txBody>
          </p:sp>
        </mc:Choice>
        <mc:Fallback>
          <p:sp>
            <p:nvSpPr>
              <p:cNvPr id="2" name="TextBox 1">
                <a:extLst>
                  <a:ext uri="{FF2B5EF4-FFF2-40B4-BE49-F238E27FC236}">
                    <a16:creationId xmlns:a16="http://schemas.microsoft.com/office/drawing/2014/main" id="{0396419A-DD17-CF45-AE0F-AE88913C020C}"/>
                  </a:ext>
                </a:extLst>
              </p:cNvPr>
              <p:cNvSpPr txBox="1">
                <a:spLocks noRot="1" noChangeAspect="1" noMove="1" noResize="1" noEditPoints="1" noAdjustHandles="1" noChangeArrowheads="1" noChangeShapeType="1" noTextEdit="1"/>
              </p:cNvSpPr>
              <p:nvPr/>
            </p:nvSpPr>
            <p:spPr>
              <a:xfrm>
                <a:off x="2859764" y="7437613"/>
                <a:ext cx="9017212" cy="1886607"/>
              </a:xfrm>
              <a:prstGeom prst="rect">
                <a:avLst/>
              </a:prstGeom>
              <a:blipFill>
                <a:blip r:embed="rId3"/>
                <a:stretch>
                  <a:fillRect l="-563" b="-8667"/>
                </a:stretch>
              </a:blipFill>
            </p:spPr>
            <p:txBody>
              <a:bodyPr/>
              <a:lstStyle/>
              <a:p>
                <a:r>
                  <a:rPr lang="en-KR">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2D Rotation"/>
          <p:cNvSpPr txBox="1">
            <a:spLocks noGrp="1"/>
          </p:cNvSpPr>
          <p:nvPr>
            <p:ph type="title"/>
          </p:nvPr>
        </p:nvSpPr>
        <p:spPr/>
        <p:txBody>
          <a:bodyPr/>
          <a:lstStyle/>
          <a:p>
            <a:r>
              <a:rPr lang="en-US"/>
              <a:t>2D Rotation</a:t>
            </a:r>
          </a:p>
        </p:txBody>
      </p:sp>
      <p:sp>
        <p:nvSpPr>
          <p:cNvPr id="236" name="Rotation about an arbitrary pivot position"/>
          <p:cNvSpPr txBox="1">
            <a:spLocks noGrp="1"/>
          </p:cNvSpPr>
          <p:nvPr>
            <p:ph idx="1"/>
          </p:nvPr>
        </p:nvSpPr>
        <p:spPr/>
        <p:txBody>
          <a:bodyPr/>
          <a:lstStyle/>
          <a:p>
            <a:r>
              <a:rPr lang="en-US"/>
              <a:t>Rotation about an arbitrary pivot position</a:t>
            </a:r>
          </a:p>
        </p:txBody>
      </p:sp>
      <p:sp>
        <p:nvSpPr>
          <p:cNvPr id="238" name="Line"/>
          <p:cNvSpPr/>
          <p:nvPr/>
        </p:nvSpPr>
        <p:spPr>
          <a:xfrm>
            <a:off x="3276527" y="5461162"/>
            <a:ext cx="2965481" cy="2810"/>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239" name="Line"/>
          <p:cNvSpPr/>
          <p:nvPr/>
        </p:nvSpPr>
        <p:spPr>
          <a:xfrm flipV="1">
            <a:off x="3679506" y="2767211"/>
            <a:ext cx="2810" cy="3099659"/>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240" name="(x, y)"/>
          <p:cNvSpPr txBox="1"/>
          <p:nvPr/>
        </p:nvSpPr>
        <p:spPr>
          <a:xfrm>
            <a:off x="5628265" y="3301740"/>
            <a:ext cx="785471"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i="0" dirty="0">
                <a:latin typeface="Times" charset="0"/>
                <a:ea typeface="Times" charset="0"/>
                <a:cs typeface="Times" charset="0"/>
              </a:rPr>
              <a:t>(</a:t>
            </a:r>
            <a:r>
              <a:rPr dirty="0">
                <a:latin typeface="Times" charset="0"/>
                <a:ea typeface="Times" charset="0"/>
                <a:cs typeface="Times" charset="0"/>
              </a:rPr>
              <a:t>x</a:t>
            </a:r>
            <a:r>
              <a:rPr i="0" dirty="0">
                <a:latin typeface="Times" charset="0"/>
                <a:ea typeface="Times" charset="0"/>
                <a:cs typeface="Times" charset="0"/>
              </a:rPr>
              <a:t>, </a:t>
            </a:r>
            <a:r>
              <a:rPr dirty="0">
                <a:latin typeface="Times" charset="0"/>
                <a:ea typeface="Times" charset="0"/>
                <a:cs typeface="Times" charset="0"/>
              </a:rPr>
              <a:t>y</a:t>
            </a:r>
            <a:r>
              <a:rPr i="0" dirty="0">
                <a:latin typeface="Times" charset="0"/>
                <a:ea typeface="Times" charset="0"/>
                <a:cs typeface="Times" charset="0"/>
              </a:rPr>
              <a:t>)</a:t>
            </a:r>
          </a:p>
        </p:txBody>
      </p:sp>
      <p:sp>
        <p:nvSpPr>
          <p:cNvPr id="241" name="Line"/>
          <p:cNvSpPr/>
          <p:nvPr/>
        </p:nvSpPr>
        <p:spPr>
          <a:xfrm flipV="1">
            <a:off x="4494056" y="3931869"/>
            <a:ext cx="1518967" cy="873733"/>
          </a:xfrm>
          <a:prstGeom prst="line">
            <a:avLst/>
          </a:prstGeom>
          <a:ln w="12700">
            <a:solidFill>
              <a:srgbClr val="000000"/>
            </a:solidFill>
            <a:prstDash val="lgDash"/>
          </a:ln>
        </p:spPr>
        <p:txBody>
          <a:bodyPr lIns="0" tIns="0" rIns="0" bIns="0"/>
          <a:lstStyle/>
          <a:p>
            <a:pPr algn="l" defTabSz="457200">
              <a:defRPr sz="1600" i="0">
                <a:solidFill>
                  <a:srgbClr val="000000"/>
                </a:solidFill>
              </a:defRPr>
            </a:pPr>
            <a:endParaRPr sz="1600"/>
          </a:p>
        </p:txBody>
      </p:sp>
      <p:sp>
        <p:nvSpPr>
          <p:cNvPr id="242" name="Line"/>
          <p:cNvSpPr/>
          <p:nvPr/>
        </p:nvSpPr>
        <p:spPr>
          <a:xfrm flipV="1">
            <a:off x="4530326" y="3156029"/>
            <a:ext cx="601972" cy="1645691"/>
          </a:xfrm>
          <a:prstGeom prst="line">
            <a:avLst/>
          </a:prstGeom>
          <a:ln w="12700">
            <a:solidFill>
              <a:srgbClr val="000000"/>
            </a:solidFill>
            <a:prstDash val="lgDash"/>
          </a:ln>
        </p:spPr>
        <p:txBody>
          <a:bodyPr lIns="0" tIns="0" rIns="0" bIns="0"/>
          <a:lstStyle/>
          <a:p>
            <a:pPr algn="l" defTabSz="457200">
              <a:defRPr sz="1600" i="0">
                <a:solidFill>
                  <a:srgbClr val="000000"/>
                </a:solidFill>
              </a:defRPr>
            </a:pPr>
            <a:endParaRPr sz="1600"/>
          </a:p>
        </p:txBody>
      </p:sp>
      <p:sp>
        <p:nvSpPr>
          <p:cNvPr id="243" name="Line"/>
          <p:cNvSpPr/>
          <p:nvPr/>
        </p:nvSpPr>
        <p:spPr>
          <a:xfrm rot="19800000">
            <a:off x="4756980" y="4184659"/>
            <a:ext cx="245680" cy="373608"/>
          </a:xfrm>
          <a:custGeom>
            <a:avLst/>
            <a:gdLst/>
            <a:ahLst/>
            <a:cxnLst>
              <a:cxn ang="0">
                <a:pos x="wd2" y="hd2"/>
              </a:cxn>
              <a:cxn ang="5400000">
                <a:pos x="wd2" y="hd2"/>
              </a:cxn>
              <a:cxn ang="10800000">
                <a:pos x="wd2" y="hd2"/>
              </a:cxn>
              <a:cxn ang="16200000">
                <a:pos x="wd2" y="hd2"/>
              </a:cxn>
            </a:cxnLst>
            <a:rect l="0" t="0" r="r" b="b"/>
            <a:pathLst>
              <a:path w="20583" h="21600" extrusionOk="0">
                <a:moveTo>
                  <a:pt x="0" y="0"/>
                </a:moveTo>
                <a:lnTo>
                  <a:pt x="0" y="0"/>
                </a:lnTo>
                <a:cubicBezTo>
                  <a:pt x="12425" y="764"/>
                  <a:pt x="21600" y="8332"/>
                  <a:pt x="20493" y="16905"/>
                </a:cubicBezTo>
                <a:cubicBezTo>
                  <a:pt x="20284" y="18521"/>
                  <a:pt x="19711" y="20106"/>
                  <a:pt x="18793" y="21600"/>
                </a:cubicBezTo>
              </a:path>
            </a:pathLst>
          </a:custGeom>
          <a:ln w="12700">
            <a:solidFill>
              <a:srgbClr val="000000"/>
            </a:solidFill>
            <a:headEnd type="triangle"/>
          </a:ln>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244" name="Circle"/>
          <p:cNvSpPr/>
          <p:nvPr/>
        </p:nvSpPr>
        <p:spPr>
          <a:xfrm rot="19800000">
            <a:off x="5086865" y="3068225"/>
            <a:ext cx="134797" cy="134768"/>
          </a:xfrm>
          <a:prstGeom prst="ellipse">
            <a:avLst/>
          </a:prstGeom>
          <a:solidFill>
            <a:srgbClr val="000000"/>
          </a:solidFill>
          <a:ln w="25400">
            <a:solidFill>
              <a:srgbClr val="0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245" name="θ"/>
          <p:cNvSpPr txBox="1"/>
          <p:nvPr/>
        </p:nvSpPr>
        <p:spPr>
          <a:xfrm>
            <a:off x="4557218" y="3797686"/>
            <a:ext cx="288541"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a:latin typeface="Times" charset="0"/>
                <a:ea typeface="Times" charset="0"/>
                <a:cs typeface="Times" charset="0"/>
              </a:rPr>
              <a:t>θ</a:t>
            </a:r>
          </a:p>
        </p:txBody>
      </p:sp>
      <p:sp>
        <p:nvSpPr>
          <p:cNvPr id="246" name="Circle"/>
          <p:cNvSpPr/>
          <p:nvPr/>
        </p:nvSpPr>
        <p:spPr>
          <a:xfrm rot="19800000">
            <a:off x="5952918" y="3838052"/>
            <a:ext cx="134796" cy="134768"/>
          </a:xfrm>
          <a:prstGeom prst="ellipse">
            <a:avLst/>
          </a:prstGeom>
          <a:solidFill>
            <a:srgbClr val="000000"/>
          </a:solidFill>
          <a:ln w="25400">
            <a:solidFill>
              <a:srgbClr val="0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247" name="(x′, y′)"/>
          <p:cNvSpPr txBox="1"/>
          <p:nvPr/>
        </p:nvSpPr>
        <p:spPr>
          <a:xfrm>
            <a:off x="4687870" y="2495771"/>
            <a:ext cx="93294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i="0" dirty="0">
                <a:latin typeface="Times" charset="0"/>
                <a:ea typeface="Times" charset="0"/>
                <a:cs typeface="Times" charset="0"/>
              </a:rPr>
              <a:t>(</a:t>
            </a:r>
            <a:r>
              <a:rPr dirty="0">
                <a:latin typeface="Times" charset="0"/>
                <a:ea typeface="Times" charset="0"/>
                <a:cs typeface="Times" charset="0"/>
              </a:rPr>
              <a:t>x′</a:t>
            </a:r>
            <a:r>
              <a:rPr i="0" dirty="0">
                <a:latin typeface="Times" charset="0"/>
                <a:ea typeface="Times" charset="0"/>
                <a:cs typeface="Times" charset="0"/>
              </a:rPr>
              <a:t>,</a:t>
            </a:r>
            <a:r>
              <a:rPr dirty="0">
                <a:latin typeface="Times" charset="0"/>
                <a:ea typeface="Times" charset="0"/>
                <a:cs typeface="Times" charset="0"/>
              </a:rPr>
              <a:t> y′</a:t>
            </a:r>
            <a:r>
              <a:rPr i="0" dirty="0">
                <a:latin typeface="Times" charset="0"/>
                <a:ea typeface="Times" charset="0"/>
                <a:cs typeface="Times" charset="0"/>
              </a:rPr>
              <a:t>)</a:t>
            </a:r>
          </a:p>
        </p:txBody>
      </p:sp>
      <p:sp>
        <p:nvSpPr>
          <p:cNvPr id="248" name="Circle"/>
          <p:cNvSpPr/>
          <p:nvPr/>
        </p:nvSpPr>
        <p:spPr>
          <a:xfrm rot="19800000">
            <a:off x="4452356" y="4700545"/>
            <a:ext cx="134796" cy="134768"/>
          </a:xfrm>
          <a:prstGeom prst="ellipse">
            <a:avLst/>
          </a:prstGeom>
          <a:solidFill>
            <a:srgbClr val="C00000"/>
          </a:solidFill>
          <a:ln w="25400">
            <a:solidFill>
              <a:srgbClr val="C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249" name="(xr, yr)"/>
          <p:cNvSpPr txBox="1"/>
          <p:nvPr/>
        </p:nvSpPr>
        <p:spPr>
          <a:xfrm>
            <a:off x="4002655" y="4795577"/>
            <a:ext cx="958596"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i="0" dirty="0">
                <a:latin typeface="Times" charset="0"/>
                <a:ea typeface="Times" charset="0"/>
                <a:cs typeface="Times" charset="0"/>
              </a:rPr>
              <a:t>(</a:t>
            </a:r>
            <a:r>
              <a:rPr dirty="0">
                <a:latin typeface="Times" charset="0"/>
                <a:ea typeface="Times" charset="0"/>
                <a:cs typeface="Times" charset="0"/>
              </a:rPr>
              <a:t>x</a:t>
            </a:r>
            <a:r>
              <a:rPr baseline="-25000" dirty="0">
                <a:latin typeface="Times" charset="0"/>
                <a:ea typeface="Times" charset="0"/>
                <a:cs typeface="Times" charset="0"/>
              </a:rPr>
              <a:t>r</a:t>
            </a:r>
            <a:r>
              <a:rPr i="0" dirty="0">
                <a:latin typeface="Times" charset="0"/>
                <a:ea typeface="Times" charset="0"/>
                <a:cs typeface="Times" charset="0"/>
              </a:rPr>
              <a:t>, </a:t>
            </a:r>
            <a:r>
              <a:rPr dirty="0">
                <a:latin typeface="Times" charset="0"/>
                <a:ea typeface="Times" charset="0"/>
                <a:cs typeface="Times" charset="0"/>
              </a:rPr>
              <a:t>y</a:t>
            </a:r>
            <a:r>
              <a:rPr baseline="-25000" dirty="0">
                <a:latin typeface="Times" charset="0"/>
                <a:ea typeface="Times" charset="0"/>
                <a:cs typeface="Times" charset="0"/>
              </a:rPr>
              <a:t>r</a:t>
            </a:r>
            <a:r>
              <a:rPr i="0" dirty="0">
                <a:latin typeface="Times" charset="0"/>
                <a:ea typeface="Times" charset="0"/>
                <a:cs typeface="Times" charset="0"/>
              </a:rPr>
              <a:t>)</a:t>
            </a:r>
          </a:p>
        </p:txBody>
      </p:sp>
      <p:sp>
        <p:nvSpPr>
          <p:cNvPr id="250" name="Line"/>
          <p:cNvSpPr/>
          <p:nvPr/>
        </p:nvSpPr>
        <p:spPr>
          <a:xfrm>
            <a:off x="7221877" y="5461162"/>
            <a:ext cx="2965481" cy="2810"/>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251" name="Line"/>
          <p:cNvSpPr/>
          <p:nvPr/>
        </p:nvSpPr>
        <p:spPr>
          <a:xfrm flipV="1">
            <a:off x="7624857" y="2767211"/>
            <a:ext cx="2809" cy="3099659"/>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252" name="(X, Y)"/>
          <p:cNvSpPr txBox="1"/>
          <p:nvPr/>
        </p:nvSpPr>
        <p:spPr>
          <a:xfrm>
            <a:off x="8828631" y="4008027"/>
            <a:ext cx="785471"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i="0" dirty="0">
                <a:latin typeface="Times" charset="0"/>
                <a:ea typeface="Times" charset="0"/>
                <a:cs typeface="Times" charset="0"/>
              </a:rPr>
              <a:t>(</a:t>
            </a:r>
            <a:r>
              <a:rPr lang="en-US" dirty="0">
                <a:latin typeface="Times" charset="0"/>
                <a:ea typeface="Times" charset="0"/>
                <a:cs typeface="Times" charset="0"/>
              </a:rPr>
              <a:t>x</a:t>
            </a:r>
            <a:r>
              <a:rPr i="0" dirty="0">
                <a:latin typeface="Times" charset="0"/>
                <a:ea typeface="Times" charset="0"/>
                <a:cs typeface="Times" charset="0"/>
              </a:rPr>
              <a:t>, </a:t>
            </a:r>
            <a:r>
              <a:rPr lang="en-US" dirty="0">
                <a:latin typeface="Times" charset="0"/>
                <a:ea typeface="Times" charset="0"/>
                <a:cs typeface="Times" charset="0"/>
              </a:rPr>
              <a:t>y</a:t>
            </a:r>
            <a:r>
              <a:rPr i="0" dirty="0">
                <a:latin typeface="Times" charset="0"/>
                <a:ea typeface="Times" charset="0"/>
                <a:cs typeface="Times" charset="0"/>
              </a:rPr>
              <a:t>)</a:t>
            </a:r>
          </a:p>
        </p:txBody>
      </p:sp>
      <p:sp>
        <p:nvSpPr>
          <p:cNvPr id="253" name="Line"/>
          <p:cNvSpPr/>
          <p:nvPr/>
        </p:nvSpPr>
        <p:spPr>
          <a:xfrm flipV="1">
            <a:off x="7621962" y="4641180"/>
            <a:ext cx="1518967" cy="873733"/>
          </a:xfrm>
          <a:prstGeom prst="line">
            <a:avLst/>
          </a:prstGeom>
          <a:ln w="12700">
            <a:solidFill>
              <a:srgbClr val="000000"/>
            </a:solidFill>
            <a:prstDash val="lgDash"/>
          </a:ln>
        </p:spPr>
        <p:txBody>
          <a:bodyPr lIns="0" tIns="0" rIns="0" bIns="0"/>
          <a:lstStyle/>
          <a:p>
            <a:pPr algn="l" defTabSz="457200">
              <a:defRPr sz="1600" i="0">
                <a:solidFill>
                  <a:srgbClr val="000000"/>
                </a:solidFill>
              </a:defRPr>
            </a:pPr>
            <a:endParaRPr sz="1600"/>
          </a:p>
        </p:txBody>
      </p:sp>
      <p:sp>
        <p:nvSpPr>
          <p:cNvPr id="254" name="Line"/>
          <p:cNvSpPr/>
          <p:nvPr/>
        </p:nvSpPr>
        <p:spPr>
          <a:xfrm flipV="1">
            <a:off x="7658234" y="3865340"/>
            <a:ext cx="601972" cy="1645691"/>
          </a:xfrm>
          <a:prstGeom prst="line">
            <a:avLst/>
          </a:prstGeom>
          <a:ln w="12700">
            <a:solidFill>
              <a:srgbClr val="000000"/>
            </a:solidFill>
            <a:prstDash val="lgDash"/>
          </a:ln>
        </p:spPr>
        <p:txBody>
          <a:bodyPr lIns="0" tIns="0" rIns="0" bIns="0"/>
          <a:lstStyle/>
          <a:p>
            <a:pPr algn="l" defTabSz="457200">
              <a:defRPr sz="1600" i="0">
                <a:solidFill>
                  <a:srgbClr val="000000"/>
                </a:solidFill>
              </a:defRPr>
            </a:pPr>
            <a:endParaRPr sz="1600"/>
          </a:p>
        </p:txBody>
      </p:sp>
      <p:sp>
        <p:nvSpPr>
          <p:cNvPr id="255" name="Line"/>
          <p:cNvSpPr/>
          <p:nvPr/>
        </p:nvSpPr>
        <p:spPr>
          <a:xfrm rot="19800000">
            <a:off x="7884886" y="4893971"/>
            <a:ext cx="245680" cy="373608"/>
          </a:xfrm>
          <a:custGeom>
            <a:avLst/>
            <a:gdLst/>
            <a:ahLst/>
            <a:cxnLst>
              <a:cxn ang="0">
                <a:pos x="wd2" y="hd2"/>
              </a:cxn>
              <a:cxn ang="5400000">
                <a:pos x="wd2" y="hd2"/>
              </a:cxn>
              <a:cxn ang="10800000">
                <a:pos x="wd2" y="hd2"/>
              </a:cxn>
              <a:cxn ang="16200000">
                <a:pos x="wd2" y="hd2"/>
              </a:cxn>
            </a:cxnLst>
            <a:rect l="0" t="0" r="r" b="b"/>
            <a:pathLst>
              <a:path w="20583" h="21600" extrusionOk="0">
                <a:moveTo>
                  <a:pt x="0" y="0"/>
                </a:moveTo>
                <a:lnTo>
                  <a:pt x="0" y="0"/>
                </a:lnTo>
                <a:cubicBezTo>
                  <a:pt x="12425" y="764"/>
                  <a:pt x="21600" y="8332"/>
                  <a:pt x="20493" y="16905"/>
                </a:cubicBezTo>
                <a:cubicBezTo>
                  <a:pt x="20284" y="18521"/>
                  <a:pt x="19711" y="20106"/>
                  <a:pt x="18793" y="21600"/>
                </a:cubicBezTo>
              </a:path>
            </a:pathLst>
          </a:custGeom>
          <a:ln w="12700">
            <a:solidFill>
              <a:srgbClr val="000000"/>
            </a:solidFill>
            <a:headEnd type="triangle"/>
          </a:ln>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256" name="Circle"/>
          <p:cNvSpPr/>
          <p:nvPr/>
        </p:nvSpPr>
        <p:spPr>
          <a:xfrm rot="19800000">
            <a:off x="8214773" y="3777535"/>
            <a:ext cx="134797" cy="134768"/>
          </a:xfrm>
          <a:prstGeom prst="ellipse">
            <a:avLst/>
          </a:prstGeom>
          <a:solidFill>
            <a:srgbClr val="000000"/>
          </a:solidFill>
          <a:ln w="25400">
            <a:solidFill>
              <a:srgbClr val="0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257" name="θ"/>
          <p:cNvSpPr txBox="1"/>
          <p:nvPr/>
        </p:nvSpPr>
        <p:spPr>
          <a:xfrm>
            <a:off x="7685124" y="4506996"/>
            <a:ext cx="288541"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a:latin typeface="Times" charset="0"/>
                <a:ea typeface="Times" charset="0"/>
                <a:cs typeface="Times" charset="0"/>
              </a:rPr>
              <a:t>θ</a:t>
            </a:r>
          </a:p>
        </p:txBody>
      </p:sp>
      <p:sp>
        <p:nvSpPr>
          <p:cNvPr id="258" name="Circle"/>
          <p:cNvSpPr/>
          <p:nvPr/>
        </p:nvSpPr>
        <p:spPr>
          <a:xfrm rot="19800000">
            <a:off x="9080826" y="4547363"/>
            <a:ext cx="134796" cy="134768"/>
          </a:xfrm>
          <a:prstGeom prst="ellipse">
            <a:avLst/>
          </a:prstGeom>
          <a:solidFill>
            <a:srgbClr val="000000"/>
          </a:solidFill>
          <a:ln w="25400">
            <a:solidFill>
              <a:srgbClr val="0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259" name="(X′, Y′)"/>
          <p:cNvSpPr txBox="1"/>
          <p:nvPr/>
        </p:nvSpPr>
        <p:spPr>
          <a:xfrm>
            <a:off x="7864654" y="3167403"/>
            <a:ext cx="93294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i="0" dirty="0">
                <a:latin typeface="Times" charset="0"/>
                <a:ea typeface="Times" charset="0"/>
                <a:cs typeface="Times" charset="0"/>
              </a:rPr>
              <a:t>(</a:t>
            </a:r>
            <a:r>
              <a:rPr lang="en-US" dirty="0">
                <a:latin typeface="Times" charset="0"/>
                <a:ea typeface="Times" charset="0"/>
                <a:cs typeface="Times" charset="0"/>
              </a:rPr>
              <a:t>x</a:t>
            </a:r>
            <a:r>
              <a:rPr dirty="0">
                <a:latin typeface="Times" charset="0"/>
                <a:ea typeface="Times" charset="0"/>
                <a:cs typeface="Times" charset="0"/>
              </a:rPr>
              <a:t>′</a:t>
            </a:r>
            <a:r>
              <a:rPr i="0" dirty="0">
                <a:latin typeface="Times" charset="0"/>
                <a:ea typeface="Times" charset="0"/>
                <a:cs typeface="Times" charset="0"/>
              </a:rPr>
              <a:t>,</a:t>
            </a:r>
            <a:r>
              <a:rPr dirty="0">
                <a:latin typeface="Times" charset="0"/>
                <a:ea typeface="Times" charset="0"/>
                <a:cs typeface="Times" charset="0"/>
              </a:rPr>
              <a:t> </a:t>
            </a:r>
            <a:r>
              <a:rPr lang="en-US" dirty="0">
                <a:latin typeface="Times" charset="0"/>
                <a:ea typeface="Times" charset="0"/>
                <a:cs typeface="Times" charset="0"/>
              </a:rPr>
              <a:t>y</a:t>
            </a:r>
            <a:r>
              <a:rPr dirty="0">
                <a:latin typeface="Times" charset="0"/>
                <a:ea typeface="Times" charset="0"/>
                <a:cs typeface="Times" charset="0"/>
              </a:rPr>
              <a:t>′</a:t>
            </a:r>
            <a:r>
              <a:rPr i="0" dirty="0">
                <a:latin typeface="Times" charset="0"/>
                <a:ea typeface="Times" charset="0"/>
                <a:cs typeface="Times" charset="0"/>
              </a:rPr>
              <a:t>)</a:t>
            </a:r>
          </a:p>
        </p:txBody>
      </p:sp>
      <p:sp>
        <p:nvSpPr>
          <p:cNvPr id="260" name="Circle"/>
          <p:cNvSpPr/>
          <p:nvPr/>
        </p:nvSpPr>
        <p:spPr>
          <a:xfrm rot="19800000">
            <a:off x="7580264" y="5409856"/>
            <a:ext cx="134797" cy="134768"/>
          </a:xfrm>
          <a:prstGeom prst="ellipse">
            <a:avLst/>
          </a:prstGeom>
          <a:solidFill>
            <a:srgbClr val="C00000"/>
          </a:solidFill>
          <a:ln w="25400">
            <a:solidFill>
              <a:srgbClr val="C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261" name="(0, 0)"/>
          <p:cNvSpPr txBox="1"/>
          <p:nvPr/>
        </p:nvSpPr>
        <p:spPr>
          <a:xfrm>
            <a:off x="6765898" y="5439575"/>
            <a:ext cx="823944"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i="0" dirty="0">
                <a:latin typeface="Times" charset="0"/>
                <a:ea typeface="Times" charset="0"/>
                <a:cs typeface="Times" charset="0"/>
              </a:rPr>
              <a:t>(0, 0)</a:t>
            </a:r>
          </a:p>
        </p:txBody>
      </p:sp>
      <p:grpSp>
        <p:nvGrpSpPr>
          <p:cNvPr id="269" name="Group"/>
          <p:cNvGrpSpPr/>
          <p:nvPr/>
        </p:nvGrpSpPr>
        <p:grpSpPr>
          <a:xfrm>
            <a:off x="3966961" y="5960534"/>
            <a:ext cx="9471597" cy="2180875"/>
            <a:chOff x="0" y="0"/>
            <a:chExt cx="9471596" cy="2180873"/>
          </a:xfrm>
        </p:grpSpPr>
        <p:sp>
          <p:nvSpPr>
            <p:cNvPr id="262" name="Rectangle"/>
            <p:cNvSpPr/>
            <p:nvPr/>
          </p:nvSpPr>
          <p:spPr>
            <a:xfrm>
              <a:off x="4414749" y="1085223"/>
              <a:ext cx="5056848" cy="1095651"/>
            </a:xfrm>
            <a:prstGeom prst="rect">
              <a:avLst/>
            </a:prstGeom>
            <a:gradFill flip="none" rotWithShape="1">
              <a:gsLst>
                <a:gs pos="0">
                  <a:srgbClr val="B2DFF1"/>
                </a:gs>
                <a:gs pos="35000">
                  <a:srgbClr val="C9E8F4"/>
                </a:gs>
                <a:gs pos="100000">
                  <a:srgbClr val="E9F6FC"/>
                </a:gs>
              </a:gsLst>
              <a:lin ang="16200000" scaled="0"/>
            </a:gradFill>
            <a:ln w="12700" cap="flat">
              <a:solidFill>
                <a:srgbClr val="6A9DAE"/>
              </a:solidFill>
              <a:prstDash val="solid"/>
              <a:round/>
            </a:ln>
            <a:effectLst>
              <a:outerShdw blurRad="50800" dist="25400" dir="5400000" rotWithShape="0">
                <a:srgbClr val="000000">
                  <a:alpha val="38000"/>
                </a:srgbClr>
              </a:outerShdw>
            </a:effectLst>
          </p:spPr>
          <p:txBody>
            <a:bodyPr wrap="square" lIns="50800" tIns="50800" rIns="50800" bIns="50800" numCol="1" anchor="ctr">
              <a:noAutofit/>
            </a:bodyPr>
            <a:lstStyle/>
            <a:p>
              <a:pPr>
                <a:defRPr sz="3600" i="0">
                  <a:solidFill>
                    <a:srgbClr val="FFFFFF"/>
                  </a:solidFill>
                  <a:latin typeface="Gill Sans Light"/>
                  <a:ea typeface="Gill Sans Light"/>
                  <a:cs typeface="Gill Sans Light"/>
                  <a:sym typeface="Gill Sans Light"/>
                </a:defRPr>
              </a:pPr>
              <a:endParaRPr sz="3600"/>
            </a:p>
          </p:txBody>
        </p:sp>
        <p:pic>
          <p:nvPicPr>
            <p:cNvPr id="263" name="image20.pdf" descr="image20.pdf"/>
            <p:cNvPicPr>
              <a:picLocks noChangeAspect="1"/>
            </p:cNvPicPr>
            <p:nvPr/>
          </p:nvPicPr>
          <p:blipFill>
            <a:blip r:embed="rId2"/>
            <a:stretch>
              <a:fillRect/>
            </a:stretch>
          </p:blipFill>
          <p:spPr>
            <a:xfrm>
              <a:off x="4881262" y="68191"/>
              <a:ext cx="2805514" cy="839655"/>
            </a:xfrm>
            <a:prstGeom prst="rect">
              <a:avLst/>
            </a:prstGeom>
            <a:ln w="12700" cap="flat">
              <a:noFill/>
              <a:miter lim="400000"/>
            </a:ln>
            <a:effectLst/>
          </p:spPr>
        </p:pic>
        <p:pic>
          <p:nvPicPr>
            <p:cNvPr id="264" name="image21.pdf" descr="image21.pdf"/>
            <p:cNvPicPr>
              <a:picLocks noChangeAspect="1"/>
            </p:cNvPicPr>
            <p:nvPr/>
          </p:nvPicPr>
          <p:blipFill>
            <a:blip r:embed="rId3"/>
            <a:stretch>
              <a:fillRect/>
            </a:stretch>
          </p:blipFill>
          <p:spPr>
            <a:xfrm>
              <a:off x="0" y="1153702"/>
              <a:ext cx="3305307" cy="944612"/>
            </a:xfrm>
            <a:prstGeom prst="rect">
              <a:avLst/>
            </a:prstGeom>
            <a:ln w="12700" cap="flat">
              <a:noFill/>
              <a:miter lim="400000"/>
            </a:ln>
            <a:effectLst/>
          </p:spPr>
        </p:pic>
        <p:pic>
          <p:nvPicPr>
            <p:cNvPr id="265" name="image22.pdf" descr="image22.pdf"/>
            <p:cNvPicPr>
              <a:picLocks noChangeAspect="1"/>
            </p:cNvPicPr>
            <p:nvPr/>
          </p:nvPicPr>
          <p:blipFill>
            <a:blip r:embed="rId4"/>
            <a:stretch>
              <a:fillRect/>
            </a:stretch>
          </p:blipFill>
          <p:spPr>
            <a:xfrm>
              <a:off x="4635444" y="1169504"/>
              <a:ext cx="4719726" cy="944613"/>
            </a:xfrm>
            <a:prstGeom prst="rect">
              <a:avLst/>
            </a:prstGeom>
            <a:ln w="12700" cap="flat">
              <a:noFill/>
              <a:miter lim="400000"/>
            </a:ln>
            <a:effectLst/>
          </p:spPr>
        </p:pic>
        <p:sp>
          <p:nvSpPr>
            <p:cNvPr id="266" name="Line"/>
            <p:cNvSpPr/>
            <p:nvPr/>
          </p:nvSpPr>
          <p:spPr>
            <a:xfrm>
              <a:off x="3624075" y="1664762"/>
              <a:ext cx="505685" cy="1756"/>
            </a:xfrm>
            <a:prstGeom prst="line">
              <a:avLst/>
            </a:prstGeom>
            <a:noFill/>
            <a:ln w="50800" cap="flat">
              <a:solidFill>
                <a:srgbClr val="000000"/>
              </a:solidFill>
              <a:prstDash val="solid"/>
              <a:round/>
              <a:tailEnd type="triangle" w="med" len="med"/>
            </a:ln>
            <a:effectLst>
              <a:outerShdw blurRad="50800" dist="25400" dir="5400000" rotWithShape="0">
                <a:srgbClr val="000000">
                  <a:alpha val="35000"/>
                </a:srgbClr>
              </a:outerShdw>
            </a:effectLst>
          </p:spPr>
          <p:txBody>
            <a:bodyPr wrap="square" lIns="0" tIns="0" rIns="0" bIns="0" numCol="1" anchor="t">
              <a:noAutofit/>
            </a:bodyPr>
            <a:lstStyle/>
            <a:p>
              <a:pPr algn="l" defTabSz="457200">
                <a:defRPr sz="1600" i="0">
                  <a:solidFill>
                    <a:srgbClr val="000000"/>
                  </a:solidFill>
                </a:defRPr>
              </a:pPr>
              <a:endParaRPr sz="1600"/>
            </a:p>
          </p:txBody>
        </p:sp>
        <p:pic>
          <p:nvPicPr>
            <p:cNvPr id="267" name="image23.pdf" descr="image23.pdf"/>
            <p:cNvPicPr>
              <a:picLocks noChangeAspect="1"/>
            </p:cNvPicPr>
            <p:nvPr/>
          </p:nvPicPr>
          <p:blipFill>
            <a:blip r:embed="rId5"/>
            <a:stretch>
              <a:fillRect/>
            </a:stretch>
          </p:blipFill>
          <p:spPr>
            <a:xfrm>
              <a:off x="231122" y="-1"/>
              <a:ext cx="3305307" cy="944612"/>
            </a:xfrm>
            <a:prstGeom prst="rect">
              <a:avLst/>
            </a:prstGeom>
            <a:ln w="12700" cap="flat">
              <a:noFill/>
              <a:miter lim="400000"/>
            </a:ln>
            <a:effectLst/>
          </p:spPr>
        </p:pic>
        <p:sp>
          <p:nvSpPr>
            <p:cNvPr id="268" name="Line"/>
            <p:cNvSpPr/>
            <p:nvPr/>
          </p:nvSpPr>
          <p:spPr>
            <a:xfrm>
              <a:off x="3792637" y="500633"/>
              <a:ext cx="505685" cy="1756"/>
            </a:xfrm>
            <a:prstGeom prst="line">
              <a:avLst/>
            </a:prstGeom>
            <a:noFill/>
            <a:ln w="50800" cap="flat">
              <a:solidFill>
                <a:srgbClr val="000000"/>
              </a:solidFill>
              <a:prstDash val="solid"/>
              <a:round/>
              <a:tailEnd type="triangle" w="med" len="med"/>
            </a:ln>
            <a:effectLst>
              <a:outerShdw blurRad="50800" dist="25400" dir="5400000" rotWithShape="0">
                <a:srgbClr val="000000">
                  <a:alpha val="35000"/>
                </a:srgbClr>
              </a:outerShdw>
            </a:effectLst>
          </p:spPr>
          <p:txBody>
            <a:bodyPr wrap="square" lIns="0" tIns="0" rIns="0" bIns="0" numCol="1" anchor="t">
              <a:noAutofit/>
            </a:bodyPr>
            <a:lstStyle/>
            <a:p>
              <a:pPr algn="l" defTabSz="457200">
                <a:defRPr sz="1600" i="0">
                  <a:solidFill>
                    <a:srgbClr val="000000"/>
                  </a:solidFill>
                </a:defRPr>
              </a:pPr>
              <a:endParaRPr sz="1600"/>
            </a:p>
          </p:txBody>
        </p:sp>
      </p:grpSp>
      <p:sp>
        <p:nvSpPr>
          <p:cNvPr id="271" name="Line"/>
          <p:cNvSpPr/>
          <p:nvPr/>
        </p:nvSpPr>
        <p:spPr>
          <a:xfrm>
            <a:off x="10745107" y="5461162"/>
            <a:ext cx="2965481" cy="2810"/>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272" name="Line"/>
          <p:cNvSpPr/>
          <p:nvPr/>
        </p:nvSpPr>
        <p:spPr>
          <a:xfrm flipV="1">
            <a:off x="11148085" y="2767211"/>
            <a:ext cx="2810" cy="3099659"/>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273" name="(x, y)"/>
          <p:cNvSpPr txBox="1"/>
          <p:nvPr/>
        </p:nvSpPr>
        <p:spPr>
          <a:xfrm>
            <a:off x="13096162" y="3339796"/>
            <a:ext cx="785471"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i="0" dirty="0">
                <a:latin typeface="Times" charset="0"/>
                <a:ea typeface="Times" charset="0"/>
                <a:cs typeface="Times" charset="0"/>
              </a:rPr>
              <a:t>(</a:t>
            </a:r>
            <a:r>
              <a:rPr dirty="0">
                <a:latin typeface="Times" charset="0"/>
                <a:ea typeface="Times" charset="0"/>
                <a:cs typeface="Times" charset="0"/>
              </a:rPr>
              <a:t>x</a:t>
            </a:r>
            <a:r>
              <a:rPr i="0" dirty="0">
                <a:latin typeface="Times" charset="0"/>
                <a:ea typeface="Times" charset="0"/>
                <a:cs typeface="Times" charset="0"/>
              </a:rPr>
              <a:t>, </a:t>
            </a:r>
            <a:r>
              <a:rPr dirty="0">
                <a:latin typeface="Times" charset="0"/>
                <a:ea typeface="Times" charset="0"/>
                <a:cs typeface="Times" charset="0"/>
              </a:rPr>
              <a:t>y</a:t>
            </a:r>
            <a:r>
              <a:rPr i="0" dirty="0">
                <a:latin typeface="Times" charset="0"/>
                <a:ea typeface="Times" charset="0"/>
                <a:cs typeface="Times" charset="0"/>
              </a:rPr>
              <a:t>)</a:t>
            </a:r>
          </a:p>
        </p:txBody>
      </p:sp>
      <p:sp>
        <p:nvSpPr>
          <p:cNvPr id="274" name="Line"/>
          <p:cNvSpPr/>
          <p:nvPr/>
        </p:nvSpPr>
        <p:spPr>
          <a:xfrm flipV="1">
            <a:off x="11962635" y="3931869"/>
            <a:ext cx="1518968" cy="873733"/>
          </a:xfrm>
          <a:prstGeom prst="line">
            <a:avLst/>
          </a:prstGeom>
          <a:ln w="12700">
            <a:solidFill>
              <a:srgbClr val="000000"/>
            </a:solidFill>
            <a:prstDash val="lgDash"/>
          </a:ln>
        </p:spPr>
        <p:txBody>
          <a:bodyPr lIns="0" tIns="0" rIns="0" bIns="0"/>
          <a:lstStyle/>
          <a:p>
            <a:pPr algn="l" defTabSz="457200">
              <a:defRPr sz="1600" i="0">
                <a:solidFill>
                  <a:srgbClr val="000000"/>
                </a:solidFill>
              </a:defRPr>
            </a:pPr>
            <a:endParaRPr sz="1600"/>
          </a:p>
        </p:txBody>
      </p:sp>
      <p:sp>
        <p:nvSpPr>
          <p:cNvPr id="275" name="Line"/>
          <p:cNvSpPr/>
          <p:nvPr/>
        </p:nvSpPr>
        <p:spPr>
          <a:xfrm flipV="1">
            <a:off x="11998906" y="3156029"/>
            <a:ext cx="601973" cy="1645691"/>
          </a:xfrm>
          <a:prstGeom prst="line">
            <a:avLst/>
          </a:prstGeom>
          <a:ln w="12700">
            <a:solidFill>
              <a:srgbClr val="000000"/>
            </a:solidFill>
            <a:prstDash val="lgDash"/>
          </a:ln>
        </p:spPr>
        <p:txBody>
          <a:bodyPr lIns="0" tIns="0" rIns="0" bIns="0"/>
          <a:lstStyle/>
          <a:p>
            <a:pPr algn="l" defTabSz="457200">
              <a:defRPr sz="1600" i="0">
                <a:solidFill>
                  <a:srgbClr val="000000"/>
                </a:solidFill>
              </a:defRPr>
            </a:pPr>
            <a:endParaRPr sz="1600"/>
          </a:p>
        </p:txBody>
      </p:sp>
      <p:sp>
        <p:nvSpPr>
          <p:cNvPr id="276" name="Line"/>
          <p:cNvSpPr/>
          <p:nvPr/>
        </p:nvSpPr>
        <p:spPr>
          <a:xfrm rot="19800000">
            <a:off x="12225560" y="4184659"/>
            <a:ext cx="245681" cy="373608"/>
          </a:xfrm>
          <a:custGeom>
            <a:avLst/>
            <a:gdLst/>
            <a:ahLst/>
            <a:cxnLst>
              <a:cxn ang="0">
                <a:pos x="wd2" y="hd2"/>
              </a:cxn>
              <a:cxn ang="5400000">
                <a:pos x="wd2" y="hd2"/>
              </a:cxn>
              <a:cxn ang="10800000">
                <a:pos x="wd2" y="hd2"/>
              </a:cxn>
              <a:cxn ang="16200000">
                <a:pos x="wd2" y="hd2"/>
              </a:cxn>
            </a:cxnLst>
            <a:rect l="0" t="0" r="r" b="b"/>
            <a:pathLst>
              <a:path w="20583" h="21600" extrusionOk="0">
                <a:moveTo>
                  <a:pt x="0" y="0"/>
                </a:moveTo>
                <a:lnTo>
                  <a:pt x="0" y="0"/>
                </a:lnTo>
                <a:cubicBezTo>
                  <a:pt x="12425" y="764"/>
                  <a:pt x="21600" y="8332"/>
                  <a:pt x="20493" y="16905"/>
                </a:cubicBezTo>
                <a:cubicBezTo>
                  <a:pt x="20284" y="18521"/>
                  <a:pt x="19711" y="20106"/>
                  <a:pt x="18793" y="21600"/>
                </a:cubicBezTo>
              </a:path>
            </a:pathLst>
          </a:custGeom>
          <a:ln w="12700">
            <a:solidFill>
              <a:srgbClr val="000000"/>
            </a:solidFill>
            <a:headEnd type="triangle"/>
          </a:ln>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277" name="Circle"/>
          <p:cNvSpPr/>
          <p:nvPr/>
        </p:nvSpPr>
        <p:spPr>
          <a:xfrm rot="19800000">
            <a:off x="12555445" y="3068225"/>
            <a:ext cx="134796" cy="134768"/>
          </a:xfrm>
          <a:prstGeom prst="ellipse">
            <a:avLst/>
          </a:prstGeom>
          <a:solidFill>
            <a:srgbClr val="000000"/>
          </a:solidFill>
          <a:ln w="25400">
            <a:solidFill>
              <a:srgbClr val="0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278" name="θ"/>
          <p:cNvSpPr txBox="1"/>
          <p:nvPr/>
        </p:nvSpPr>
        <p:spPr>
          <a:xfrm>
            <a:off x="12025797" y="3797686"/>
            <a:ext cx="288541"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latin typeface="Times" charset="0"/>
                <a:ea typeface="Times" charset="0"/>
                <a:cs typeface="Times" charset="0"/>
              </a:rPr>
              <a:t>θ</a:t>
            </a:r>
          </a:p>
        </p:txBody>
      </p:sp>
      <p:sp>
        <p:nvSpPr>
          <p:cNvPr id="279" name="Circle"/>
          <p:cNvSpPr/>
          <p:nvPr/>
        </p:nvSpPr>
        <p:spPr>
          <a:xfrm rot="19800000">
            <a:off x="13421499" y="3838052"/>
            <a:ext cx="134796" cy="134768"/>
          </a:xfrm>
          <a:prstGeom prst="ellipse">
            <a:avLst/>
          </a:prstGeom>
          <a:solidFill>
            <a:srgbClr val="000000"/>
          </a:solidFill>
          <a:ln w="25400">
            <a:solidFill>
              <a:srgbClr val="0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280" name="(x′, y′)"/>
          <p:cNvSpPr txBox="1"/>
          <p:nvPr/>
        </p:nvSpPr>
        <p:spPr>
          <a:xfrm>
            <a:off x="12081711" y="2495771"/>
            <a:ext cx="93294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i="0" dirty="0">
                <a:latin typeface="Times" charset="0"/>
                <a:ea typeface="Times" charset="0"/>
                <a:cs typeface="Times" charset="0"/>
              </a:rPr>
              <a:t>(</a:t>
            </a:r>
            <a:r>
              <a:rPr dirty="0">
                <a:latin typeface="Times" charset="0"/>
                <a:ea typeface="Times" charset="0"/>
                <a:cs typeface="Times" charset="0"/>
              </a:rPr>
              <a:t>x′</a:t>
            </a:r>
            <a:r>
              <a:rPr i="0" dirty="0">
                <a:latin typeface="Times" charset="0"/>
                <a:ea typeface="Times" charset="0"/>
                <a:cs typeface="Times" charset="0"/>
              </a:rPr>
              <a:t>, </a:t>
            </a:r>
            <a:r>
              <a:rPr dirty="0">
                <a:latin typeface="Times" charset="0"/>
                <a:ea typeface="Times" charset="0"/>
                <a:cs typeface="Times" charset="0"/>
              </a:rPr>
              <a:t>y′</a:t>
            </a:r>
            <a:r>
              <a:rPr i="0" dirty="0">
                <a:latin typeface="Times" charset="0"/>
                <a:ea typeface="Times" charset="0"/>
                <a:cs typeface="Times" charset="0"/>
              </a:rPr>
              <a:t>)</a:t>
            </a:r>
          </a:p>
        </p:txBody>
      </p:sp>
      <p:sp>
        <p:nvSpPr>
          <p:cNvPr id="281" name="Circle"/>
          <p:cNvSpPr/>
          <p:nvPr/>
        </p:nvSpPr>
        <p:spPr>
          <a:xfrm rot="19800000">
            <a:off x="11920936" y="4700545"/>
            <a:ext cx="134797" cy="134768"/>
          </a:xfrm>
          <a:prstGeom prst="ellipse">
            <a:avLst/>
          </a:prstGeom>
          <a:solidFill>
            <a:srgbClr val="C00000"/>
          </a:solidFill>
          <a:ln w="25400">
            <a:solidFill>
              <a:srgbClr val="C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282" name="(xr, yr)"/>
          <p:cNvSpPr txBox="1"/>
          <p:nvPr/>
        </p:nvSpPr>
        <p:spPr>
          <a:xfrm>
            <a:off x="11509035" y="4828837"/>
            <a:ext cx="958596"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i="0" dirty="0">
                <a:latin typeface="Times" charset="0"/>
                <a:ea typeface="Times" charset="0"/>
                <a:cs typeface="Times" charset="0"/>
              </a:rPr>
              <a:t>(</a:t>
            </a:r>
            <a:r>
              <a:rPr dirty="0">
                <a:latin typeface="Times" charset="0"/>
                <a:ea typeface="Times" charset="0"/>
                <a:cs typeface="Times" charset="0"/>
              </a:rPr>
              <a:t>x</a:t>
            </a:r>
            <a:r>
              <a:rPr baseline="-25000" dirty="0">
                <a:latin typeface="Times" charset="0"/>
                <a:ea typeface="Times" charset="0"/>
                <a:cs typeface="Times" charset="0"/>
              </a:rPr>
              <a:t>r</a:t>
            </a:r>
            <a:r>
              <a:rPr i="0" dirty="0">
                <a:latin typeface="Times" charset="0"/>
                <a:ea typeface="Times" charset="0"/>
                <a:cs typeface="Times" charset="0"/>
              </a:rPr>
              <a:t>, </a:t>
            </a:r>
            <a:r>
              <a:rPr dirty="0">
                <a:latin typeface="Times" charset="0"/>
                <a:ea typeface="Times" charset="0"/>
                <a:cs typeface="Times" charset="0"/>
              </a:rPr>
              <a:t>y</a:t>
            </a:r>
            <a:r>
              <a:rPr baseline="-25000" dirty="0">
                <a:latin typeface="Times" charset="0"/>
                <a:ea typeface="Times" charset="0"/>
                <a:cs typeface="Times" charset="0"/>
              </a:rPr>
              <a:t>r</a:t>
            </a:r>
            <a:r>
              <a:rPr i="0" dirty="0">
                <a:latin typeface="Times" charset="0"/>
                <a:ea typeface="Times" charset="0"/>
                <a:cs typeface="Times" charset="0"/>
              </a:rPr>
              <a:t>)</a:t>
            </a:r>
          </a:p>
        </p:txBody>
      </p:sp>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67CA0242-1EEA-BB45-9C85-3C9D142DE2FC}"/>
                  </a:ext>
                </a:extLst>
              </p:cNvPr>
              <p:cNvSpPr txBox="1"/>
              <p:nvPr/>
            </p:nvSpPr>
            <p:spPr>
              <a:xfrm>
                <a:off x="7329817" y="8573308"/>
                <a:ext cx="274959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000" b="1">
                              <a:latin typeface="Cambria Math" panose="02040503050406030204" pitchFamily="18" charset="0"/>
                            </a:rPr>
                          </m:ctrlPr>
                        </m:sSupPr>
                        <m:e>
                          <m:r>
                            <a:rPr lang="en-US" sz="4000" b="1" i="0">
                              <a:latin typeface="Cambria Math" panose="02040503050406030204" pitchFamily="18" charset="0"/>
                            </a:rPr>
                            <m:t>𝐩</m:t>
                          </m:r>
                        </m:e>
                        <m:sup>
                          <m:r>
                            <a:rPr lang="en-US" sz="4000" b="1" i="0">
                              <a:latin typeface="Cambria Math" charset="0"/>
                            </a:rPr>
                            <m:t>′</m:t>
                          </m:r>
                        </m:sup>
                      </m:sSup>
                      <m:r>
                        <a:rPr lang="en-US" sz="4000">
                          <a:latin typeface="Cambria Math" charset="0"/>
                        </a:rPr>
                        <m:t>=</m:t>
                      </m:r>
                      <m:r>
                        <a:rPr lang="en-US" sz="4000" b="1" i="0">
                          <a:latin typeface="Cambria Math" panose="02040503050406030204" pitchFamily="18" charset="0"/>
                        </a:rPr>
                        <m:t>𝐑𝐩</m:t>
                      </m:r>
                      <m:r>
                        <a:rPr lang="en-US" sz="4000" b="1" i="0">
                          <a:latin typeface="Cambria Math" panose="02040503050406030204" pitchFamily="18" charset="0"/>
                        </a:rPr>
                        <m:t>+</m:t>
                      </m:r>
                      <m:r>
                        <a:rPr lang="en-US" sz="4000" b="1" i="0">
                          <a:latin typeface="Cambria Math" panose="02040503050406030204" pitchFamily="18" charset="0"/>
                        </a:rPr>
                        <m:t>𝐭</m:t>
                      </m:r>
                    </m:oMath>
                  </m:oMathPara>
                </a14:m>
                <a:endParaRPr lang="en-US" sz="3200" b="1" i="0" dirty="0"/>
              </a:p>
            </p:txBody>
          </p:sp>
        </mc:Choice>
        <mc:Fallback>
          <p:sp>
            <p:nvSpPr>
              <p:cNvPr id="50" name="TextBox 49">
                <a:extLst>
                  <a:ext uri="{FF2B5EF4-FFF2-40B4-BE49-F238E27FC236}">
                    <a16:creationId xmlns:a16="http://schemas.microsoft.com/office/drawing/2014/main" id="{67CA0242-1EEA-BB45-9C85-3C9D142DE2FC}"/>
                  </a:ext>
                </a:extLst>
              </p:cNvPr>
              <p:cNvSpPr txBox="1">
                <a:spLocks noRot="1" noChangeAspect="1" noMove="1" noResize="1" noEditPoints="1" noAdjustHandles="1" noChangeArrowheads="1" noChangeShapeType="1" noTextEdit="1"/>
              </p:cNvSpPr>
              <p:nvPr/>
            </p:nvSpPr>
            <p:spPr>
              <a:xfrm>
                <a:off x="7329817" y="8573308"/>
                <a:ext cx="2749599" cy="615553"/>
              </a:xfrm>
              <a:prstGeom prst="rect">
                <a:avLst/>
              </a:prstGeom>
              <a:blipFill>
                <a:blip r:embed="rId6"/>
                <a:stretch>
                  <a:fillRect l="-5505" b="-28000"/>
                </a:stretch>
              </a:blipFill>
            </p:spPr>
            <p:txBody>
              <a:bodyPr/>
              <a:lstStyle/>
              <a:p>
                <a:r>
                  <a:rPr lang="en-KR">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2D Scaling"/>
          <p:cNvSpPr txBox="1">
            <a:spLocks noGrp="1"/>
          </p:cNvSpPr>
          <p:nvPr>
            <p:ph type="title"/>
          </p:nvPr>
        </p:nvSpPr>
        <p:spPr/>
        <p:txBody>
          <a:bodyPr/>
          <a:lstStyle/>
          <a:p>
            <a:r>
              <a:rPr lang="en-US"/>
              <a:t>2D Scaling</a:t>
            </a:r>
          </a:p>
        </p:txBody>
      </p:sp>
      <mc:AlternateContent xmlns:mc="http://schemas.openxmlformats.org/markup-compatibility/2006" xmlns:a14="http://schemas.microsoft.com/office/drawing/2010/main">
        <mc:Choice Requires="a14">
          <p:sp>
            <p:nvSpPr>
              <p:cNvPr id="284" name="Alter the size of an object…"/>
              <p:cNvSpPr txBox="1">
                <a:spLocks noGrp="1"/>
              </p:cNvSpPr>
              <p:nvPr>
                <p:ph idx="1"/>
              </p:nvPr>
            </p:nvSpPr>
            <p:spPr/>
            <p:txBody>
              <a:bodyPr/>
              <a:lstStyle/>
              <a:p>
                <a:r>
                  <a:rPr lang="en-US" dirty="0"/>
                  <a:t>Alter the size of an object</a:t>
                </a:r>
              </a:p>
              <a:p>
                <a:r>
                  <a:rPr lang="en-US" dirty="0"/>
                  <a:t>Multiply object positions (x, y) by scaling factors </a:t>
                </a:r>
                <a:r>
                  <a:rPr lang="en-US" dirty="0" err="1"/>
                  <a:t>sx</a:t>
                </a:r>
                <a:r>
                  <a:rPr lang="en-US" dirty="0"/>
                  <a:t>, </a:t>
                </a:r>
                <a:r>
                  <a:rPr lang="en-US" dirty="0" err="1"/>
                  <a:t>sy</a:t>
                </a:r>
                <a:endParaRPr lang="en-US" dirty="0"/>
              </a:p>
              <a:p>
                <a:endParaRPr lang="en-US" dirty="0"/>
              </a:p>
              <a:p>
                <a:r>
                  <a:rPr lang="en-US" dirty="0"/>
                  <a:t>Matrix equation</a:t>
                </a:r>
              </a:p>
              <a:p>
                <a:endParaRPr lang="en-US" dirty="0"/>
              </a:p>
              <a:p>
                <a:endParaRPr lang="en-US" dirty="0"/>
              </a:p>
              <a:p>
                <a:endParaRPr lang="en-US" dirty="0"/>
              </a:p>
              <a:p>
                <a:r>
                  <a:rPr lang="en-US" dirty="0"/>
                  <a:t>Uniform scaling: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𝑥</m:t>
                        </m:r>
                      </m:sub>
                    </m:sSub>
                    <m:r>
                      <a:rPr lang="en-US"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i="1" dirty="0" err="1" smtClean="0">
                            <a:latin typeface="Cambria Math" panose="02040503050406030204" pitchFamily="18" charset="0"/>
                          </a:rPr>
                          <m:t>𝑠</m:t>
                        </m:r>
                      </m:e>
                      <m:sub>
                        <m:r>
                          <a:rPr lang="en-US" i="1" dirty="0" err="1" smtClean="0">
                            <a:latin typeface="Cambria Math" panose="02040503050406030204" pitchFamily="18" charset="0"/>
                          </a:rPr>
                          <m:t>𝑦</m:t>
                        </m:r>
                      </m:sub>
                    </m:sSub>
                  </m:oMath>
                </a14:m>
                <a:endParaRPr lang="en-US" dirty="0"/>
              </a:p>
              <a:p>
                <a:r>
                  <a:rPr lang="en-US" dirty="0"/>
                  <a:t>Differential scaling: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𝑥</m:t>
                        </m:r>
                      </m:sub>
                    </m:sSub>
                    <m:r>
                      <a:rPr lang="en-US"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i="1" dirty="0" err="1" smtClean="0">
                            <a:latin typeface="Cambria Math" panose="02040503050406030204" pitchFamily="18" charset="0"/>
                          </a:rPr>
                          <m:t>𝑠</m:t>
                        </m:r>
                      </m:e>
                      <m:sub>
                        <m:r>
                          <a:rPr lang="en-US" i="1" dirty="0" err="1" smtClean="0">
                            <a:latin typeface="Cambria Math" panose="02040503050406030204" pitchFamily="18" charset="0"/>
                          </a:rPr>
                          <m:t>𝑦</m:t>
                        </m:r>
                      </m:sub>
                    </m:sSub>
                  </m:oMath>
                </a14:m>
                <a:endParaRPr lang="en-US" dirty="0"/>
              </a:p>
            </p:txBody>
          </p:sp>
        </mc:Choice>
        <mc:Fallback xmlns="">
          <p:sp>
            <p:nvSpPr>
              <p:cNvPr id="284" name="Alter the size of an object…"/>
              <p:cNvSpPr txBox="1">
                <a:spLocks noGrp="1" noRot="1" noChangeAspect="1" noMove="1" noResize="1" noEditPoints="1" noAdjustHandles="1" noChangeArrowheads="1" noChangeShapeType="1" noTextEdit="1"/>
              </p:cNvSpPr>
              <p:nvPr>
                <p:ph idx="1"/>
              </p:nvPr>
            </p:nvSpPr>
            <p:spPr>
              <a:blipFill>
                <a:blip r:embed="rId2"/>
                <a:stretch>
                  <a:fillRect l="-1371" t="-1948"/>
                </a:stretch>
              </a:blipFill>
            </p:spPr>
            <p:txBody>
              <a:bodyPr/>
              <a:lstStyle/>
              <a:p>
                <a:r>
                  <a:rPr lang="en-US">
                    <a:noFill/>
                  </a:rPr>
                  <a:t> </a:t>
                </a:r>
              </a:p>
            </p:txBody>
          </p:sp>
        </mc:Fallback>
      </mc:AlternateContent>
      <p:pic>
        <p:nvPicPr>
          <p:cNvPr id="286" name="image25.pdf" descr="image25.pdf"/>
          <p:cNvPicPr>
            <a:picLocks noChangeAspect="1"/>
          </p:cNvPicPr>
          <p:nvPr/>
        </p:nvPicPr>
        <p:blipFill>
          <a:blip r:embed="rId3"/>
          <a:stretch>
            <a:fillRect/>
          </a:stretch>
        </p:blipFill>
        <p:spPr>
          <a:xfrm>
            <a:off x="6069170" y="3142826"/>
            <a:ext cx="4177794" cy="758614"/>
          </a:xfrm>
          <a:prstGeom prst="rect">
            <a:avLst/>
          </a:prstGeom>
          <a:ln w="12700">
            <a:miter lim="400000"/>
          </a:ln>
        </p:spPr>
      </p:pic>
      <p:sp>
        <p:nvSpPr>
          <p:cNvPr id="288" name="Square"/>
          <p:cNvSpPr/>
          <p:nvPr/>
        </p:nvSpPr>
        <p:spPr>
          <a:xfrm>
            <a:off x="12463198" y="3684694"/>
            <a:ext cx="1024001" cy="1024001"/>
          </a:xfrm>
          <a:prstGeom prst="rect">
            <a:avLst/>
          </a:prstGeom>
          <a:gradFill>
            <a:gsLst>
              <a:gs pos="0">
                <a:srgbClr val="B2DFF1"/>
              </a:gs>
              <a:gs pos="35000">
                <a:srgbClr val="C9E8F4"/>
              </a:gs>
              <a:gs pos="100000">
                <a:srgbClr val="E9F6FC"/>
              </a:gs>
            </a:gsLst>
            <a:lin ang="16200000"/>
          </a:gradFill>
          <a:ln w="12700">
            <a:solidFill>
              <a:srgbClr val="6A9DAE"/>
            </a:solidFill>
          </a:ln>
          <a:effectLst>
            <a:outerShdw blurRad="50800" dist="25400" dir="5400000" rotWithShape="0">
              <a:srgbClr val="000000">
                <a:alpha val="38000"/>
              </a:srgbClr>
            </a:outerShdw>
          </a:effectLst>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289" name="Rectangle"/>
          <p:cNvSpPr/>
          <p:nvPr/>
        </p:nvSpPr>
        <p:spPr>
          <a:xfrm>
            <a:off x="12029705" y="7044267"/>
            <a:ext cx="2048001" cy="1536001"/>
          </a:xfrm>
          <a:prstGeom prst="rect">
            <a:avLst/>
          </a:prstGeom>
          <a:gradFill>
            <a:gsLst>
              <a:gs pos="0">
                <a:srgbClr val="B2DFF1"/>
              </a:gs>
              <a:gs pos="35000">
                <a:srgbClr val="C9E8F4"/>
              </a:gs>
              <a:gs pos="100000">
                <a:srgbClr val="E9F6FC"/>
              </a:gs>
            </a:gsLst>
            <a:lin ang="16200000"/>
          </a:gradFill>
          <a:ln w="12700">
            <a:solidFill>
              <a:srgbClr val="6A9DAE"/>
            </a:solidFill>
          </a:ln>
          <a:effectLst>
            <a:outerShdw blurRad="50800" dist="25400" dir="5400000" rotWithShape="0">
              <a:srgbClr val="000000">
                <a:alpha val="38000"/>
              </a:srgbClr>
            </a:outerShdw>
          </a:effectLst>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290" name="Square"/>
          <p:cNvSpPr/>
          <p:nvPr/>
        </p:nvSpPr>
        <p:spPr>
          <a:xfrm>
            <a:off x="12246452" y="5093547"/>
            <a:ext cx="1536001" cy="1536001"/>
          </a:xfrm>
          <a:prstGeom prst="rect">
            <a:avLst/>
          </a:prstGeom>
          <a:gradFill>
            <a:gsLst>
              <a:gs pos="0">
                <a:srgbClr val="B2DFF1"/>
              </a:gs>
              <a:gs pos="35000">
                <a:srgbClr val="C9E8F4"/>
              </a:gs>
              <a:gs pos="100000">
                <a:srgbClr val="E9F6FC"/>
              </a:gs>
            </a:gsLst>
            <a:lin ang="16200000"/>
          </a:gradFill>
          <a:ln w="12700">
            <a:solidFill>
              <a:srgbClr val="6A9DAE"/>
            </a:solidFill>
          </a:ln>
          <a:effectLst>
            <a:outerShdw blurRad="50800" dist="25400" dir="5400000" rotWithShape="0">
              <a:srgbClr val="000000">
                <a:alpha val="38000"/>
              </a:srgbClr>
            </a:outerShdw>
          </a:effectLst>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753C65E-E26C-9948-9A9F-D9B4B4A3FE10}"/>
                  </a:ext>
                </a:extLst>
              </p:cNvPr>
              <p:cNvSpPr txBox="1"/>
              <p:nvPr/>
            </p:nvSpPr>
            <p:spPr>
              <a:xfrm>
                <a:off x="4513930" y="4727897"/>
                <a:ext cx="7288277" cy="192328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p>
                        <m:sSupPr>
                          <m:ctrlPr>
                            <a:rPr lang="en-US" sz="4000" b="1">
                              <a:latin typeface="Cambria Math" panose="02040503050406030204" pitchFamily="18" charset="0"/>
                            </a:rPr>
                          </m:ctrlPr>
                        </m:sSupPr>
                        <m:e>
                          <m:r>
                            <a:rPr lang="en-US" sz="4000" b="1" i="0">
                              <a:latin typeface="Cambria Math" panose="02040503050406030204" pitchFamily="18" charset="0"/>
                            </a:rPr>
                            <m:t>𝐩</m:t>
                          </m:r>
                        </m:e>
                        <m:sup>
                          <m:r>
                            <a:rPr lang="en-US" sz="4000" b="1" i="0">
                              <a:latin typeface="Cambria Math" panose="02040503050406030204" pitchFamily="18" charset="0"/>
                            </a:rPr>
                            <m:t>′</m:t>
                          </m:r>
                        </m:sup>
                      </m:sSup>
                      <m:r>
                        <a:rPr lang="en-US" sz="4000" b="1" i="0">
                          <a:latin typeface="Cambria Math" panose="02040503050406030204" pitchFamily="18" charset="0"/>
                        </a:rPr>
                        <m:t>=</m:t>
                      </m:r>
                      <m:r>
                        <a:rPr lang="en-US" sz="4000" b="1" i="0">
                          <a:latin typeface="Cambria Math" panose="02040503050406030204" pitchFamily="18" charset="0"/>
                        </a:rPr>
                        <m:t>𝐒𝐩</m:t>
                      </m:r>
                    </m:oMath>
                    <m:oMath xmlns:m="http://schemas.openxmlformats.org/officeDocument/2006/math">
                      <m:sSup>
                        <m:sSupPr>
                          <m:ctrlPr>
                            <a:rPr lang="en-US" sz="4000" b="1">
                              <a:latin typeface="Cambria Math" panose="02040503050406030204" pitchFamily="18" charset="0"/>
                            </a:rPr>
                          </m:ctrlPr>
                        </m:sSupPr>
                        <m:e>
                          <m:r>
                            <a:rPr lang="en-US" sz="4000" b="1" i="0">
                              <a:latin typeface="Cambria Math" panose="02040503050406030204" pitchFamily="18" charset="0"/>
                            </a:rPr>
                            <m:t>𝐩</m:t>
                          </m:r>
                        </m:e>
                        <m:sup>
                          <m:r>
                            <a:rPr lang="en-US" sz="4000" b="1" i="0">
                              <a:latin typeface="Cambria Math" panose="02040503050406030204" pitchFamily="18" charset="0"/>
                            </a:rPr>
                            <m:t>′</m:t>
                          </m:r>
                        </m:sup>
                      </m:sSup>
                      <m:r>
                        <a:rPr lang="en-US" sz="4000" b="1" i="0">
                          <a:latin typeface="Cambria Math" panose="02040503050406030204" pitchFamily="18" charset="0"/>
                        </a:rPr>
                        <m:t>=</m:t>
                      </m:r>
                      <m:d>
                        <m:dPr>
                          <m:begChr m:val="["/>
                          <m:endChr m:val="]"/>
                          <m:ctrlPr>
                            <a:rPr lang="en-US" sz="4000" b="1">
                              <a:latin typeface="Cambria Math" panose="02040503050406030204" pitchFamily="18" charset="0"/>
                            </a:rPr>
                          </m:ctrlPr>
                        </m:dPr>
                        <m:e>
                          <m:m>
                            <m:mPr>
                              <m:mcs>
                                <m:mc>
                                  <m:mcPr>
                                    <m:count m:val="1"/>
                                    <m:mcJc m:val="center"/>
                                  </m:mcPr>
                                </m:mc>
                              </m:mcs>
                              <m:ctrlPr>
                                <a:rPr lang="en-US" sz="4000" b="1">
                                  <a:latin typeface="Cambria Math" panose="02040503050406030204" pitchFamily="18" charset="0"/>
                                </a:rPr>
                              </m:ctrlPr>
                            </m:mPr>
                            <m:mr>
                              <m:e>
                                <m:r>
                                  <m:rPr>
                                    <m:brk m:alnAt="7"/>
                                  </m:rPr>
                                  <a:rPr lang="en-US" sz="4000" b="1">
                                    <a:latin typeface="Cambria Math" panose="02040503050406030204" pitchFamily="18" charset="0"/>
                                  </a:rPr>
                                  <m:t>𝒙</m:t>
                                </m:r>
                                <m:r>
                                  <a:rPr lang="en-US" sz="4000" b="1">
                                    <a:latin typeface="Cambria Math" panose="02040503050406030204" pitchFamily="18" charset="0"/>
                                  </a:rPr>
                                  <m:t>′</m:t>
                                </m:r>
                              </m:e>
                            </m:mr>
                            <m:mr>
                              <m:e>
                                <m:r>
                                  <a:rPr lang="en-US" sz="4000" b="1">
                                    <a:latin typeface="Cambria Math" panose="02040503050406030204" pitchFamily="18" charset="0"/>
                                  </a:rPr>
                                  <m:t>𝒚</m:t>
                                </m:r>
                                <m:r>
                                  <a:rPr lang="en-US" sz="4000" b="1">
                                    <a:latin typeface="Cambria Math" panose="02040503050406030204" pitchFamily="18" charset="0"/>
                                  </a:rPr>
                                  <m:t>′</m:t>
                                </m:r>
                              </m:e>
                            </m:mr>
                          </m:m>
                        </m:e>
                      </m:d>
                      <m:r>
                        <a:rPr lang="en-US" sz="4000" b="1">
                          <a:latin typeface="Cambria Math" panose="02040503050406030204" pitchFamily="18" charset="0"/>
                        </a:rPr>
                        <m:t>, </m:t>
                      </m:r>
                      <m:r>
                        <a:rPr lang="en-US" sz="4000" b="1" i="0">
                          <a:latin typeface="Cambria Math" panose="02040503050406030204" pitchFamily="18" charset="0"/>
                        </a:rPr>
                        <m:t>𝐩</m:t>
                      </m:r>
                      <m:r>
                        <a:rPr lang="en-US" sz="4000" b="1">
                          <a:latin typeface="Cambria Math" panose="02040503050406030204" pitchFamily="18" charset="0"/>
                        </a:rPr>
                        <m:t>=</m:t>
                      </m:r>
                      <m:d>
                        <m:dPr>
                          <m:begChr m:val="["/>
                          <m:endChr m:val="]"/>
                          <m:ctrlPr>
                            <a:rPr lang="en-US" sz="4000" b="1">
                              <a:latin typeface="Cambria Math" panose="02040503050406030204" pitchFamily="18" charset="0"/>
                            </a:rPr>
                          </m:ctrlPr>
                        </m:dPr>
                        <m:e>
                          <m:m>
                            <m:mPr>
                              <m:mcs>
                                <m:mc>
                                  <m:mcPr>
                                    <m:count m:val="1"/>
                                    <m:mcJc m:val="center"/>
                                  </m:mcPr>
                                </m:mc>
                              </m:mcs>
                              <m:ctrlPr>
                                <a:rPr lang="en-US" sz="4000" b="1">
                                  <a:latin typeface="Cambria Math" panose="02040503050406030204" pitchFamily="18" charset="0"/>
                                </a:rPr>
                              </m:ctrlPr>
                            </m:mPr>
                            <m:mr>
                              <m:e>
                                <m:r>
                                  <m:rPr>
                                    <m:brk m:alnAt="7"/>
                                  </m:rPr>
                                  <a:rPr lang="en-US" sz="4000">
                                    <a:latin typeface="Cambria Math" panose="02040503050406030204" pitchFamily="18" charset="0"/>
                                  </a:rPr>
                                  <m:t>𝑥</m:t>
                                </m:r>
                              </m:e>
                            </m:mr>
                            <m:mr>
                              <m:e>
                                <m:r>
                                  <a:rPr lang="en-US" sz="4000">
                                    <a:latin typeface="Cambria Math" panose="02040503050406030204" pitchFamily="18" charset="0"/>
                                  </a:rPr>
                                  <m:t>𝑦</m:t>
                                </m:r>
                              </m:e>
                            </m:mr>
                          </m:m>
                        </m:e>
                      </m:d>
                      <m:r>
                        <a:rPr lang="en-US" sz="4000" b="1">
                          <a:latin typeface="Cambria Math" panose="02040503050406030204" pitchFamily="18" charset="0"/>
                        </a:rPr>
                        <m:t>, </m:t>
                      </m:r>
                      <m:r>
                        <a:rPr lang="en-US" sz="4000" b="1" i="0">
                          <a:latin typeface="Cambria Math" panose="02040503050406030204" pitchFamily="18" charset="0"/>
                        </a:rPr>
                        <m:t>𝐒</m:t>
                      </m:r>
                      <m:r>
                        <a:rPr lang="en-US" sz="4000" b="1">
                          <a:latin typeface="Cambria Math" panose="02040503050406030204" pitchFamily="18" charset="0"/>
                        </a:rPr>
                        <m:t>=</m:t>
                      </m:r>
                      <m:d>
                        <m:dPr>
                          <m:begChr m:val="["/>
                          <m:endChr m:val="]"/>
                          <m:ctrlPr>
                            <a:rPr lang="en-US" sz="4000" b="1">
                              <a:latin typeface="Cambria Math" panose="02040503050406030204" pitchFamily="18" charset="0"/>
                            </a:rPr>
                          </m:ctrlPr>
                        </m:dPr>
                        <m:e>
                          <m:m>
                            <m:mPr>
                              <m:mcs>
                                <m:mc>
                                  <m:mcPr>
                                    <m:count m:val="2"/>
                                    <m:mcJc m:val="center"/>
                                  </m:mcPr>
                                </m:mc>
                              </m:mcs>
                              <m:ctrlPr>
                                <a:rPr lang="en-US" sz="4000" b="1">
                                  <a:latin typeface="Cambria Math" panose="02040503050406030204" pitchFamily="18" charset="0"/>
                                </a:rPr>
                              </m:ctrlPr>
                            </m:mPr>
                            <m:mr>
                              <m:e>
                                <m:sSub>
                                  <m:sSubPr>
                                    <m:ctrlPr>
                                      <a:rPr lang="en-US" sz="4000">
                                        <a:latin typeface="Cambria Math" panose="02040503050406030204" pitchFamily="18" charset="0"/>
                                      </a:rPr>
                                    </m:ctrlPr>
                                  </m:sSubPr>
                                  <m:e>
                                    <m:r>
                                      <m:rPr>
                                        <m:brk m:alnAt="7"/>
                                      </m:rPr>
                                      <a:rPr lang="en-US" sz="4000">
                                        <a:latin typeface="Cambria Math" panose="02040503050406030204" pitchFamily="18" charset="0"/>
                                      </a:rPr>
                                      <m:t>𝑠</m:t>
                                    </m:r>
                                  </m:e>
                                  <m:sub>
                                    <m:r>
                                      <m:rPr>
                                        <m:brk m:alnAt="7"/>
                                      </m:rPr>
                                      <a:rPr lang="en-US" sz="4000">
                                        <a:latin typeface="Cambria Math" panose="02040503050406030204" pitchFamily="18" charset="0"/>
                                      </a:rPr>
                                      <m:t>𝑥</m:t>
                                    </m:r>
                                  </m:sub>
                                </m:sSub>
                              </m:e>
                              <m:e>
                                <m:r>
                                  <a:rPr lang="en-US" sz="4000">
                                    <a:latin typeface="Cambria Math" panose="02040503050406030204" pitchFamily="18" charset="0"/>
                                  </a:rPr>
                                  <m:t>0</m:t>
                                </m:r>
                              </m:e>
                            </m:mr>
                            <m:mr>
                              <m:e>
                                <m:r>
                                  <a:rPr lang="en-US" sz="4000">
                                    <a:latin typeface="Cambria Math" panose="02040503050406030204" pitchFamily="18" charset="0"/>
                                  </a:rPr>
                                  <m:t>0</m:t>
                                </m:r>
                              </m:e>
                              <m:e>
                                <m:sSub>
                                  <m:sSubPr>
                                    <m:ctrlPr>
                                      <a:rPr lang="en-US" sz="4000">
                                        <a:latin typeface="Cambria Math" panose="02040503050406030204" pitchFamily="18" charset="0"/>
                                      </a:rPr>
                                    </m:ctrlPr>
                                  </m:sSubPr>
                                  <m:e>
                                    <m:r>
                                      <a:rPr lang="en-US" sz="4000">
                                        <a:latin typeface="Cambria Math" panose="02040503050406030204" pitchFamily="18" charset="0"/>
                                      </a:rPr>
                                      <m:t>𝑠</m:t>
                                    </m:r>
                                  </m:e>
                                  <m:sub>
                                    <m:r>
                                      <a:rPr lang="en-US" sz="4000">
                                        <a:latin typeface="Cambria Math" panose="02040503050406030204" pitchFamily="18" charset="0"/>
                                      </a:rPr>
                                      <m:t>𝑦</m:t>
                                    </m:r>
                                  </m:sub>
                                </m:sSub>
                              </m:e>
                            </m:mr>
                          </m:m>
                        </m:e>
                      </m:d>
                    </m:oMath>
                  </m:oMathPara>
                </a14:m>
                <a:endParaRPr lang="en-US" sz="4000" b="1" i="0" dirty="0"/>
              </a:p>
            </p:txBody>
          </p:sp>
        </mc:Choice>
        <mc:Fallback>
          <p:sp>
            <p:nvSpPr>
              <p:cNvPr id="9" name="TextBox 8">
                <a:extLst>
                  <a:ext uri="{FF2B5EF4-FFF2-40B4-BE49-F238E27FC236}">
                    <a16:creationId xmlns:a16="http://schemas.microsoft.com/office/drawing/2014/main" id="{8753C65E-E26C-9948-9A9F-D9B4B4A3FE10}"/>
                  </a:ext>
                </a:extLst>
              </p:cNvPr>
              <p:cNvSpPr txBox="1">
                <a:spLocks noRot="1" noChangeAspect="1" noMove="1" noResize="1" noEditPoints="1" noAdjustHandles="1" noChangeArrowheads="1" noChangeShapeType="1" noTextEdit="1"/>
              </p:cNvSpPr>
              <p:nvPr/>
            </p:nvSpPr>
            <p:spPr>
              <a:xfrm>
                <a:off x="4513930" y="4727897"/>
                <a:ext cx="7288277" cy="1923283"/>
              </a:xfrm>
              <a:prstGeom prst="rect">
                <a:avLst/>
              </a:prstGeom>
              <a:blipFill>
                <a:blip r:embed="rId4"/>
                <a:stretch>
                  <a:fillRect l="-696" b="-8553"/>
                </a:stretch>
              </a:blipFill>
            </p:spPr>
            <p:txBody>
              <a:bodyPr/>
              <a:lstStyle/>
              <a:p>
                <a:r>
                  <a:rPr lang="en-KR">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2D Scaling"/>
          <p:cNvSpPr txBox="1">
            <a:spLocks noGrp="1"/>
          </p:cNvSpPr>
          <p:nvPr>
            <p:ph type="title"/>
          </p:nvPr>
        </p:nvSpPr>
        <p:spPr/>
        <p:txBody>
          <a:bodyPr/>
          <a:lstStyle/>
          <a:p>
            <a:r>
              <a:rPr lang="en-US"/>
              <a:t>2D Scaling</a:t>
            </a:r>
          </a:p>
        </p:txBody>
      </p:sp>
      <p:sp>
        <p:nvSpPr>
          <p:cNvPr id="292" name="Scaling relative to a scaling fixed point (xf, yf)"/>
          <p:cNvSpPr txBox="1">
            <a:spLocks noGrp="1"/>
          </p:cNvSpPr>
          <p:nvPr>
            <p:ph idx="1"/>
          </p:nvPr>
        </p:nvSpPr>
        <p:spPr/>
        <p:txBody>
          <a:bodyPr/>
          <a:lstStyle/>
          <a:p>
            <a:r>
              <a:rPr lang="en-US"/>
              <a:t>Scaling relative to a scaling fixed point (xf, yf)</a:t>
            </a:r>
          </a:p>
        </p:txBody>
      </p:sp>
      <p:grpSp>
        <p:nvGrpSpPr>
          <p:cNvPr id="301" name="Group"/>
          <p:cNvGrpSpPr/>
          <p:nvPr/>
        </p:nvGrpSpPr>
        <p:grpSpPr>
          <a:xfrm>
            <a:off x="3294362" y="5834098"/>
            <a:ext cx="11119556" cy="2542305"/>
            <a:chOff x="0" y="0"/>
            <a:chExt cx="11119554" cy="2542304"/>
          </a:xfrm>
        </p:grpSpPr>
        <p:sp>
          <p:nvSpPr>
            <p:cNvPr id="294" name="Rectangle"/>
            <p:cNvSpPr/>
            <p:nvPr/>
          </p:nvSpPr>
          <p:spPr>
            <a:xfrm>
              <a:off x="5206269" y="1264947"/>
              <a:ext cx="5895494" cy="1277358"/>
            </a:xfrm>
            <a:prstGeom prst="rect">
              <a:avLst/>
            </a:prstGeom>
            <a:gradFill flip="none" rotWithShape="1">
              <a:gsLst>
                <a:gs pos="0">
                  <a:srgbClr val="B2DFF1"/>
                </a:gs>
                <a:gs pos="35000">
                  <a:srgbClr val="C9E8F4"/>
                </a:gs>
                <a:gs pos="100000">
                  <a:srgbClr val="E9F6FC"/>
                </a:gs>
              </a:gsLst>
              <a:lin ang="16200000" scaled="0"/>
            </a:gradFill>
            <a:ln w="12700" cap="flat">
              <a:solidFill>
                <a:srgbClr val="6A9DAE"/>
              </a:solidFill>
              <a:prstDash val="solid"/>
              <a:round/>
            </a:ln>
            <a:effectLst>
              <a:outerShdw blurRad="50800" dist="25400" dir="5400000" rotWithShape="0">
                <a:srgbClr val="000000">
                  <a:alpha val="38000"/>
                </a:srgbClr>
              </a:outerShdw>
            </a:effectLst>
          </p:spPr>
          <p:txBody>
            <a:bodyPr wrap="square" lIns="50800" tIns="50800" rIns="50800" bIns="50800" numCol="1" anchor="ctr">
              <a:noAutofit/>
            </a:bodyPr>
            <a:lstStyle/>
            <a:p>
              <a:pPr>
                <a:defRPr sz="3600" i="0">
                  <a:solidFill>
                    <a:srgbClr val="FFFFFF"/>
                  </a:solidFill>
                  <a:latin typeface="Gill Sans Light"/>
                  <a:ea typeface="Gill Sans Light"/>
                  <a:cs typeface="Gill Sans Light"/>
                  <a:sym typeface="Gill Sans Light"/>
                </a:defRPr>
              </a:pPr>
              <a:endParaRPr sz="3600"/>
            </a:p>
          </p:txBody>
        </p:sp>
        <p:pic>
          <p:nvPicPr>
            <p:cNvPr id="295" name="image27.pdf" descr="image27.pdf"/>
            <p:cNvPicPr>
              <a:picLocks noChangeAspect="1"/>
            </p:cNvPicPr>
            <p:nvPr/>
          </p:nvPicPr>
          <p:blipFill>
            <a:blip r:embed="rId2"/>
            <a:stretch>
              <a:fillRect/>
            </a:stretch>
          </p:blipFill>
          <p:spPr>
            <a:xfrm>
              <a:off x="6544405" y="18424"/>
              <a:ext cx="1682673" cy="1101311"/>
            </a:xfrm>
            <a:prstGeom prst="rect">
              <a:avLst/>
            </a:prstGeom>
            <a:ln w="12700" cap="flat">
              <a:noFill/>
              <a:miter lim="400000"/>
            </a:ln>
            <a:effectLst/>
          </p:spPr>
        </p:pic>
        <p:pic>
          <p:nvPicPr>
            <p:cNvPr id="296" name="image28.pdf" descr="image28.pdf"/>
            <p:cNvPicPr>
              <a:picLocks noChangeAspect="1"/>
            </p:cNvPicPr>
            <p:nvPr/>
          </p:nvPicPr>
          <p:blipFill>
            <a:blip r:embed="rId3"/>
            <a:stretch>
              <a:fillRect/>
            </a:stretch>
          </p:blipFill>
          <p:spPr>
            <a:xfrm>
              <a:off x="0" y="1344909"/>
              <a:ext cx="3973317" cy="1101312"/>
            </a:xfrm>
            <a:prstGeom prst="rect">
              <a:avLst/>
            </a:prstGeom>
            <a:ln w="12700" cap="flat">
              <a:noFill/>
              <a:miter lim="400000"/>
            </a:ln>
            <a:effectLst/>
          </p:spPr>
        </p:pic>
        <p:pic>
          <p:nvPicPr>
            <p:cNvPr id="297" name="image29.pdf" descr="image29.pdf"/>
            <p:cNvPicPr>
              <a:picLocks noChangeAspect="1"/>
            </p:cNvPicPr>
            <p:nvPr/>
          </p:nvPicPr>
          <p:blipFill>
            <a:blip r:embed="rId4"/>
            <a:stretch>
              <a:fillRect/>
            </a:stretch>
          </p:blipFill>
          <p:spPr>
            <a:xfrm>
              <a:off x="5312084" y="1332627"/>
              <a:ext cx="5807471" cy="1162723"/>
            </a:xfrm>
            <a:prstGeom prst="rect">
              <a:avLst/>
            </a:prstGeom>
            <a:ln w="12700" cap="flat">
              <a:noFill/>
              <a:miter lim="400000"/>
            </a:ln>
            <a:effectLst/>
          </p:spPr>
        </p:pic>
        <p:sp>
          <p:nvSpPr>
            <p:cNvPr id="298" name="Line"/>
            <p:cNvSpPr/>
            <p:nvPr/>
          </p:nvSpPr>
          <p:spPr>
            <a:xfrm>
              <a:off x="4284467" y="1940599"/>
              <a:ext cx="589549" cy="2047"/>
            </a:xfrm>
            <a:prstGeom prst="line">
              <a:avLst/>
            </a:prstGeom>
            <a:noFill/>
            <a:ln w="50800" cap="flat">
              <a:solidFill>
                <a:srgbClr val="000000"/>
              </a:solidFill>
              <a:prstDash val="solid"/>
              <a:round/>
              <a:tailEnd type="triangle" w="med" len="med"/>
            </a:ln>
            <a:effectLst>
              <a:outerShdw blurRad="50800" dist="25400" dir="5400000" rotWithShape="0">
                <a:srgbClr val="000000">
                  <a:alpha val="35000"/>
                </a:srgbClr>
              </a:outerShdw>
            </a:effectLst>
          </p:spPr>
          <p:txBody>
            <a:bodyPr wrap="square" lIns="0" tIns="0" rIns="0" bIns="0" numCol="1" anchor="t">
              <a:noAutofit/>
            </a:bodyPr>
            <a:lstStyle/>
            <a:p>
              <a:pPr algn="l" defTabSz="457200">
                <a:defRPr sz="1600" i="0">
                  <a:solidFill>
                    <a:srgbClr val="000000"/>
                  </a:solidFill>
                </a:defRPr>
              </a:pPr>
              <a:endParaRPr sz="1600"/>
            </a:p>
          </p:txBody>
        </p:sp>
        <p:pic>
          <p:nvPicPr>
            <p:cNvPr id="299" name="image30.pdf" descr="image30.pdf"/>
            <p:cNvPicPr>
              <a:picLocks noChangeAspect="1"/>
            </p:cNvPicPr>
            <p:nvPr/>
          </p:nvPicPr>
          <p:blipFill>
            <a:blip r:embed="rId5"/>
            <a:stretch>
              <a:fillRect/>
            </a:stretch>
          </p:blipFill>
          <p:spPr>
            <a:xfrm>
              <a:off x="284538" y="0"/>
              <a:ext cx="3944660" cy="1101311"/>
            </a:xfrm>
            <a:prstGeom prst="rect">
              <a:avLst/>
            </a:prstGeom>
            <a:ln w="12700" cap="flat">
              <a:noFill/>
              <a:miter lim="400000"/>
            </a:ln>
            <a:effectLst/>
          </p:spPr>
        </p:pic>
        <p:sp>
          <p:nvSpPr>
            <p:cNvPr id="300" name="Line"/>
            <p:cNvSpPr/>
            <p:nvPr/>
          </p:nvSpPr>
          <p:spPr>
            <a:xfrm>
              <a:off x="4480983" y="583407"/>
              <a:ext cx="589549" cy="2047"/>
            </a:xfrm>
            <a:prstGeom prst="line">
              <a:avLst/>
            </a:prstGeom>
            <a:noFill/>
            <a:ln w="50800" cap="flat">
              <a:solidFill>
                <a:srgbClr val="000000"/>
              </a:solidFill>
              <a:prstDash val="solid"/>
              <a:round/>
              <a:tailEnd type="triangle" w="med" len="med"/>
            </a:ln>
            <a:effectLst>
              <a:outerShdw blurRad="50800" dist="25400" dir="5400000" rotWithShape="0">
                <a:srgbClr val="000000">
                  <a:alpha val="35000"/>
                </a:srgbClr>
              </a:outerShdw>
            </a:effectLst>
          </p:spPr>
          <p:txBody>
            <a:bodyPr wrap="square" lIns="0" tIns="0" rIns="0" bIns="0" numCol="1" anchor="t">
              <a:noAutofit/>
            </a:bodyPr>
            <a:lstStyle/>
            <a:p>
              <a:pPr algn="l" defTabSz="457200">
                <a:defRPr sz="1600" i="0">
                  <a:solidFill>
                    <a:srgbClr val="000000"/>
                  </a:solidFill>
                </a:defRPr>
              </a:pPr>
              <a:endParaRPr sz="1600"/>
            </a:p>
          </p:txBody>
        </p:sp>
      </p:grpSp>
      <p:grpSp>
        <p:nvGrpSpPr>
          <p:cNvPr id="341" name="Group"/>
          <p:cNvGrpSpPr/>
          <p:nvPr/>
        </p:nvGrpSpPr>
        <p:grpSpPr>
          <a:xfrm>
            <a:off x="3251464" y="2638544"/>
            <a:ext cx="10608456" cy="3222743"/>
            <a:chOff x="0" y="73675"/>
            <a:chExt cx="10608454" cy="3222741"/>
          </a:xfrm>
        </p:grpSpPr>
        <p:sp>
          <p:nvSpPr>
            <p:cNvPr id="302" name="Line"/>
            <p:cNvSpPr/>
            <p:nvPr/>
          </p:nvSpPr>
          <p:spPr>
            <a:xfrm>
              <a:off x="0" y="2879472"/>
              <a:ext cx="3004333" cy="2846"/>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303" name="Line"/>
            <p:cNvSpPr/>
            <p:nvPr/>
          </p:nvSpPr>
          <p:spPr>
            <a:xfrm flipV="1">
              <a:off x="408259" y="150227"/>
              <a:ext cx="2845" cy="3140268"/>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304" name="(x, y)"/>
            <p:cNvSpPr txBox="1"/>
            <p:nvPr/>
          </p:nvSpPr>
          <p:spPr>
            <a:xfrm>
              <a:off x="1195151" y="1795914"/>
              <a:ext cx="785471"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a:latin typeface="Times" charset="0"/>
                  <a:ea typeface="Times" charset="0"/>
                  <a:cs typeface="Times" charset="0"/>
                </a:rPr>
                <a:t>(x, y)</a:t>
              </a:r>
            </a:p>
          </p:txBody>
        </p:sp>
        <p:sp>
          <p:nvSpPr>
            <p:cNvPr id="305" name="(x′, y′)"/>
            <p:cNvSpPr txBox="1"/>
            <p:nvPr/>
          </p:nvSpPr>
          <p:spPr>
            <a:xfrm>
              <a:off x="2010970" y="1320861"/>
              <a:ext cx="93294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a:latin typeface="Times" charset="0"/>
                  <a:ea typeface="Times" charset="0"/>
                  <a:cs typeface="Times" charset="0"/>
                </a:rPr>
                <a:t>(x′, y′)</a:t>
              </a:r>
            </a:p>
          </p:txBody>
        </p:sp>
        <p:sp>
          <p:nvSpPr>
            <p:cNvPr id="306" name="(xf, yf)"/>
            <p:cNvSpPr txBox="1"/>
            <p:nvPr/>
          </p:nvSpPr>
          <p:spPr>
            <a:xfrm>
              <a:off x="334673" y="2098317"/>
              <a:ext cx="910506"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dirty="0">
                  <a:latin typeface="Times" charset="0"/>
                  <a:ea typeface="Times" charset="0"/>
                  <a:cs typeface="Times" charset="0"/>
                </a:rPr>
                <a:t>(x</a:t>
              </a:r>
              <a:r>
                <a:rPr baseline="-25000" dirty="0">
                  <a:latin typeface="Times" charset="0"/>
                  <a:ea typeface="Times" charset="0"/>
                  <a:cs typeface="Times" charset="0"/>
                </a:rPr>
                <a:t>f</a:t>
              </a:r>
              <a:r>
                <a:rPr dirty="0">
                  <a:latin typeface="Times" charset="0"/>
                  <a:ea typeface="Times" charset="0"/>
                  <a:cs typeface="Times" charset="0"/>
                </a:rPr>
                <a:t>, y</a:t>
              </a:r>
              <a:r>
                <a:rPr baseline="-25000" dirty="0">
                  <a:latin typeface="Times" charset="0"/>
                  <a:ea typeface="Times" charset="0"/>
                  <a:cs typeface="Times" charset="0"/>
                </a:rPr>
                <a:t>f</a:t>
              </a:r>
              <a:r>
                <a:rPr dirty="0">
                  <a:latin typeface="Times" charset="0"/>
                  <a:ea typeface="Times" charset="0"/>
                  <a:cs typeface="Times" charset="0"/>
                </a:rPr>
                <a:t>)</a:t>
              </a:r>
            </a:p>
          </p:txBody>
        </p:sp>
        <p:sp>
          <p:nvSpPr>
            <p:cNvPr id="307" name="Line"/>
            <p:cNvSpPr/>
            <p:nvPr/>
          </p:nvSpPr>
          <p:spPr>
            <a:xfrm>
              <a:off x="3997038" y="2879472"/>
              <a:ext cx="3004333" cy="2846"/>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308" name="Line"/>
            <p:cNvSpPr/>
            <p:nvPr/>
          </p:nvSpPr>
          <p:spPr>
            <a:xfrm flipV="1">
              <a:off x="4405298" y="150227"/>
              <a:ext cx="2845" cy="3140268"/>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309" name="(X, Y)"/>
            <p:cNvSpPr txBox="1"/>
            <p:nvPr/>
          </p:nvSpPr>
          <p:spPr>
            <a:xfrm>
              <a:off x="4944143" y="2484008"/>
              <a:ext cx="785471"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dirty="0">
                  <a:latin typeface="Times" charset="0"/>
                  <a:ea typeface="Times" charset="0"/>
                  <a:cs typeface="Times" charset="0"/>
                </a:rPr>
                <a:t>(</a:t>
              </a:r>
              <a:r>
                <a:rPr lang="en-US" dirty="0">
                  <a:latin typeface="Times" charset="0"/>
                  <a:ea typeface="Times" charset="0"/>
                  <a:cs typeface="Times" charset="0"/>
                </a:rPr>
                <a:t>x</a:t>
              </a:r>
              <a:r>
                <a:rPr dirty="0">
                  <a:latin typeface="Times" charset="0"/>
                  <a:ea typeface="Times" charset="0"/>
                  <a:cs typeface="Times" charset="0"/>
                </a:rPr>
                <a:t>, </a:t>
              </a:r>
              <a:r>
                <a:rPr lang="en-US" dirty="0">
                  <a:latin typeface="Times" charset="0"/>
                  <a:ea typeface="Times" charset="0"/>
                  <a:cs typeface="Times" charset="0"/>
                </a:rPr>
                <a:t>y</a:t>
              </a:r>
              <a:r>
                <a:rPr dirty="0">
                  <a:latin typeface="Times" charset="0"/>
                  <a:ea typeface="Times" charset="0"/>
                  <a:cs typeface="Times" charset="0"/>
                </a:rPr>
                <a:t>)</a:t>
              </a:r>
            </a:p>
          </p:txBody>
        </p:sp>
        <p:sp>
          <p:nvSpPr>
            <p:cNvPr id="310" name="(X′, Y′)"/>
            <p:cNvSpPr txBox="1"/>
            <p:nvPr/>
          </p:nvSpPr>
          <p:spPr>
            <a:xfrm>
              <a:off x="5677435" y="2205835"/>
              <a:ext cx="93294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dirty="0">
                  <a:latin typeface="Times" charset="0"/>
                  <a:ea typeface="Times" charset="0"/>
                  <a:cs typeface="Times" charset="0"/>
                </a:rPr>
                <a:t>(</a:t>
              </a:r>
              <a:r>
                <a:rPr lang="en-US" dirty="0">
                  <a:latin typeface="Times" charset="0"/>
                  <a:ea typeface="Times" charset="0"/>
                  <a:cs typeface="Times" charset="0"/>
                </a:rPr>
                <a:t>x</a:t>
              </a:r>
              <a:r>
                <a:rPr dirty="0">
                  <a:latin typeface="Times" charset="0"/>
                  <a:ea typeface="Times" charset="0"/>
                  <a:cs typeface="Times" charset="0"/>
                </a:rPr>
                <a:t>′, </a:t>
              </a:r>
              <a:r>
                <a:rPr lang="en-US" dirty="0">
                  <a:latin typeface="Times" charset="0"/>
                  <a:ea typeface="Times" charset="0"/>
                  <a:cs typeface="Times" charset="0"/>
                </a:rPr>
                <a:t>y</a:t>
              </a:r>
              <a:r>
                <a:rPr dirty="0">
                  <a:latin typeface="Times" charset="0"/>
                  <a:ea typeface="Times" charset="0"/>
                  <a:cs typeface="Times" charset="0"/>
                </a:rPr>
                <a:t>′)</a:t>
              </a:r>
            </a:p>
          </p:txBody>
        </p:sp>
        <p:sp>
          <p:nvSpPr>
            <p:cNvPr id="311" name="(0, 0)"/>
            <p:cNvSpPr txBox="1"/>
            <p:nvPr/>
          </p:nvSpPr>
          <p:spPr>
            <a:xfrm>
              <a:off x="3166257" y="2655111"/>
              <a:ext cx="881652"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t>(0, 0)</a:t>
              </a:r>
            </a:p>
          </p:txBody>
        </p:sp>
        <p:grpSp>
          <p:nvGrpSpPr>
            <p:cNvPr id="319" name="Group"/>
            <p:cNvGrpSpPr/>
            <p:nvPr/>
          </p:nvGrpSpPr>
          <p:grpSpPr>
            <a:xfrm>
              <a:off x="674717" y="73675"/>
              <a:ext cx="2282479" cy="2063411"/>
              <a:chOff x="0" y="73675"/>
              <a:chExt cx="2282478" cy="2063409"/>
            </a:xfrm>
          </p:grpSpPr>
          <p:sp>
            <p:nvSpPr>
              <p:cNvPr id="312" name="Triangle"/>
              <p:cNvSpPr/>
              <p:nvPr/>
            </p:nvSpPr>
            <p:spPr>
              <a:xfrm rot="17293874">
                <a:off x="798306" y="191914"/>
                <a:ext cx="1002838" cy="1042018"/>
              </a:xfrm>
              <a:prstGeom prst="triangle">
                <a:avLst/>
              </a:prstGeom>
              <a:gradFill flip="none" rotWithShape="1">
                <a:gsLst>
                  <a:gs pos="0">
                    <a:srgbClr val="B2DFF1"/>
                  </a:gs>
                  <a:gs pos="35000">
                    <a:srgbClr val="C9E8F4"/>
                  </a:gs>
                  <a:gs pos="100000">
                    <a:srgbClr val="E9F6FC"/>
                  </a:gs>
                </a:gsLst>
                <a:lin ang="16200000" scaled="0"/>
              </a:gradFill>
              <a:ln w="12700" cap="flat">
                <a:solidFill>
                  <a:srgbClr val="6A9DAE"/>
                </a:solidFill>
                <a:prstDash val="solid"/>
                <a:round/>
              </a:ln>
              <a:effectLst>
                <a:outerShdw blurRad="50800" dist="25400" dir="5400000" rotWithShape="0">
                  <a:srgbClr val="000000">
                    <a:alpha val="38000"/>
                  </a:srgbClr>
                </a:outerShdw>
              </a:effectLst>
            </p:spPr>
            <p:txBody>
              <a:bodyPr wrap="square" lIns="50800" tIns="50800" rIns="50800" bIns="50800" numCol="1" anchor="ctr">
                <a:noAutofit/>
              </a:bodyPr>
              <a:lstStyle/>
              <a:p>
                <a:pPr>
                  <a:defRPr sz="3600" i="0">
                    <a:solidFill>
                      <a:srgbClr val="FFFFFF"/>
                    </a:solidFill>
                    <a:latin typeface="Gill Sans Light"/>
                    <a:ea typeface="Gill Sans Light"/>
                    <a:cs typeface="Gill Sans Light"/>
                    <a:sym typeface="Gill Sans Light"/>
                  </a:defRPr>
                </a:pPr>
                <a:endParaRPr sz="3600"/>
              </a:p>
            </p:txBody>
          </p:sp>
          <p:sp>
            <p:nvSpPr>
              <p:cNvPr id="313" name="Triangle"/>
              <p:cNvSpPr/>
              <p:nvPr/>
            </p:nvSpPr>
            <p:spPr>
              <a:xfrm rot="17293874">
                <a:off x="434410" y="1122627"/>
                <a:ext cx="542226" cy="563411"/>
              </a:xfrm>
              <a:prstGeom prst="triangle">
                <a:avLst/>
              </a:prstGeom>
              <a:gradFill flip="none" rotWithShape="1">
                <a:gsLst>
                  <a:gs pos="0">
                    <a:srgbClr val="B2DFF1"/>
                  </a:gs>
                  <a:gs pos="35000">
                    <a:srgbClr val="C9E8F4"/>
                  </a:gs>
                  <a:gs pos="100000">
                    <a:srgbClr val="E9F6FC"/>
                  </a:gs>
                </a:gsLst>
                <a:lin ang="16200000" scaled="0"/>
              </a:gradFill>
              <a:ln w="12700" cap="flat">
                <a:solidFill>
                  <a:srgbClr val="6A9DAE"/>
                </a:solidFill>
                <a:prstDash val="solid"/>
                <a:round/>
              </a:ln>
              <a:effectLst>
                <a:outerShdw blurRad="50800" dist="25400" dir="5400000" rotWithShape="0">
                  <a:srgbClr val="000000">
                    <a:alpha val="38000"/>
                  </a:srgbClr>
                </a:outerShdw>
              </a:effectLst>
            </p:spPr>
            <p:txBody>
              <a:bodyPr wrap="square" lIns="50800" tIns="50800" rIns="50800" bIns="50800" numCol="1" anchor="ctr">
                <a:noAutofit/>
              </a:bodyPr>
              <a:lstStyle/>
              <a:p>
                <a:pPr>
                  <a:defRPr sz="3600" i="0">
                    <a:solidFill>
                      <a:srgbClr val="FFFFFF"/>
                    </a:solidFill>
                    <a:latin typeface="Gill Sans Light"/>
                    <a:ea typeface="Gill Sans Light"/>
                    <a:cs typeface="Gill Sans Light"/>
                    <a:sym typeface="Gill Sans Light"/>
                  </a:defRPr>
                </a:pPr>
                <a:endParaRPr sz="3600"/>
              </a:p>
            </p:txBody>
          </p:sp>
          <p:sp>
            <p:nvSpPr>
              <p:cNvPr id="314" name="Circle"/>
              <p:cNvSpPr/>
              <p:nvPr/>
            </p:nvSpPr>
            <p:spPr>
              <a:xfrm rot="14826313">
                <a:off x="813515" y="1635522"/>
                <a:ext cx="136563" cy="136534"/>
              </a:xfrm>
              <a:prstGeom prst="ellipse">
                <a:avLst/>
              </a:prstGeom>
              <a:solidFill>
                <a:srgbClr val="000000"/>
              </a:solidFill>
              <a:ln w="254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315" name="Circle"/>
              <p:cNvSpPr/>
              <p:nvPr/>
            </p:nvSpPr>
            <p:spPr>
              <a:xfrm rot="14826313">
                <a:off x="1580801" y="1289573"/>
                <a:ext cx="136563" cy="136535"/>
              </a:xfrm>
              <a:prstGeom prst="ellipse">
                <a:avLst/>
              </a:prstGeom>
              <a:solidFill>
                <a:srgbClr val="000000"/>
              </a:solidFill>
              <a:ln w="254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316" name="Circle"/>
              <p:cNvSpPr/>
              <p:nvPr/>
            </p:nvSpPr>
            <p:spPr>
              <a:xfrm rot="14826313">
                <a:off x="21171" y="1979358"/>
                <a:ext cx="136563" cy="136534"/>
              </a:xfrm>
              <a:prstGeom prst="ellipse">
                <a:avLst/>
              </a:prstGeom>
              <a:solidFill>
                <a:srgbClr val="C00000"/>
              </a:solidFill>
              <a:ln w="25400" cap="flat">
                <a:solidFill>
                  <a:srgbClr val="C00000"/>
                </a:solidFill>
                <a:prstDash val="solid"/>
                <a:round/>
              </a:ln>
              <a:effectLst/>
            </p:spPr>
            <p:txBody>
              <a:bodyPr wrap="square" lIns="50800" tIns="50800" rIns="50800" bIns="50800" numCol="1" anchor="ctr">
                <a:noAutofit/>
              </a:bodyP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317" name="Line"/>
              <p:cNvSpPr/>
              <p:nvPr/>
            </p:nvSpPr>
            <p:spPr>
              <a:xfrm flipV="1">
                <a:off x="152340" y="1039564"/>
                <a:ext cx="2130139" cy="981503"/>
              </a:xfrm>
              <a:prstGeom prst="line">
                <a:avLst/>
              </a:prstGeom>
              <a:noFill/>
              <a:ln w="12700" cap="flat">
                <a:solidFill>
                  <a:srgbClr val="000000"/>
                </a:solidFill>
                <a:prstDash val="lgDash"/>
                <a:round/>
              </a:ln>
              <a:effectLst/>
            </p:spPr>
            <p:txBody>
              <a:bodyPr wrap="square" lIns="0" tIns="0" rIns="0" bIns="0" numCol="1" anchor="t">
                <a:noAutofit/>
              </a:bodyPr>
              <a:lstStyle/>
              <a:p>
                <a:pPr algn="l" defTabSz="457200">
                  <a:defRPr sz="1600" i="0">
                    <a:solidFill>
                      <a:srgbClr val="000000"/>
                    </a:solidFill>
                  </a:defRPr>
                </a:pPr>
                <a:endParaRPr sz="1600"/>
              </a:p>
            </p:txBody>
          </p:sp>
          <p:sp>
            <p:nvSpPr>
              <p:cNvPr id="318" name="Line"/>
              <p:cNvSpPr/>
              <p:nvPr/>
            </p:nvSpPr>
            <p:spPr>
              <a:xfrm flipV="1">
                <a:off x="115138" y="96822"/>
                <a:ext cx="909445" cy="1887545"/>
              </a:xfrm>
              <a:prstGeom prst="line">
                <a:avLst/>
              </a:prstGeom>
              <a:noFill/>
              <a:ln w="12700" cap="flat">
                <a:solidFill>
                  <a:srgbClr val="000000"/>
                </a:solidFill>
                <a:prstDash val="lgDash"/>
                <a:round/>
              </a:ln>
              <a:effectLst/>
            </p:spPr>
            <p:txBody>
              <a:bodyPr wrap="square" lIns="0" tIns="0" rIns="0" bIns="0" numCol="1" anchor="t">
                <a:noAutofit/>
              </a:bodyPr>
              <a:lstStyle/>
              <a:p>
                <a:pPr algn="l" defTabSz="457200">
                  <a:defRPr sz="1600" i="0">
                    <a:solidFill>
                      <a:srgbClr val="000000"/>
                    </a:solidFill>
                  </a:defRPr>
                </a:pPr>
                <a:endParaRPr sz="1600"/>
              </a:p>
            </p:txBody>
          </p:sp>
        </p:grpSp>
        <p:grpSp>
          <p:nvGrpSpPr>
            <p:cNvPr id="327" name="Group"/>
            <p:cNvGrpSpPr/>
            <p:nvPr/>
          </p:nvGrpSpPr>
          <p:grpSpPr>
            <a:xfrm>
              <a:off x="4358732" y="913550"/>
              <a:ext cx="2261295" cy="2019087"/>
              <a:chOff x="21185" y="96822"/>
              <a:chExt cx="2261294" cy="2019085"/>
            </a:xfrm>
          </p:grpSpPr>
          <p:sp>
            <p:nvSpPr>
              <p:cNvPr id="320" name="Triangle"/>
              <p:cNvSpPr/>
              <p:nvPr/>
            </p:nvSpPr>
            <p:spPr>
              <a:xfrm rot="17293874">
                <a:off x="798306" y="191914"/>
                <a:ext cx="1002838" cy="1042018"/>
              </a:xfrm>
              <a:prstGeom prst="triangle">
                <a:avLst/>
              </a:prstGeom>
              <a:gradFill flip="none" rotWithShape="1">
                <a:gsLst>
                  <a:gs pos="0">
                    <a:srgbClr val="B2DFF1"/>
                  </a:gs>
                  <a:gs pos="35000">
                    <a:srgbClr val="C9E8F4"/>
                  </a:gs>
                  <a:gs pos="100000">
                    <a:srgbClr val="E9F6FC"/>
                  </a:gs>
                </a:gsLst>
                <a:lin ang="16200000" scaled="0"/>
              </a:gradFill>
              <a:ln w="12700" cap="flat">
                <a:solidFill>
                  <a:srgbClr val="6A9DAE"/>
                </a:solidFill>
                <a:prstDash val="solid"/>
                <a:round/>
              </a:ln>
              <a:effectLst>
                <a:outerShdw blurRad="50800" dist="25400" dir="5400000" rotWithShape="0">
                  <a:srgbClr val="000000">
                    <a:alpha val="38000"/>
                  </a:srgbClr>
                </a:outerShdw>
              </a:effectLst>
            </p:spPr>
            <p:txBody>
              <a:bodyPr wrap="square" lIns="50800" tIns="50800" rIns="50800" bIns="50800" numCol="1" anchor="ctr">
                <a:noAutofit/>
              </a:bodyPr>
              <a:lstStyle/>
              <a:p>
                <a:pPr>
                  <a:defRPr sz="3600" i="0">
                    <a:solidFill>
                      <a:srgbClr val="FFFFFF"/>
                    </a:solidFill>
                    <a:latin typeface="Gill Sans Light"/>
                    <a:ea typeface="Gill Sans Light"/>
                    <a:cs typeface="Gill Sans Light"/>
                    <a:sym typeface="Gill Sans Light"/>
                  </a:defRPr>
                </a:pPr>
                <a:endParaRPr sz="3600"/>
              </a:p>
            </p:txBody>
          </p:sp>
          <p:sp>
            <p:nvSpPr>
              <p:cNvPr id="321" name="Triangle"/>
              <p:cNvSpPr/>
              <p:nvPr/>
            </p:nvSpPr>
            <p:spPr>
              <a:xfrm rot="17293874">
                <a:off x="434410" y="1122627"/>
                <a:ext cx="542227" cy="563411"/>
              </a:xfrm>
              <a:prstGeom prst="triangle">
                <a:avLst/>
              </a:prstGeom>
              <a:gradFill flip="none" rotWithShape="1">
                <a:gsLst>
                  <a:gs pos="0">
                    <a:srgbClr val="B2DFF1"/>
                  </a:gs>
                  <a:gs pos="35000">
                    <a:srgbClr val="C9E8F4"/>
                  </a:gs>
                  <a:gs pos="100000">
                    <a:srgbClr val="E9F6FC"/>
                  </a:gs>
                </a:gsLst>
                <a:lin ang="16200000" scaled="0"/>
              </a:gradFill>
              <a:ln w="12700" cap="flat">
                <a:solidFill>
                  <a:srgbClr val="6A9DAE"/>
                </a:solidFill>
                <a:prstDash val="solid"/>
                <a:round/>
              </a:ln>
              <a:effectLst>
                <a:outerShdw blurRad="50800" dist="25400" dir="5400000" rotWithShape="0">
                  <a:srgbClr val="000000">
                    <a:alpha val="38000"/>
                  </a:srgbClr>
                </a:outerShdw>
              </a:effectLst>
            </p:spPr>
            <p:txBody>
              <a:bodyPr wrap="square" lIns="50800" tIns="50800" rIns="50800" bIns="50800" numCol="1" anchor="ctr">
                <a:noAutofit/>
              </a:bodyPr>
              <a:lstStyle/>
              <a:p>
                <a:pPr>
                  <a:defRPr sz="3600" i="0">
                    <a:solidFill>
                      <a:srgbClr val="FFFFFF"/>
                    </a:solidFill>
                    <a:latin typeface="Gill Sans Light"/>
                    <a:ea typeface="Gill Sans Light"/>
                    <a:cs typeface="Gill Sans Light"/>
                    <a:sym typeface="Gill Sans Light"/>
                  </a:defRPr>
                </a:pPr>
                <a:endParaRPr sz="3600"/>
              </a:p>
            </p:txBody>
          </p:sp>
          <p:sp>
            <p:nvSpPr>
              <p:cNvPr id="322" name="Circle"/>
              <p:cNvSpPr/>
              <p:nvPr/>
            </p:nvSpPr>
            <p:spPr>
              <a:xfrm rot="14826313">
                <a:off x="813515" y="1635522"/>
                <a:ext cx="136563" cy="136534"/>
              </a:xfrm>
              <a:prstGeom prst="ellipse">
                <a:avLst/>
              </a:prstGeom>
              <a:solidFill>
                <a:srgbClr val="000000"/>
              </a:solidFill>
              <a:ln w="254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323" name="Circle"/>
              <p:cNvSpPr/>
              <p:nvPr/>
            </p:nvSpPr>
            <p:spPr>
              <a:xfrm rot="14826313">
                <a:off x="1580801" y="1289573"/>
                <a:ext cx="136563" cy="136535"/>
              </a:xfrm>
              <a:prstGeom prst="ellipse">
                <a:avLst/>
              </a:prstGeom>
              <a:solidFill>
                <a:srgbClr val="000000"/>
              </a:solidFill>
              <a:ln w="254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324" name="Circle"/>
              <p:cNvSpPr/>
              <p:nvPr/>
            </p:nvSpPr>
            <p:spPr>
              <a:xfrm rot="14826313">
                <a:off x="21171" y="1979358"/>
                <a:ext cx="136563" cy="136535"/>
              </a:xfrm>
              <a:prstGeom prst="ellipse">
                <a:avLst/>
              </a:prstGeom>
              <a:solidFill>
                <a:srgbClr val="C00000"/>
              </a:solidFill>
              <a:ln w="25400" cap="flat">
                <a:solidFill>
                  <a:srgbClr val="C00000"/>
                </a:solidFill>
                <a:prstDash val="solid"/>
                <a:round/>
              </a:ln>
              <a:effectLst/>
            </p:spPr>
            <p:txBody>
              <a:bodyPr wrap="square" lIns="50800" tIns="50800" rIns="50800" bIns="50800" numCol="1" anchor="ctr">
                <a:noAutofit/>
              </a:bodyP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325" name="Line"/>
              <p:cNvSpPr/>
              <p:nvPr/>
            </p:nvSpPr>
            <p:spPr>
              <a:xfrm flipV="1">
                <a:off x="152340" y="1039564"/>
                <a:ext cx="2130139" cy="981503"/>
              </a:xfrm>
              <a:prstGeom prst="line">
                <a:avLst/>
              </a:prstGeom>
              <a:noFill/>
              <a:ln w="12700" cap="flat">
                <a:solidFill>
                  <a:srgbClr val="000000"/>
                </a:solidFill>
                <a:prstDash val="lgDash"/>
                <a:round/>
              </a:ln>
              <a:effectLst/>
            </p:spPr>
            <p:txBody>
              <a:bodyPr wrap="square" lIns="0" tIns="0" rIns="0" bIns="0" numCol="1" anchor="t">
                <a:noAutofit/>
              </a:bodyPr>
              <a:lstStyle/>
              <a:p>
                <a:pPr algn="l" defTabSz="457200">
                  <a:defRPr sz="1600" i="0">
                    <a:solidFill>
                      <a:srgbClr val="000000"/>
                    </a:solidFill>
                  </a:defRPr>
                </a:pPr>
                <a:endParaRPr sz="1600"/>
              </a:p>
            </p:txBody>
          </p:sp>
          <p:sp>
            <p:nvSpPr>
              <p:cNvPr id="326" name="Line"/>
              <p:cNvSpPr/>
              <p:nvPr/>
            </p:nvSpPr>
            <p:spPr>
              <a:xfrm flipV="1">
                <a:off x="115138" y="96822"/>
                <a:ext cx="909445" cy="1887546"/>
              </a:xfrm>
              <a:prstGeom prst="line">
                <a:avLst/>
              </a:prstGeom>
              <a:noFill/>
              <a:ln w="12700" cap="flat">
                <a:solidFill>
                  <a:srgbClr val="000000"/>
                </a:solidFill>
                <a:prstDash val="lgDash"/>
                <a:round/>
              </a:ln>
              <a:effectLst/>
            </p:spPr>
            <p:txBody>
              <a:bodyPr wrap="square" lIns="0" tIns="0" rIns="0" bIns="0" numCol="1" anchor="t">
                <a:noAutofit/>
              </a:bodyPr>
              <a:lstStyle/>
              <a:p>
                <a:pPr algn="l" defTabSz="457200">
                  <a:defRPr sz="1600" i="0">
                    <a:solidFill>
                      <a:srgbClr val="000000"/>
                    </a:solidFill>
                  </a:defRPr>
                </a:pPr>
                <a:endParaRPr sz="1600"/>
              </a:p>
            </p:txBody>
          </p:sp>
        </p:grpSp>
        <p:sp>
          <p:nvSpPr>
            <p:cNvPr id="328" name="Line"/>
            <p:cNvSpPr/>
            <p:nvPr/>
          </p:nvSpPr>
          <p:spPr>
            <a:xfrm>
              <a:off x="7604121" y="2885393"/>
              <a:ext cx="3004333" cy="2846"/>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329" name="Line"/>
            <p:cNvSpPr/>
            <p:nvPr/>
          </p:nvSpPr>
          <p:spPr>
            <a:xfrm flipV="1">
              <a:off x="8012381" y="156148"/>
              <a:ext cx="2845" cy="3140268"/>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330" name="(x, y)"/>
            <p:cNvSpPr txBox="1"/>
            <p:nvPr/>
          </p:nvSpPr>
          <p:spPr>
            <a:xfrm>
              <a:off x="8915202" y="1745607"/>
              <a:ext cx="785471"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a:latin typeface="Times" charset="0"/>
                  <a:ea typeface="Times" charset="0"/>
                  <a:cs typeface="Times" charset="0"/>
                </a:rPr>
                <a:t>(x, y)</a:t>
              </a:r>
            </a:p>
          </p:txBody>
        </p:sp>
        <p:sp>
          <p:nvSpPr>
            <p:cNvPr id="331" name="(x′, y′)"/>
            <p:cNvSpPr txBox="1"/>
            <p:nvPr/>
          </p:nvSpPr>
          <p:spPr>
            <a:xfrm>
              <a:off x="9632584" y="1389147"/>
              <a:ext cx="93294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dirty="0">
                  <a:latin typeface="Times" charset="0"/>
                  <a:ea typeface="Times" charset="0"/>
                  <a:cs typeface="Times" charset="0"/>
                </a:rPr>
                <a:t>(x′, y′)</a:t>
              </a:r>
            </a:p>
          </p:txBody>
        </p:sp>
        <p:sp>
          <p:nvSpPr>
            <p:cNvPr id="332" name="(xf, yf)"/>
            <p:cNvSpPr txBox="1"/>
            <p:nvPr/>
          </p:nvSpPr>
          <p:spPr>
            <a:xfrm>
              <a:off x="8023645" y="2061351"/>
              <a:ext cx="910506"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dirty="0">
                  <a:latin typeface="Times" charset="0"/>
                  <a:ea typeface="Times" charset="0"/>
                  <a:cs typeface="Times" charset="0"/>
                </a:rPr>
                <a:t>(x</a:t>
              </a:r>
              <a:r>
                <a:rPr baseline="-25000" dirty="0">
                  <a:latin typeface="Times" charset="0"/>
                  <a:ea typeface="Times" charset="0"/>
                  <a:cs typeface="Times" charset="0"/>
                </a:rPr>
                <a:t>f</a:t>
              </a:r>
              <a:r>
                <a:rPr dirty="0">
                  <a:latin typeface="Times" charset="0"/>
                  <a:ea typeface="Times" charset="0"/>
                  <a:cs typeface="Times" charset="0"/>
                </a:rPr>
                <a:t>, y</a:t>
              </a:r>
              <a:r>
                <a:rPr baseline="-25000" dirty="0">
                  <a:latin typeface="Times" charset="0"/>
                  <a:ea typeface="Times" charset="0"/>
                  <a:cs typeface="Times" charset="0"/>
                </a:rPr>
                <a:t>f</a:t>
              </a:r>
              <a:r>
                <a:rPr dirty="0">
                  <a:latin typeface="Times" charset="0"/>
                  <a:ea typeface="Times" charset="0"/>
                  <a:cs typeface="Times" charset="0"/>
                </a:rPr>
                <a:t>)</a:t>
              </a:r>
            </a:p>
          </p:txBody>
        </p:sp>
        <p:grpSp>
          <p:nvGrpSpPr>
            <p:cNvPr id="340" name="Group"/>
            <p:cNvGrpSpPr/>
            <p:nvPr/>
          </p:nvGrpSpPr>
          <p:grpSpPr>
            <a:xfrm>
              <a:off x="8278839" y="79596"/>
              <a:ext cx="2282479" cy="2063411"/>
              <a:chOff x="0" y="73675"/>
              <a:chExt cx="2282478" cy="2063409"/>
            </a:xfrm>
          </p:grpSpPr>
          <p:sp>
            <p:nvSpPr>
              <p:cNvPr id="333" name="Triangle"/>
              <p:cNvSpPr/>
              <p:nvPr/>
            </p:nvSpPr>
            <p:spPr>
              <a:xfrm rot="17293874">
                <a:off x="798306" y="191914"/>
                <a:ext cx="1002838" cy="1042018"/>
              </a:xfrm>
              <a:prstGeom prst="triangle">
                <a:avLst/>
              </a:prstGeom>
              <a:gradFill flip="none" rotWithShape="1">
                <a:gsLst>
                  <a:gs pos="0">
                    <a:srgbClr val="B2DFF1"/>
                  </a:gs>
                  <a:gs pos="35000">
                    <a:srgbClr val="C9E8F4"/>
                  </a:gs>
                  <a:gs pos="100000">
                    <a:srgbClr val="E9F6FC"/>
                  </a:gs>
                </a:gsLst>
                <a:lin ang="16200000" scaled="0"/>
              </a:gradFill>
              <a:ln w="12700" cap="flat">
                <a:solidFill>
                  <a:srgbClr val="6A9DAE"/>
                </a:solidFill>
                <a:prstDash val="solid"/>
                <a:round/>
              </a:ln>
              <a:effectLst>
                <a:outerShdw blurRad="50800" dist="25400" dir="5400000" rotWithShape="0">
                  <a:srgbClr val="000000">
                    <a:alpha val="38000"/>
                  </a:srgbClr>
                </a:outerShdw>
              </a:effectLst>
            </p:spPr>
            <p:txBody>
              <a:bodyPr wrap="square" lIns="50800" tIns="50800" rIns="50800" bIns="50800" numCol="1" anchor="ctr">
                <a:noAutofit/>
              </a:bodyPr>
              <a:lstStyle/>
              <a:p>
                <a:pPr>
                  <a:defRPr sz="3600" i="0">
                    <a:solidFill>
                      <a:srgbClr val="FFFFFF"/>
                    </a:solidFill>
                    <a:latin typeface="Gill Sans Light"/>
                    <a:ea typeface="Gill Sans Light"/>
                    <a:cs typeface="Gill Sans Light"/>
                    <a:sym typeface="Gill Sans Light"/>
                  </a:defRPr>
                </a:pPr>
                <a:endParaRPr sz="3600"/>
              </a:p>
            </p:txBody>
          </p:sp>
          <p:sp>
            <p:nvSpPr>
              <p:cNvPr id="334" name="Triangle"/>
              <p:cNvSpPr/>
              <p:nvPr/>
            </p:nvSpPr>
            <p:spPr>
              <a:xfrm rot="17293874">
                <a:off x="434410" y="1122626"/>
                <a:ext cx="542226" cy="563412"/>
              </a:xfrm>
              <a:prstGeom prst="triangle">
                <a:avLst/>
              </a:prstGeom>
              <a:gradFill flip="none" rotWithShape="1">
                <a:gsLst>
                  <a:gs pos="0">
                    <a:srgbClr val="B2DFF1"/>
                  </a:gs>
                  <a:gs pos="35000">
                    <a:srgbClr val="C9E8F4"/>
                  </a:gs>
                  <a:gs pos="100000">
                    <a:srgbClr val="E9F6FC"/>
                  </a:gs>
                </a:gsLst>
                <a:lin ang="16200000" scaled="0"/>
              </a:gradFill>
              <a:ln w="12700" cap="flat">
                <a:solidFill>
                  <a:srgbClr val="6A9DAE"/>
                </a:solidFill>
                <a:prstDash val="solid"/>
                <a:round/>
              </a:ln>
              <a:effectLst>
                <a:outerShdw blurRad="50800" dist="25400" dir="5400000" rotWithShape="0">
                  <a:srgbClr val="000000">
                    <a:alpha val="38000"/>
                  </a:srgbClr>
                </a:outerShdw>
              </a:effectLst>
            </p:spPr>
            <p:txBody>
              <a:bodyPr wrap="square" lIns="50800" tIns="50800" rIns="50800" bIns="50800" numCol="1" anchor="ctr">
                <a:noAutofit/>
              </a:bodyPr>
              <a:lstStyle/>
              <a:p>
                <a:pPr>
                  <a:defRPr sz="3600" i="0">
                    <a:solidFill>
                      <a:srgbClr val="FFFFFF"/>
                    </a:solidFill>
                    <a:latin typeface="Gill Sans Light"/>
                    <a:ea typeface="Gill Sans Light"/>
                    <a:cs typeface="Gill Sans Light"/>
                    <a:sym typeface="Gill Sans Light"/>
                  </a:defRPr>
                </a:pPr>
                <a:endParaRPr sz="3600"/>
              </a:p>
            </p:txBody>
          </p:sp>
          <p:sp>
            <p:nvSpPr>
              <p:cNvPr id="335" name="Circle"/>
              <p:cNvSpPr/>
              <p:nvPr/>
            </p:nvSpPr>
            <p:spPr>
              <a:xfrm rot="14826313">
                <a:off x="813515" y="1635522"/>
                <a:ext cx="136563" cy="136534"/>
              </a:xfrm>
              <a:prstGeom prst="ellipse">
                <a:avLst/>
              </a:prstGeom>
              <a:solidFill>
                <a:srgbClr val="000000"/>
              </a:solidFill>
              <a:ln w="254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336" name="Circle"/>
              <p:cNvSpPr/>
              <p:nvPr/>
            </p:nvSpPr>
            <p:spPr>
              <a:xfrm rot="14826313">
                <a:off x="1580801" y="1289573"/>
                <a:ext cx="136563" cy="136535"/>
              </a:xfrm>
              <a:prstGeom prst="ellipse">
                <a:avLst/>
              </a:prstGeom>
              <a:solidFill>
                <a:srgbClr val="000000"/>
              </a:solidFill>
              <a:ln w="254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337" name="Circle"/>
              <p:cNvSpPr/>
              <p:nvPr/>
            </p:nvSpPr>
            <p:spPr>
              <a:xfrm rot="14826313">
                <a:off x="21171" y="1979358"/>
                <a:ext cx="136563" cy="136534"/>
              </a:xfrm>
              <a:prstGeom prst="ellipse">
                <a:avLst/>
              </a:prstGeom>
              <a:solidFill>
                <a:srgbClr val="C00000"/>
              </a:solidFill>
              <a:ln w="25400" cap="flat">
                <a:solidFill>
                  <a:srgbClr val="C00000"/>
                </a:solidFill>
                <a:prstDash val="solid"/>
                <a:round/>
              </a:ln>
              <a:effectLst/>
            </p:spPr>
            <p:txBody>
              <a:bodyPr wrap="square" lIns="50800" tIns="50800" rIns="50800" bIns="50800" numCol="1" anchor="ctr">
                <a:noAutofit/>
              </a:bodyP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338" name="Line"/>
              <p:cNvSpPr/>
              <p:nvPr/>
            </p:nvSpPr>
            <p:spPr>
              <a:xfrm flipV="1">
                <a:off x="152340" y="1039564"/>
                <a:ext cx="2130139" cy="981503"/>
              </a:xfrm>
              <a:prstGeom prst="line">
                <a:avLst/>
              </a:prstGeom>
              <a:noFill/>
              <a:ln w="12700" cap="flat">
                <a:solidFill>
                  <a:srgbClr val="000000"/>
                </a:solidFill>
                <a:prstDash val="lgDash"/>
                <a:round/>
              </a:ln>
              <a:effectLst/>
            </p:spPr>
            <p:txBody>
              <a:bodyPr wrap="square" lIns="0" tIns="0" rIns="0" bIns="0" numCol="1" anchor="t">
                <a:noAutofit/>
              </a:bodyPr>
              <a:lstStyle/>
              <a:p>
                <a:pPr algn="l" defTabSz="457200">
                  <a:defRPr sz="1600" i="0">
                    <a:solidFill>
                      <a:srgbClr val="000000"/>
                    </a:solidFill>
                  </a:defRPr>
                </a:pPr>
                <a:endParaRPr sz="1600"/>
              </a:p>
            </p:txBody>
          </p:sp>
          <p:sp>
            <p:nvSpPr>
              <p:cNvPr id="339" name="Line"/>
              <p:cNvSpPr/>
              <p:nvPr/>
            </p:nvSpPr>
            <p:spPr>
              <a:xfrm flipV="1">
                <a:off x="115138" y="96822"/>
                <a:ext cx="909445" cy="1887545"/>
              </a:xfrm>
              <a:prstGeom prst="line">
                <a:avLst/>
              </a:prstGeom>
              <a:noFill/>
              <a:ln w="12700" cap="flat">
                <a:solidFill>
                  <a:srgbClr val="000000"/>
                </a:solidFill>
                <a:prstDash val="lgDash"/>
                <a:round/>
              </a:ln>
              <a:effectLst/>
            </p:spPr>
            <p:txBody>
              <a:bodyPr wrap="square" lIns="0" tIns="0" rIns="0" bIns="0" numCol="1" anchor="t">
                <a:noAutofit/>
              </a:bodyPr>
              <a:lstStyle/>
              <a:p>
                <a:pPr algn="l" defTabSz="457200">
                  <a:defRPr sz="1600" i="0">
                    <a:solidFill>
                      <a:srgbClr val="000000"/>
                    </a:solidFill>
                  </a:defRPr>
                </a:pPr>
                <a:endParaRPr sz="1600"/>
              </a:p>
            </p:txBody>
          </p:sp>
        </p:grpSp>
      </p:grp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4F4D0821-E1AB-0C4E-A512-1B566C6B3A36}"/>
                  </a:ext>
                </a:extLst>
              </p:cNvPr>
              <p:cNvSpPr txBox="1"/>
              <p:nvPr/>
            </p:nvSpPr>
            <p:spPr>
              <a:xfrm>
                <a:off x="7411052" y="8687257"/>
                <a:ext cx="267105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000" b="1">
                              <a:latin typeface="Cambria Math" panose="02040503050406030204" pitchFamily="18" charset="0"/>
                            </a:rPr>
                          </m:ctrlPr>
                        </m:sSupPr>
                        <m:e>
                          <m:r>
                            <a:rPr lang="en-US" sz="4000" b="1" i="0">
                              <a:latin typeface="Cambria Math" panose="02040503050406030204" pitchFamily="18" charset="0"/>
                            </a:rPr>
                            <m:t>𝐩</m:t>
                          </m:r>
                        </m:e>
                        <m:sup>
                          <m:r>
                            <a:rPr lang="en-US" sz="4000" b="1" i="0">
                              <a:latin typeface="Cambria Math" charset="0"/>
                            </a:rPr>
                            <m:t>′</m:t>
                          </m:r>
                        </m:sup>
                      </m:sSup>
                      <m:r>
                        <a:rPr lang="en-US" sz="4000">
                          <a:latin typeface="Cambria Math" charset="0"/>
                        </a:rPr>
                        <m:t>=</m:t>
                      </m:r>
                      <m:r>
                        <a:rPr lang="en-US" sz="4000" b="1" i="0">
                          <a:latin typeface="Cambria Math" panose="02040503050406030204" pitchFamily="18" charset="0"/>
                        </a:rPr>
                        <m:t>𝐒𝐩</m:t>
                      </m:r>
                      <m:r>
                        <a:rPr lang="en-US" sz="4000">
                          <a:latin typeface="Cambria Math" charset="0"/>
                        </a:rPr>
                        <m:t>+</m:t>
                      </m:r>
                      <m:r>
                        <a:rPr lang="en-US" sz="4000" b="1" i="0">
                          <a:latin typeface="Cambria Math" panose="02040503050406030204" pitchFamily="18" charset="0"/>
                        </a:rPr>
                        <m:t>𝐭</m:t>
                      </m:r>
                    </m:oMath>
                  </m:oMathPara>
                </a14:m>
                <a:endParaRPr lang="en-US" sz="3200" b="1" i="0" dirty="0"/>
              </a:p>
            </p:txBody>
          </p:sp>
        </mc:Choice>
        <mc:Fallback>
          <p:sp>
            <p:nvSpPr>
              <p:cNvPr id="53" name="TextBox 52">
                <a:extLst>
                  <a:ext uri="{FF2B5EF4-FFF2-40B4-BE49-F238E27FC236}">
                    <a16:creationId xmlns:a16="http://schemas.microsoft.com/office/drawing/2014/main" id="{4F4D0821-E1AB-0C4E-A512-1B566C6B3A36}"/>
                  </a:ext>
                </a:extLst>
              </p:cNvPr>
              <p:cNvSpPr txBox="1">
                <a:spLocks noRot="1" noChangeAspect="1" noMove="1" noResize="1" noEditPoints="1" noAdjustHandles="1" noChangeArrowheads="1" noChangeShapeType="1" noTextEdit="1"/>
              </p:cNvSpPr>
              <p:nvPr/>
            </p:nvSpPr>
            <p:spPr>
              <a:xfrm>
                <a:off x="7411052" y="8687257"/>
                <a:ext cx="2671052" cy="615553"/>
              </a:xfrm>
              <a:prstGeom prst="rect">
                <a:avLst/>
              </a:prstGeom>
              <a:blipFill>
                <a:blip r:embed="rId6"/>
                <a:stretch>
                  <a:fillRect l="-6161" b="-28571"/>
                </a:stretch>
              </a:blipFill>
            </p:spPr>
            <p:txBody>
              <a:bodyPr/>
              <a:lstStyle/>
              <a:p>
                <a:r>
                  <a:rPr lang="en-KR">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Matrix Representation"/>
          <p:cNvSpPr txBox="1">
            <a:spLocks noGrp="1"/>
          </p:cNvSpPr>
          <p:nvPr>
            <p:ph type="title"/>
          </p:nvPr>
        </p:nvSpPr>
        <p:spPr/>
        <p:txBody>
          <a:bodyPr/>
          <a:lstStyle/>
          <a:p>
            <a:r>
              <a:rPr lang="en-US" dirty="0"/>
              <a:t>Matrix Representation</a:t>
            </a:r>
          </a:p>
        </p:txBody>
      </p:sp>
      <p:sp>
        <p:nvSpPr>
          <p:cNvPr id="344" name="Each of the basic transformation can be expressed in the general matrix form…"/>
          <p:cNvSpPr txBox="1">
            <a:spLocks noGrp="1"/>
          </p:cNvSpPr>
          <p:nvPr>
            <p:ph idx="1"/>
          </p:nvPr>
        </p:nvSpPr>
        <p:spPr/>
        <p:txBody>
          <a:bodyPr/>
          <a:lstStyle/>
          <a:p>
            <a:r>
              <a:rPr lang="en-US" dirty="0"/>
              <a:t>Each of the basic transformation can be expressed in the general matrix form</a:t>
            </a:r>
          </a:p>
          <a:p>
            <a:endParaRPr lang="en-US" dirty="0"/>
          </a:p>
          <a:p>
            <a:pPr lvl="1"/>
            <a:r>
              <a:rPr lang="en-US" b="1" dirty="0">
                <a:latin typeface="Times" charset="0"/>
                <a:ea typeface="Times" charset="0"/>
                <a:cs typeface="Times" charset="0"/>
              </a:rPr>
              <a:t>M</a:t>
            </a:r>
            <a:r>
              <a:rPr lang="en-US" dirty="0"/>
              <a:t>: 2 by 2 matrix containing multiplicative factors</a:t>
            </a:r>
          </a:p>
          <a:p>
            <a:pPr lvl="2"/>
            <a:r>
              <a:rPr lang="en-US" dirty="0"/>
              <a:t>translation:  identity matrix</a:t>
            </a:r>
          </a:p>
          <a:p>
            <a:pPr lvl="1"/>
            <a:r>
              <a:rPr lang="en-US" b="1" dirty="0">
                <a:latin typeface="Times" charset="0"/>
                <a:ea typeface="Times" charset="0"/>
                <a:cs typeface="Times" charset="0"/>
              </a:rPr>
              <a:t>t</a:t>
            </a:r>
            <a:r>
              <a:rPr lang="en-US" dirty="0"/>
              <a:t> : vector containing translational terms</a:t>
            </a:r>
          </a:p>
          <a:p>
            <a:pPr lvl="2"/>
            <a:r>
              <a:rPr lang="en-US" dirty="0"/>
              <a:t>rotation:  pivot point</a:t>
            </a:r>
          </a:p>
          <a:p>
            <a:pPr lvl="2"/>
            <a:r>
              <a:rPr lang="en-US" dirty="0"/>
              <a:t>scaling: scaling fixed point</a:t>
            </a:r>
          </a:p>
          <a:p>
            <a:r>
              <a:rPr lang="en-US" dirty="0"/>
              <a:t>If we can eliminate the matrix addition, we can obtain  final coordinate positions directly from initial coordinates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43D7183-A371-3048-BCA4-22DAB10529BB}"/>
                  </a:ext>
                </a:extLst>
              </p:cNvPr>
              <p:cNvSpPr txBox="1"/>
              <p:nvPr/>
            </p:nvSpPr>
            <p:spPr>
              <a:xfrm>
                <a:off x="7285650" y="2822223"/>
                <a:ext cx="284097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000" b="1">
                              <a:latin typeface="Cambria Math" panose="02040503050406030204" pitchFamily="18" charset="0"/>
                            </a:rPr>
                          </m:ctrlPr>
                        </m:sSupPr>
                        <m:e>
                          <m:r>
                            <a:rPr lang="en-US" sz="4000" b="1" i="0">
                              <a:latin typeface="Cambria Math" panose="02040503050406030204" pitchFamily="18" charset="0"/>
                            </a:rPr>
                            <m:t>𝐩</m:t>
                          </m:r>
                        </m:e>
                        <m:sup>
                          <m:r>
                            <a:rPr lang="en-US" sz="4000" b="1" i="0">
                              <a:latin typeface="Cambria Math" charset="0"/>
                            </a:rPr>
                            <m:t>′</m:t>
                          </m:r>
                        </m:sup>
                      </m:sSup>
                      <m:r>
                        <a:rPr lang="en-US" sz="4000">
                          <a:latin typeface="Cambria Math" charset="0"/>
                        </a:rPr>
                        <m:t>=</m:t>
                      </m:r>
                      <m:r>
                        <a:rPr lang="en-US" sz="4000" b="1" i="0">
                          <a:latin typeface="Cambria Math" panose="02040503050406030204" pitchFamily="18" charset="0"/>
                        </a:rPr>
                        <m:t>𝐌𝐩</m:t>
                      </m:r>
                      <m:r>
                        <a:rPr lang="en-US" sz="4000">
                          <a:latin typeface="Cambria Math" charset="0"/>
                        </a:rPr>
                        <m:t>+</m:t>
                      </m:r>
                      <m:r>
                        <a:rPr lang="en-US" sz="4000" b="1" i="0">
                          <a:latin typeface="Cambria Math" panose="02040503050406030204" pitchFamily="18" charset="0"/>
                        </a:rPr>
                        <m:t>𝐭</m:t>
                      </m:r>
                    </m:oMath>
                  </m:oMathPara>
                </a14:m>
                <a:endParaRPr lang="en-US" b="1" i="0" dirty="0"/>
              </a:p>
            </p:txBody>
          </p:sp>
        </mc:Choice>
        <mc:Fallback>
          <p:sp>
            <p:nvSpPr>
              <p:cNvPr id="6" name="TextBox 5">
                <a:extLst>
                  <a:ext uri="{FF2B5EF4-FFF2-40B4-BE49-F238E27FC236}">
                    <a16:creationId xmlns:a16="http://schemas.microsoft.com/office/drawing/2014/main" id="{643D7183-A371-3048-BCA4-22DAB10529BB}"/>
                  </a:ext>
                </a:extLst>
              </p:cNvPr>
              <p:cNvSpPr txBox="1">
                <a:spLocks noRot="1" noChangeAspect="1" noMove="1" noResize="1" noEditPoints="1" noAdjustHandles="1" noChangeArrowheads="1" noChangeShapeType="1" noTextEdit="1"/>
              </p:cNvSpPr>
              <p:nvPr/>
            </p:nvSpPr>
            <p:spPr>
              <a:xfrm>
                <a:off x="7285650" y="2822223"/>
                <a:ext cx="2840971" cy="615553"/>
              </a:xfrm>
              <a:prstGeom prst="rect">
                <a:avLst/>
              </a:prstGeom>
              <a:blipFill>
                <a:blip r:embed="rId2"/>
                <a:stretch>
                  <a:fillRect l="-5778" b="-30612"/>
                </a:stretch>
              </a:blipFill>
            </p:spPr>
            <p:txBody>
              <a:bodyPr/>
              <a:lstStyle/>
              <a:p>
                <a:r>
                  <a:rPr lang="en-KR">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F71363A-C810-454E-B1CF-79DCC5B74EA8}"/>
                  </a:ext>
                </a:extLst>
              </p:cNvPr>
              <p:cNvSpPr txBox="1"/>
              <p:nvPr/>
            </p:nvSpPr>
            <p:spPr>
              <a:xfrm>
                <a:off x="5312352" y="8294860"/>
                <a:ext cx="6787564"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000" b="1">
                              <a:latin typeface="Cambria Math" panose="02040503050406030204" pitchFamily="18" charset="0"/>
                            </a:rPr>
                          </m:ctrlPr>
                        </m:sSupPr>
                        <m:e>
                          <m:r>
                            <a:rPr lang="en-US" sz="4000" b="1" i="0">
                              <a:latin typeface="Cambria Math" panose="02040503050406030204" pitchFamily="18" charset="0"/>
                            </a:rPr>
                            <m:t>𝐩</m:t>
                          </m:r>
                        </m:e>
                        <m:sup>
                          <m:r>
                            <a:rPr lang="en-US" sz="4000" b="1" i="0">
                              <a:latin typeface="Cambria Math" charset="0"/>
                            </a:rPr>
                            <m:t>′</m:t>
                          </m:r>
                        </m:sup>
                      </m:sSup>
                      <m:r>
                        <a:rPr lang="en-US" sz="4000">
                          <a:latin typeface="Cambria Math" charset="0"/>
                        </a:rPr>
                        <m:t>=</m:t>
                      </m:r>
                      <m:sSub>
                        <m:sSubPr>
                          <m:ctrlPr>
                            <a:rPr lang="en-US" sz="4000" b="1">
                              <a:latin typeface="Cambria Math" panose="02040503050406030204" pitchFamily="18" charset="0"/>
                            </a:rPr>
                          </m:ctrlPr>
                        </m:sSubPr>
                        <m:e>
                          <m:r>
                            <a:rPr lang="en-US" sz="4000" b="1" i="0">
                              <a:latin typeface="Cambria Math" panose="02040503050406030204" pitchFamily="18" charset="0"/>
                            </a:rPr>
                            <m:t>𝐓</m:t>
                          </m:r>
                        </m:e>
                        <m:sub>
                          <m:r>
                            <a:rPr lang="en-US" sz="4000">
                              <a:latin typeface="Cambria Math" panose="02040503050406030204" pitchFamily="18" charset="0"/>
                            </a:rPr>
                            <m:t>𝑛</m:t>
                          </m:r>
                        </m:sub>
                      </m:sSub>
                      <m:r>
                        <a:rPr lang="en-US" sz="4000" b="1">
                          <a:latin typeface="Cambria Math" panose="02040503050406030204" pitchFamily="18" charset="0"/>
                          <a:ea typeface="Cambria Math" panose="02040503050406030204" pitchFamily="18" charset="0"/>
                        </a:rPr>
                        <m:t>∙⋯∙</m:t>
                      </m:r>
                      <m:sSub>
                        <m:sSubPr>
                          <m:ctrlPr>
                            <a:rPr lang="en-US" sz="4000" b="1">
                              <a:latin typeface="Cambria Math" panose="02040503050406030204" pitchFamily="18" charset="0"/>
                            </a:rPr>
                          </m:ctrlPr>
                        </m:sSubPr>
                        <m:e>
                          <m:r>
                            <a:rPr lang="en-US" sz="4000" b="1" i="0">
                              <a:latin typeface="Cambria Math" panose="02040503050406030204" pitchFamily="18" charset="0"/>
                            </a:rPr>
                            <m:t>𝐓</m:t>
                          </m:r>
                        </m:e>
                        <m:sub>
                          <m:r>
                            <a:rPr lang="en-US" sz="4000">
                              <a:latin typeface="Cambria Math" panose="02040503050406030204" pitchFamily="18" charset="0"/>
                            </a:rPr>
                            <m:t>2</m:t>
                          </m:r>
                        </m:sub>
                      </m:sSub>
                      <m:r>
                        <a:rPr lang="en-US" sz="4000" b="1">
                          <a:latin typeface="Cambria Math" panose="02040503050406030204" pitchFamily="18" charset="0"/>
                          <a:ea typeface="Cambria Math" panose="02040503050406030204" pitchFamily="18" charset="0"/>
                        </a:rPr>
                        <m:t>∙</m:t>
                      </m:r>
                      <m:sSub>
                        <m:sSubPr>
                          <m:ctrlPr>
                            <a:rPr lang="en-US" sz="4000" b="1">
                              <a:latin typeface="Cambria Math" panose="02040503050406030204" pitchFamily="18" charset="0"/>
                            </a:rPr>
                          </m:ctrlPr>
                        </m:sSubPr>
                        <m:e>
                          <m:r>
                            <a:rPr lang="en-US" sz="4000" b="1" i="0">
                              <a:latin typeface="Cambria Math" panose="02040503050406030204" pitchFamily="18" charset="0"/>
                            </a:rPr>
                            <m:t>𝐓</m:t>
                          </m:r>
                        </m:e>
                        <m:sub>
                          <m:r>
                            <a:rPr lang="en-US" sz="4000" i="0">
                              <a:latin typeface="Cambria Math" panose="02040503050406030204" pitchFamily="18" charset="0"/>
                            </a:rPr>
                            <m:t>1</m:t>
                          </m:r>
                        </m:sub>
                      </m:sSub>
                      <m:r>
                        <a:rPr lang="en-US" sz="4000" b="1">
                          <a:latin typeface="Cambria Math" panose="02040503050406030204" pitchFamily="18" charset="0"/>
                          <a:ea typeface="Cambria Math" panose="02040503050406030204" pitchFamily="18" charset="0"/>
                        </a:rPr>
                        <m:t>∙</m:t>
                      </m:r>
                      <m:r>
                        <a:rPr lang="en-US" sz="4000" b="1" i="0">
                          <a:latin typeface="Cambria Math" panose="02040503050406030204" pitchFamily="18" charset="0"/>
                        </a:rPr>
                        <m:t>𝐩</m:t>
                      </m:r>
                      <m:r>
                        <a:rPr lang="en-US" sz="4000" b="1" i="0">
                          <a:latin typeface="Cambria Math" panose="02040503050406030204" pitchFamily="18" charset="0"/>
                        </a:rPr>
                        <m:t>=</m:t>
                      </m:r>
                      <m:r>
                        <a:rPr lang="en-US" sz="4000" b="1" i="0">
                          <a:latin typeface="Cambria Math" panose="02040503050406030204" pitchFamily="18" charset="0"/>
                        </a:rPr>
                        <m:t>𝐓</m:t>
                      </m:r>
                      <m:r>
                        <a:rPr lang="en-US" sz="4000" b="1">
                          <a:latin typeface="Cambria Math" panose="02040503050406030204" pitchFamily="18" charset="0"/>
                          <a:ea typeface="Cambria Math" panose="02040503050406030204" pitchFamily="18" charset="0"/>
                        </a:rPr>
                        <m:t>∙</m:t>
                      </m:r>
                      <m:r>
                        <a:rPr lang="en-US" sz="4000" b="1" i="0">
                          <a:latin typeface="Cambria Math" panose="02040503050406030204" pitchFamily="18" charset="0"/>
                          <a:ea typeface="Cambria Math" panose="02040503050406030204" pitchFamily="18" charset="0"/>
                        </a:rPr>
                        <m:t>𝐩</m:t>
                      </m:r>
                    </m:oMath>
                  </m:oMathPara>
                </a14:m>
                <a:endParaRPr lang="en-US" b="1" i="0" dirty="0"/>
              </a:p>
            </p:txBody>
          </p:sp>
        </mc:Choice>
        <mc:Fallback>
          <p:sp>
            <p:nvSpPr>
              <p:cNvPr id="7" name="TextBox 6">
                <a:extLst>
                  <a:ext uri="{FF2B5EF4-FFF2-40B4-BE49-F238E27FC236}">
                    <a16:creationId xmlns:a16="http://schemas.microsoft.com/office/drawing/2014/main" id="{9F71363A-C810-454E-B1CF-79DCC5B74EA8}"/>
                  </a:ext>
                </a:extLst>
              </p:cNvPr>
              <p:cNvSpPr txBox="1">
                <a:spLocks noRot="1" noChangeAspect="1" noMove="1" noResize="1" noEditPoints="1" noAdjustHandles="1" noChangeArrowheads="1" noChangeShapeType="1" noTextEdit="1"/>
              </p:cNvSpPr>
              <p:nvPr/>
            </p:nvSpPr>
            <p:spPr>
              <a:xfrm>
                <a:off x="5312352" y="8294860"/>
                <a:ext cx="6787564" cy="615553"/>
              </a:xfrm>
              <a:prstGeom prst="rect">
                <a:avLst/>
              </a:prstGeom>
              <a:blipFill>
                <a:blip r:embed="rId3"/>
                <a:stretch>
                  <a:fillRect l="-2243" r="-187" b="-22449"/>
                </a:stretch>
              </a:blipFill>
            </p:spPr>
            <p:txBody>
              <a:bodyPr/>
              <a:lstStyle/>
              <a:p>
                <a:r>
                  <a:rPr lang="en-KR">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Homogeneous Coordinates"/>
          <p:cNvSpPr txBox="1">
            <a:spLocks noGrp="1"/>
          </p:cNvSpPr>
          <p:nvPr>
            <p:ph type="title"/>
          </p:nvPr>
        </p:nvSpPr>
        <p:spPr/>
        <p:txBody>
          <a:bodyPr>
            <a:normAutofit/>
          </a:bodyPr>
          <a:lstStyle>
            <a:lvl1pPr defTabSz="560831">
              <a:defRPr sz="5568">
                <a:effectLst>
                  <a:outerShdw blurRad="36576" dist="36576" dir="2700000" rotWithShape="0">
                    <a:srgbClr val="000000">
                      <a:alpha val="70000"/>
                    </a:srgbClr>
                  </a:outerShdw>
                </a:effectLst>
              </a:defRPr>
            </a:lvl1pPr>
          </a:lstStyle>
          <a:p>
            <a:r>
              <a:rPr lang="en-US" sz="5000" dirty="0">
                <a:effectLst/>
              </a:rPr>
              <a:t>Homogeneous Coordinates</a:t>
            </a:r>
          </a:p>
        </p:txBody>
      </p:sp>
      <p:sp>
        <p:nvSpPr>
          <p:cNvPr id="349" name="Used for combining multiplicative and translational terms for 2D geometric transformation into a single matrix…"/>
          <p:cNvSpPr txBox="1">
            <a:spLocks noGrp="1"/>
          </p:cNvSpPr>
          <p:nvPr>
            <p:ph idx="1"/>
          </p:nvPr>
        </p:nvSpPr>
        <p:spPr/>
        <p:txBody>
          <a:bodyPr/>
          <a:lstStyle/>
          <a:p>
            <a:pPr lvl="1"/>
            <a:r>
              <a:rPr lang="en-US" dirty="0"/>
              <a:t>Used for combining multiplicative and translational terms for 2D geometric transformation into a single matrix</a:t>
            </a:r>
          </a:p>
          <a:p>
            <a:pPr lvl="1"/>
            <a:r>
              <a:rPr lang="en-US" dirty="0"/>
              <a:t>Expand 2D coordinate position </a:t>
            </a:r>
            <a:r>
              <a:rPr lang="en-US" dirty="0">
                <a:latin typeface="Times" charset="0"/>
                <a:ea typeface="Times" charset="0"/>
                <a:cs typeface="Times" charset="0"/>
              </a:rPr>
              <a:t>(</a:t>
            </a:r>
            <a:r>
              <a:rPr lang="en-US" i="1" dirty="0">
                <a:latin typeface="Times" charset="0"/>
                <a:ea typeface="Times" charset="0"/>
                <a:cs typeface="Times" charset="0"/>
              </a:rPr>
              <a:t>x</a:t>
            </a:r>
            <a:r>
              <a:rPr lang="en-US" dirty="0">
                <a:latin typeface="Times" charset="0"/>
                <a:ea typeface="Times" charset="0"/>
                <a:cs typeface="Times" charset="0"/>
              </a:rPr>
              <a:t>, </a:t>
            </a:r>
            <a:r>
              <a:rPr lang="en-US" i="1" dirty="0">
                <a:latin typeface="Times" charset="0"/>
                <a:ea typeface="Times" charset="0"/>
                <a:cs typeface="Times" charset="0"/>
              </a:rPr>
              <a:t>y</a:t>
            </a:r>
            <a:r>
              <a:rPr lang="en-US" dirty="0">
                <a:latin typeface="Times" charset="0"/>
                <a:ea typeface="Times" charset="0"/>
                <a:cs typeface="Times" charset="0"/>
              </a:rPr>
              <a:t>)</a:t>
            </a:r>
            <a:r>
              <a:rPr lang="en-US" dirty="0"/>
              <a:t> to a three-element column representation </a:t>
            </a:r>
            <a:r>
              <a:rPr lang="en-US" dirty="0">
                <a:latin typeface="Times" charset="0"/>
                <a:ea typeface="Times" charset="0"/>
                <a:cs typeface="Times" charset="0"/>
              </a:rPr>
              <a:t>(</a:t>
            </a:r>
            <a:r>
              <a:rPr lang="en-US" i="1" dirty="0" err="1">
                <a:latin typeface="Times" charset="0"/>
                <a:ea typeface="Times" charset="0"/>
                <a:cs typeface="Times" charset="0"/>
              </a:rPr>
              <a:t>x</a:t>
            </a:r>
            <a:r>
              <a:rPr lang="en-US" i="1" baseline="-25000" dirty="0" err="1">
                <a:latin typeface="Times" charset="0"/>
                <a:ea typeface="Times" charset="0"/>
                <a:cs typeface="Times" charset="0"/>
              </a:rPr>
              <a:t>h</a:t>
            </a:r>
            <a:r>
              <a:rPr lang="en-US" dirty="0">
                <a:latin typeface="Times" charset="0"/>
                <a:ea typeface="Times" charset="0"/>
                <a:cs typeface="Times" charset="0"/>
              </a:rPr>
              <a:t>, </a:t>
            </a:r>
            <a:r>
              <a:rPr lang="en-US" i="1" dirty="0" err="1">
                <a:latin typeface="Times" charset="0"/>
                <a:ea typeface="Times" charset="0"/>
                <a:cs typeface="Times" charset="0"/>
              </a:rPr>
              <a:t>y</a:t>
            </a:r>
            <a:r>
              <a:rPr lang="en-US" i="1" baseline="-25000" dirty="0" err="1">
                <a:latin typeface="Times" charset="0"/>
                <a:ea typeface="Times" charset="0"/>
                <a:cs typeface="Times" charset="0"/>
              </a:rPr>
              <a:t>h</a:t>
            </a:r>
            <a:r>
              <a:rPr lang="en-US" dirty="0">
                <a:latin typeface="Times" charset="0"/>
                <a:ea typeface="Times" charset="0"/>
                <a:cs typeface="Times" charset="0"/>
              </a:rPr>
              <a:t>, </a:t>
            </a:r>
            <a:r>
              <a:rPr lang="en-US" i="1" dirty="0">
                <a:latin typeface="Times" charset="0"/>
                <a:ea typeface="Times" charset="0"/>
                <a:cs typeface="Times" charset="0"/>
              </a:rPr>
              <a:t>h</a:t>
            </a:r>
            <a:r>
              <a:rPr lang="en-US" dirty="0">
                <a:latin typeface="Times" charset="0"/>
                <a:ea typeface="Times" charset="0"/>
                <a:cs typeface="Times" charset="0"/>
              </a:rPr>
              <a:t>)</a:t>
            </a:r>
            <a:r>
              <a:rPr lang="en-US" dirty="0"/>
              <a:t>, where the homogeneous parameter h is a nonzero</a:t>
            </a:r>
          </a:p>
          <a:p>
            <a:endParaRPr lang="en-US" dirty="0"/>
          </a:p>
          <a:p>
            <a:endParaRPr lang="en-US" dirty="0"/>
          </a:p>
          <a:p>
            <a:pPr lvl="1"/>
            <a:r>
              <a:rPr lang="en-US" dirty="0"/>
              <a:t>For geometric transformation, we can choose h to be any nonzero value</a:t>
            </a:r>
          </a:p>
          <a:p>
            <a:pPr lvl="2"/>
            <a:r>
              <a:rPr lang="en-US" dirty="0"/>
              <a:t>a conventional choice is simply to set </a:t>
            </a:r>
            <a:r>
              <a:rPr lang="en-US" i="1" dirty="0">
                <a:latin typeface="Times" charset="0"/>
                <a:ea typeface="Times" charset="0"/>
                <a:cs typeface="Times" charset="0"/>
              </a:rPr>
              <a:t>h</a:t>
            </a:r>
            <a:r>
              <a:rPr lang="en-US" dirty="0">
                <a:latin typeface="Times" charset="0"/>
                <a:ea typeface="Times" charset="0"/>
                <a:cs typeface="Times" charset="0"/>
              </a:rPr>
              <a:t> = 1</a:t>
            </a:r>
          </a:p>
          <a:p>
            <a:pPr lvl="1"/>
            <a:r>
              <a:rPr lang="en-US" dirty="0"/>
              <a:t>Each 2D position (Cartesian coordinates) is represented with homogeneous coordinates </a:t>
            </a:r>
            <a:r>
              <a:rPr lang="en-US" dirty="0">
                <a:latin typeface="Times" charset="0"/>
                <a:ea typeface="Times" charset="0"/>
                <a:cs typeface="Times" charset="0"/>
              </a:rPr>
              <a:t>(</a:t>
            </a:r>
            <a:r>
              <a:rPr lang="en-US" i="1" dirty="0">
                <a:latin typeface="Times" charset="0"/>
                <a:ea typeface="Times" charset="0"/>
                <a:cs typeface="Times" charset="0"/>
              </a:rPr>
              <a:t>x</a:t>
            </a:r>
            <a:r>
              <a:rPr lang="en-US" dirty="0">
                <a:latin typeface="Times" charset="0"/>
                <a:ea typeface="Times" charset="0"/>
                <a:cs typeface="Times" charset="0"/>
              </a:rPr>
              <a:t>, </a:t>
            </a:r>
            <a:r>
              <a:rPr lang="en-US" i="1" dirty="0">
                <a:latin typeface="Times" charset="0"/>
                <a:ea typeface="Times" charset="0"/>
                <a:cs typeface="Times" charset="0"/>
              </a:rPr>
              <a:t>y</a:t>
            </a:r>
            <a:r>
              <a:rPr lang="en-US" dirty="0">
                <a:latin typeface="Times" charset="0"/>
                <a:ea typeface="Times" charset="0"/>
                <a:cs typeface="Times" charset="0"/>
              </a:rPr>
              <a:t>, 1)</a:t>
            </a:r>
          </a:p>
        </p:txBody>
      </p:sp>
      <p:pic>
        <p:nvPicPr>
          <p:cNvPr id="351" name="image34.pdf" descr="image34.pdf"/>
          <p:cNvPicPr>
            <a:picLocks noChangeAspect="1"/>
          </p:cNvPicPr>
          <p:nvPr/>
        </p:nvPicPr>
        <p:blipFill>
          <a:blip r:embed="rId2"/>
          <a:stretch>
            <a:fillRect/>
          </a:stretch>
        </p:blipFill>
        <p:spPr>
          <a:xfrm>
            <a:off x="7221312" y="4010738"/>
            <a:ext cx="3249719" cy="1214650"/>
          </a:xfrm>
          <a:prstGeom prst="rect">
            <a:avLst/>
          </a:prstGeom>
          <a:ln w="12700">
            <a:miter lim="400000"/>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Homogeneous Coordinates"/>
          <p:cNvSpPr txBox="1">
            <a:spLocks noGrp="1"/>
          </p:cNvSpPr>
          <p:nvPr>
            <p:ph type="title"/>
          </p:nvPr>
        </p:nvSpPr>
        <p:spPr/>
        <p:txBody>
          <a:bodyPr>
            <a:normAutofit/>
          </a:bodyPr>
          <a:lstStyle>
            <a:lvl1pPr defTabSz="560831">
              <a:defRPr sz="5568">
                <a:effectLst>
                  <a:outerShdw blurRad="36576" dist="36576" dir="2700000" rotWithShape="0">
                    <a:srgbClr val="000000">
                      <a:alpha val="70000"/>
                    </a:srgbClr>
                  </a:outerShdw>
                </a:effectLst>
              </a:defRPr>
            </a:lvl1pPr>
          </a:lstStyle>
          <a:p>
            <a:r>
              <a:rPr lang="en-US" sz="5000" dirty="0">
                <a:effectLst/>
              </a:rPr>
              <a:t>Homogeneous Coordinates</a:t>
            </a:r>
          </a:p>
        </p:txBody>
      </p:sp>
      <mc:AlternateContent xmlns:mc="http://schemas.openxmlformats.org/markup-compatibility/2006">
        <mc:Choice xmlns:a14="http://schemas.microsoft.com/office/drawing/2010/main" Requires="a14">
          <p:sp>
            <p:nvSpPr>
              <p:cNvPr id="353" name="(x, y, h) represents a point at location (x/h, y/h)…"/>
              <p:cNvSpPr txBox="1">
                <a:spLocks noGrp="1"/>
              </p:cNvSpPr>
              <p:nvPr>
                <p:ph idx="1"/>
              </p:nvPr>
            </p:nvSpPr>
            <p:spPr/>
            <p:txBody>
              <a:bodyPr/>
              <a:lstStyle/>
              <a:p>
                <a:r>
                  <a:rPr lang="en-US" b="0" dirty="0">
                    <a:latin typeface="Times" charset="0"/>
                    <a:ea typeface="Times" charset="0"/>
                    <a:cs typeface="Times" charset="0"/>
                  </a:rPr>
                  <a:t>(</a:t>
                </a:r>
                <a:r>
                  <a:rPr lang="en-US" b="0" i="1" dirty="0">
                    <a:latin typeface="Times" charset="0"/>
                    <a:ea typeface="Times" charset="0"/>
                    <a:cs typeface="Times" charset="0"/>
                  </a:rPr>
                  <a:t>x</a:t>
                </a:r>
                <a:r>
                  <a:rPr lang="en-US" b="0" dirty="0">
                    <a:latin typeface="Times" charset="0"/>
                    <a:ea typeface="Times" charset="0"/>
                    <a:cs typeface="Times" charset="0"/>
                  </a:rPr>
                  <a:t>, </a:t>
                </a:r>
                <a:r>
                  <a:rPr lang="en-US" b="0" i="1" dirty="0">
                    <a:latin typeface="Times" charset="0"/>
                    <a:ea typeface="Times" charset="0"/>
                    <a:cs typeface="Times" charset="0"/>
                  </a:rPr>
                  <a:t>y</a:t>
                </a:r>
                <a:r>
                  <a:rPr lang="en-US" b="0" dirty="0">
                    <a:latin typeface="Times" charset="0"/>
                    <a:ea typeface="Times" charset="0"/>
                    <a:cs typeface="Times" charset="0"/>
                  </a:rPr>
                  <a:t>, </a:t>
                </a:r>
                <a:r>
                  <a:rPr lang="en-US" b="0" i="1" dirty="0">
                    <a:latin typeface="Times" charset="0"/>
                    <a:ea typeface="Times" charset="0"/>
                    <a:cs typeface="Times" charset="0"/>
                  </a:rPr>
                  <a:t>h</a:t>
                </a:r>
                <a:r>
                  <a:rPr lang="en-US" b="0" dirty="0">
                    <a:latin typeface="Times" charset="0"/>
                    <a:ea typeface="Times" charset="0"/>
                    <a:cs typeface="Times" charset="0"/>
                  </a:rPr>
                  <a:t>)</a:t>
                </a:r>
                <a:r>
                  <a:rPr lang="en-US" dirty="0"/>
                  <a:t> represents a point at location </a:t>
                </a:r>
                <a14:m>
                  <m:oMath xmlns:m="http://schemas.openxmlformats.org/officeDocument/2006/math">
                    <m:d>
                      <m:dPr>
                        <m:ctrlPr>
                          <a:rPr lang="en-US" b="0" i="1" dirty="0" smtClean="0">
                            <a:latin typeface="Cambria Math" panose="02040503050406030204" pitchFamily="18" charset="0"/>
                            <a:ea typeface="Times" charset="0"/>
                            <a:cs typeface="Times" charset="0"/>
                          </a:rPr>
                        </m:ctrlPr>
                      </m:dPr>
                      <m:e>
                        <m:f>
                          <m:fPr>
                            <m:ctrlPr>
                              <a:rPr lang="en-US" b="0" i="1" dirty="0" smtClean="0">
                                <a:latin typeface="Cambria Math" panose="02040503050406030204" pitchFamily="18" charset="0"/>
                                <a:ea typeface="Times" charset="0"/>
                                <a:cs typeface="Times" charset="0"/>
                              </a:rPr>
                            </m:ctrlPr>
                          </m:fPr>
                          <m:num>
                            <m:r>
                              <a:rPr lang="en-US" b="0" i="1" dirty="0" smtClean="0">
                                <a:latin typeface="Cambria Math" panose="02040503050406030204" pitchFamily="18" charset="0"/>
                                <a:ea typeface="Times" charset="0"/>
                                <a:cs typeface="Times" charset="0"/>
                              </a:rPr>
                              <m:t>𝑥</m:t>
                            </m:r>
                          </m:num>
                          <m:den>
                            <m:r>
                              <a:rPr lang="en-US" b="0" i="1" dirty="0" smtClean="0">
                                <a:latin typeface="Cambria Math" panose="02040503050406030204" pitchFamily="18" charset="0"/>
                                <a:ea typeface="Times" charset="0"/>
                                <a:cs typeface="Times" charset="0"/>
                              </a:rPr>
                              <m:t>h</m:t>
                            </m:r>
                          </m:den>
                        </m:f>
                        <m:r>
                          <a:rPr lang="en-US" b="0" i="1" dirty="0" smtClean="0">
                            <a:latin typeface="Cambria Math" panose="02040503050406030204" pitchFamily="18" charset="0"/>
                            <a:ea typeface="Times" charset="0"/>
                            <a:cs typeface="Times" charset="0"/>
                          </a:rPr>
                          <m:t>,</m:t>
                        </m:r>
                        <m:f>
                          <m:fPr>
                            <m:ctrlPr>
                              <a:rPr lang="en-US" b="0" i="1" dirty="0">
                                <a:latin typeface="Cambria Math" panose="02040503050406030204" pitchFamily="18" charset="0"/>
                                <a:ea typeface="Times" charset="0"/>
                                <a:cs typeface="Times" charset="0"/>
                              </a:rPr>
                            </m:ctrlPr>
                          </m:fPr>
                          <m:num>
                            <m:r>
                              <a:rPr lang="en-US" b="0" i="1" dirty="0">
                                <a:latin typeface="Cambria Math" panose="02040503050406030204" pitchFamily="18" charset="0"/>
                                <a:ea typeface="Times" charset="0"/>
                                <a:cs typeface="Times" charset="0"/>
                              </a:rPr>
                              <m:t>𝑦</m:t>
                            </m:r>
                          </m:num>
                          <m:den>
                            <m:r>
                              <a:rPr lang="en-US" b="0" i="1" dirty="0">
                                <a:latin typeface="Cambria Math" panose="02040503050406030204" pitchFamily="18" charset="0"/>
                                <a:ea typeface="Times" charset="0"/>
                                <a:cs typeface="Times" charset="0"/>
                              </a:rPr>
                              <m:t>h</m:t>
                            </m:r>
                          </m:den>
                        </m:f>
                      </m:e>
                    </m:d>
                  </m:oMath>
                </a14:m>
                <a:endParaRPr lang="en-US" b="0" dirty="0">
                  <a:latin typeface="Times" charset="0"/>
                  <a:ea typeface="Times" charset="0"/>
                  <a:cs typeface="Times" charset="0"/>
                </a:endParaRPr>
              </a:p>
              <a:p>
                <a:pPr lvl="1"/>
                <a:r>
                  <a:rPr lang="en-US" dirty="0"/>
                  <a:t>usually </a:t>
                </a:r>
                <a:r>
                  <a:rPr lang="en-US" i="1" dirty="0">
                    <a:latin typeface="Times" charset="0"/>
                    <a:ea typeface="Times" charset="0"/>
                    <a:cs typeface="Times" charset="0"/>
                  </a:rPr>
                  <a:t>h</a:t>
                </a:r>
                <a:r>
                  <a:rPr lang="en-US" dirty="0">
                    <a:latin typeface="Times" charset="0"/>
                    <a:ea typeface="Times" charset="0"/>
                    <a:cs typeface="Times" charset="0"/>
                  </a:rPr>
                  <a:t> = 1</a:t>
                </a:r>
                <a:r>
                  <a:rPr lang="en-US" dirty="0"/>
                  <a:t> (augmented vector)</a:t>
                </a:r>
              </a:p>
              <a:p>
                <a:pPr lvl="1"/>
                <a:r>
                  <a:rPr lang="en-US" dirty="0">
                    <a:latin typeface="Times" charset="0"/>
                    <a:ea typeface="Times" charset="0"/>
                    <a:cs typeface="Times" charset="0"/>
                  </a:rPr>
                  <a:t>(2, 1, 1) = (4, 2, 2) = (6, 3, 3)</a:t>
                </a:r>
              </a:p>
              <a:p>
                <a:pPr lvl="1"/>
                <a:r>
                  <a:rPr lang="en-US" dirty="0"/>
                  <a:t>origin case </a:t>
                </a:r>
                <a:r>
                  <a:rPr lang="en-US" dirty="0">
                    <a:latin typeface="Times" charset="0"/>
                    <a:ea typeface="Times" charset="0"/>
                    <a:cs typeface="Times" charset="0"/>
                  </a:rPr>
                  <a:t>(0, 0, 1)</a:t>
                </a:r>
              </a:p>
              <a:p>
                <a:pPr lvl="1"/>
                <a:r>
                  <a:rPr lang="en-US" dirty="0">
                    <a:latin typeface="Times" charset="0"/>
                    <a:ea typeface="Times" charset="0"/>
                    <a:cs typeface="Times" charset="0"/>
                  </a:rPr>
                  <a:t>(</a:t>
                </a:r>
                <a:r>
                  <a:rPr lang="en-US" i="1" dirty="0">
                    <a:latin typeface="Times" charset="0"/>
                    <a:ea typeface="Times" charset="0"/>
                    <a:cs typeface="Times" charset="0"/>
                  </a:rPr>
                  <a:t>x</a:t>
                </a:r>
                <a:r>
                  <a:rPr lang="en-US" dirty="0">
                    <a:latin typeface="Times" charset="0"/>
                    <a:ea typeface="Times" charset="0"/>
                    <a:cs typeface="Times" charset="0"/>
                  </a:rPr>
                  <a:t>, </a:t>
                </a:r>
                <a:r>
                  <a:rPr lang="en-US" i="1" dirty="0">
                    <a:latin typeface="Times" charset="0"/>
                    <a:ea typeface="Times" charset="0"/>
                    <a:cs typeface="Times" charset="0"/>
                  </a:rPr>
                  <a:t>y</a:t>
                </a:r>
                <a:r>
                  <a:rPr lang="en-US" dirty="0">
                    <a:latin typeface="Times" charset="0"/>
                    <a:ea typeface="Times" charset="0"/>
                    <a:cs typeface="Times" charset="0"/>
                  </a:rPr>
                  <a:t>, 0)</a:t>
                </a:r>
                <a:r>
                  <a:rPr lang="en-US" dirty="0"/>
                  <a:t> represents a point at infinity</a:t>
                </a:r>
              </a:p>
              <a:p>
                <a:pPr lvl="1"/>
                <a:r>
                  <a:rPr lang="en-US" dirty="0">
                    <a:latin typeface="Times" charset="0"/>
                    <a:ea typeface="Times" charset="0"/>
                    <a:cs typeface="Times" charset="0"/>
                  </a:rPr>
                  <a:t>(0, 0, 0)</a:t>
                </a:r>
                <a:r>
                  <a:rPr lang="en-US" dirty="0"/>
                  <a:t> is not allowed</a:t>
                </a:r>
              </a:p>
            </p:txBody>
          </p:sp>
        </mc:Choice>
        <mc:Fallback>
          <p:sp>
            <p:nvSpPr>
              <p:cNvPr id="353" name="(x, y, h) represents a point at location (x/h, y/h)…"/>
              <p:cNvSpPr txBox="1">
                <a:spLocks noGrp="1" noRot="1" noChangeAspect="1" noMove="1" noResize="1" noEditPoints="1" noAdjustHandles="1" noChangeArrowheads="1" noChangeShapeType="1" noTextEdit="1"/>
              </p:cNvSpPr>
              <p:nvPr>
                <p:ph idx="1"/>
              </p:nvPr>
            </p:nvSpPr>
            <p:spPr>
              <a:blipFill>
                <a:blip r:embed="rId2"/>
                <a:stretch>
                  <a:fillRect l="-1108"/>
                </a:stretch>
              </a:blipFill>
            </p:spPr>
            <p:txBody>
              <a:bodyPr/>
              <a:lstStyle/>
              <a:p>
                <a:r>
                  <a:rPr lang="en-KR">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Matrix Equations  Using Homogeneous Coordinates"/>
          <p:cNvSpPr txBox="1">
            <a:spLocks noGrp="1"/>
          </p:cNvSpPr>
          <p:nvPr>
            <p:ph type="title"/>
          </p:nvPr>
        </p:nvSpPr>
        <p:spPr/>
        <p:txBody>
          <a:bodyPr>
            <a:normAutofit/>
          </a:bodyPr>
          <a:lstStyle/>
          <a:p>
            <a:r>
              <a:rPr lang="en-US" dirty="0"/>
              <a:t>Matrix Equations Using Homogeneous Coordinates</a:t>
            </a:r>
          </a:p>
        </p:txBody>
      </p:sp>
      <p:sp>
        <p:nvSpPr>
          <p:cNvPr id="356" name="Translation…"/>
          <p:cNvSpPr txBox="1">
            <a:spLocks noGrp="1"/>
          </p:cNvSpPr>
          <p:nvPr>
            <p:ph idx="1"/>
          </p:nvPr>
        </p:nvSpPr>
        <p:spPr/>
        <p:txBody>
          <a:bodyPr/>
          <a:lstStyle/>
          <a:p>
            <a:r>
              <a:rPr lang="en-US" dirty="0"/>
              <a:t>Translation</a:t>
            </a:r>
          </a:p>
          <a:p>
            <a:pPr lvl="1"/>
            <a:endParaRPr lang="en-US" dirty="0"/>
          </a:p>
          <a:p>
            <a:endParaRPr lang="en-US" dirty="0"/>
          </a:p>
          <a:p>
            <a:r>
              <a:rPr lang="en-US" dirty="0"/>
              <a:t>Rotation</a:t>
            </a:r>
          </a:p>
          <a:p>
            <a:endParaRPr lang="en-US" dirty="0"/>
          </a:p>
          <a:p>
            <a:endParaRPr lang="en-US" dirty="0"/>
          </a:p>
          <a:p>
            <a:r>
              <a:rPr lang="en-US" dirty="0"/>
              <a:t>Scaling</a:t>
            </a:r>
          </a:p>
        </p:txBody>
      </p:sp>
      <p:pic>
        <p:nvPicPr>
          <p:cNvPr id="358" name="image35.pdf" descr="image35.pdf"/>
          <p:cNvPicPr>
            <a:picLocks noChangeAspect="1"/>
          </p:cNvPicPr>
          <p:nvPr/>
        </p:nvPicPr>
        <p:blipFill>
          <a:blip r:embed="rId2"/>
          <a:stretch>
            <a:fillRect/>
          </a:stretch>
        </p:blipFill>
        <p:spPr>
          <a:xfrm>
            <a:off x="5527304" y="1414193"/>
            <a:ext cx="3923150" cy="1806091"/>
          </a:xfrm>
          <a:prstGeom prst="rect">
            <a:avLst/>
          </a:prstGeom>
          <a:ln w="12700">
            <a:miter lim="400000"/>
          </a:ln>
        </p:spPr>
      </p:pic>
      <p:pic>
        <p:nvPicPr>
          <p:cNvPr id="359" name="image36.pdf" descr="image36.pdf"/>
          <p:cNvPicPr>
            <a:picLocks noChangeAspect="1"/>
          </p:cNvPicPr>
          <p:nvPr/>
        </p:nvPicPr>
        <p:blipFill>
          <a:blip r:embed="rId3"/>
          <a:stretch>
            <a:fillRect/>
          </a:stretch>
        </p:blipFill>
        <p:spPr>
          <a:xfrm>
            <a:off x="5527304" y="3629773"/>
            <a:ext cx="5414152" cy="1806089"/>
          </a:xfrm>
          <a:prstGeom prst="rect">
            <a:avLst/>
          </a:prstGeom>
          <a:ln w="12700">
            <a:miter lim="400000"/>
          </a:ln>
        </p:spPr>
      </p:pic>
      <p:pic>
        <p:nvPicPr>
          <p:cNvPr id="360" name="image37.pdf" descr="image37.pdf"/>
          <p:cNvPicPr>
            <a:picLocks noChangeAspect="1"/>
          </p:cNvPicPr>
          <p:nvPr/>
        </p:nvPicPr>
        <p:blipFill>
          <a:blip r:embed="rId4"/>
          <a:stretch>
            <a:fillRect/>
          </a:stretch>
        </p:blipFill>
        <p:spPr>
          <a:xfrm>
            <a:off x="5527305" y="6285653"/>
            <a:ext cx="4176455" cy="1806090"/>
          </a:xfrm>
          <a:prstGeom prst="rect">
            <a:avLst/>
          </a:prstGeom>
          <a:ln w="12700">
            <a:miter lim="400000"/>
          </a:ln>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64B32B9-0CA6-9245-9D9B-E349AADAED0D}"/>
                  </a:ext>
                </a:extLst>
              </p:cNvPr>
              <p:cNvSpPr txBox="1"/>
              <p:nvPr/>
            </p:nvSpPr>
            <p:spPr>
              <a:xfrm>
                <a:off x="10480465" y="1985127"/>
                <a:ext cx="3827651" cy="664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000" b="1">
                              <a:latin typeface="Cambria Math" panose="02040503050406030204" pitchFamily="18" charset="0"/>
                            </a:rPr>
                          </m:ctrlPr>
                        </m:sSupPr>
                        <m:e>
                          <m:r>
                            <a:rPr lang="en-US" sz="4000" b="1" i="0">
                              <a:latin typeface="Cambria Math" panose="02040503050406030204" pitchFamily="18" charset="0"/>
                            </a:rPr>
                            <m:t>𝐩</m:t>
                          </m:r>
                        </m:e>
                        <m:sup>
                          <m:r>
                            <a:rPr lang="en-US" sz="4000" b="1" i="0">
                              <a:latin typeface="Cambria Math" charset="0"/>
                            </a:rPr>
                            <m:t>′</m:t>
                          </m:r>
                        </m:sup>
                      </m:sSup>
                      <m:r>
                        <a:rPr lang="en-US" sz="4000">
                          <a:latin typeface="Cambria Math" charset="0"/>
                        </a:rPr>
                        <m:t>=</m:t>
                      </m:r>
                      <m:r>
                        <a:rPr lang="en-US" sz="4000" b="1" i="0">
                          <a:latin typeface="Cambria Math" panose="02040503050406030204" pitchFamily="18" charset="0"/>
                        </a:rPr>
                        <m:t>𝐓</m:t>
                      </m:r>
                      <m:r>
                        <a:rPr lang="en-US" sz="4000" b="1" i="0">
                          <a:latin typeface="Cambria Math" panose="02040503050406030204" pitchFamily="18" charset="0"/>
                        </a:rPr>
                        <m:t>(</m:t>
                      </m:r>
                      <m:sSub>
                        <m:sSubPr>
                          <m:ctrlPr>
                            <a:rPr lang="en-US" sz="4000">
                              <a:latin typeface="Cambria Math" panose="02040503050406030204" pitchFamily="18" charset="0"/>
                            </a:rPr>
                          </m:ctrlPr>
                        </m:sSubPr>
                        <m:e>
                          <m:r>
                            <a:rPr lang="en-US" sz="4000">
                              <a:latin typeface="Cambria Math" panose="02040503050406030204" pitchFamily="18" charset="0"/>
                            </a:rPr>
                            <m:t>𝑡</m:t>
                          </m:r>
                        </m:e>
                        <m:sub>
                          <m:r>
                            <a:rPr lang="en-US" sz="4000">
                              <a:latin typeface="Cambria Math" panose="02040503050406030204" pitchFamily="18" charset="0"/>
                            </a:rPr>
                            <m:t>𝑥</m:t>
                          </m:r>
                        </m:sub>
                      </m:sSub>
                      <m:r>
                        <a:rPr lang="en-US" sz="4000">
                          <a:latin typeface="Cambria Math" panose="02040503050406030204" pitchFamily="18" charset="0"/>
                        </a:rPr>
                        <m:t>, </m:t>
                      </m:r>
                      <m:sSub>
                        <m:sSubPr>
                          <m:ctrlPr>
                            <a:rPr lang="en-US" sz="4000">
                              <a:latin typeface="Cambria Math" panose="02040503050406030204" pitchFamily="18" charset="0"/>
                            </a:rPr>
                          </m:ctrlPr>
                        </m:sSubPr>
                        <m:e>
                          <m:r>
                            <a:rPr lang="en-US" sz="4000">
                              <a:latin typeface="Cambria Math" panose="02040503050406030204" pitchFamily="18" charset="0"/>
                            </a:rPr>
                            <m:t>𝑡</m:t>
                          </m:r>
                        </m:e>
                        <m:sub>
                          <m:r>
                            <a:rPr lang="en-US" sz="4000">
                              <a:latin typeface="Cambria Math" panose="02040503050406030204" pitchFamily="18" charset="0"/>
                            </a:rPr>
                            <m:t>𝑦</m:t>
                          </m:r>
                        </m:sub>
                      </m:sSub>
                      <m:r>
                        <a:rPr lang="en-US" sz="4000">
                          <a:latin typeface="Cambria Math" panose="02040503050406030204" pitchFamily="18" charset="0"/>
                        </a:rPr>
                        <m:t>)</m:t>
                      </m:r>
                      <m:r>
                        <a:rPr lang="en-US" sz="4000">
                          <a:latin typeface="Cambria Math" panose="02040503050406030204" pitchFamily="18" charset="0"/>
                          <a:ea typeface="Cambria Math" panose="02040503050406030204" pitchFamily="18" charset="0"/>
                        </a:rPr>
                        <m:t>∙</m:t>
                      </m:r>
                      <m:r>
                        <a:rPr lang="en-US" sz="4000" b="1" i="0">
                          <a:latin typeface="Cambria Math" panose="02040503050406030204" pitchFamily="18" charset="0"/>
                        </a:rPr>
                        <m:t>𝐩</m:t>
                      </m:r>
                    </m:oMath>
                  </m:oMathPara>
                </a14:m>
                <a:endParaRPr lang="en-US" sz="3200" b="1" i="0" dirty="0"/>
              </a:p>
            </p:txBody>
          </p:sp>
        </mc:Choice>
        <mc:Fallback>
          <p:sp>
            <p:nvSpPr>
              <p:cNvPr id="10" name="TextBox 9">
                <a:extLst>
                  <a:ext uri="{FF2B5EF4-FFF2-40B4-BE49-F238E27FC236}">
                    <a16:creationId xmlns:a16="http://schemas.microsoft.com/office/drawing/2014/main" id="{E64B32B9-0CA6-9245-9D9B-E349AADAED0D}"/>
                  </a:ext>
                </a:extLst>
              </p:cNvPr>
              <p:cNvSpPr txBox="1">
                <a:spLocks noRot="1" noChangeAspect="1" noMove="1" noResize="1" noEditPoints="1" noAdjustHandles="1" noChangeArrowheads="1" noChangeShapeType="1" noTextEdit="1"/>
              </p:cNvSpPr>
              <p:nvPr/>
            </p:nvSpPr>
            <p:spPr>
              <a:xfrm>
                <a:off x="10480465" y="1985127"/>
                <a:ext cx="3827651" cy="664221"/>
              </a:xfrm>
              <a:prstGeom prst="rect">
                <a:avLst/>
              </a:prstGeom>
              <a:blipFill>
                <a:blip r:embed="rId5"/>
                <a:stretch>
                  <a:fillRect l="-4305" r="-662" b="-26415"/>
                </a:stretch>
              </a:blipFill>
            </p:spPr>
            <p:txBody>
              <a:bodyPr/>
              <a:lstStyle/>
              <a:p>
                <a:r>
                  <a:rPr lang="en-KR">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728F33D-7F6E-5345-AE0E-3FD53E5863E3}"/>
                  </a:ext>
                </a:extLst>
              </p:cNvPr>
              <p:cNvSpPr txBox="1"/>
              <p:nvPr/>
            </p:nvSpPr>
            <p:spPr>
              <a:xfrm>
                <a:off x="11262987" y="4225040"/>
                <a:ext cx="304512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000" b="1">
                              <a:latin typeface="Cambria Math" panose="02040503050406030204" pitchFamily="18" charset="0"/>
                            </a:rPr>
                          </m:ctrlPr>
                        </m:sSupPr>
                        <m:e>
                          <m:r>
                            <a:rPr lang="en-US" sz="4000" b="1" i="0">
                              <a:latin typeface="Cambria Math" panose="02040503050406030204" pitchFamily="18" charset="0"/>
                            </a:rPr>
                            <m:t>𝐩</m:t>
                          </m:r>
                        </m:e>
                        <m:sup>
                          <m:r>
                            <a:rPr lang="en-US" sz="4000" b="1" i="0">
                              <a:latin typeface="Cambria Math" charset="0"/>
                            </a:rPr>
                            <m:t>′</m:t>
                          </m:r>
                        </m:sup>
                      </m:sSup>
                      <m:r>
                        <a:rPr lang="en-US" sz="4000">
                          <a:latin typeface="Cambria Math" charset="0"/>
                        </a:rPr>
                        <m:t>=</m:t>
                      </m:r>
                      <m:r>
                        <a:rPr lang="en-US" sz="4000" b="1" i="0">
                          <a:latin typeface="Cambria Math" panose="02040503050406030204" pitchFamily="18" charset="0"/>
                        </a:rPr>
                        <m:t>𝐑</m:t>
                      </m:r>
                      <m:r>
                        <a:rPr lang="en-US" sz="4000" b="1" i="0">
                          <a:latin typeface="Cambria Math" panose="02040503050406030204" pitchFamily="18" charset="0"/>
                        </a:rPr>
                        <m:t>(</m:t>
                      </m:r>
                      <m:r>
                        <a:rPr lang="en-US" sz="4000" b="1">
                          <a:latin typeface="Cambria Math" panose="02040503050406030204" pitchFamily="18" charset="0"/>
                          <a:ea typeface="Cambria Math" panose="02040503050406030204" pitchFamily="18" charset="0"/>
                        </a:rPr>
                        <m:t>𝜃</m:t>
                      </m:r>
                      <m:r>
                        <a:rPr lang="en-US" sz="4000">
                          <a:latin typeface="Cambria Math" panose="02040503050406030204" pitchFamily="18" charset="0"/>
                        </a:rPr>
                        <m:t>)</m:t>
                      </m:r>
                      <m:r>
                        <a:rPr lang="en-US" sz="4000">
                          <a:latin typeface="Cambria Math" panose="02040503050406030204" pitchFamily="18" charset="0"/>
                          <a:ea typeface="Cambria Math" panose="02040503050406030204" pitchFamily="18" charset="0"/>
                        </a:rPr>
                        <m:t>∙</m:t>
                      </m:r>
                      <m:r>
                        <a:rPr lang="en-US" sz="4000" b="1" i="0">
                          <a:latin typeface="Cambria Math" panose="02040503050406030204" pitchFamily="18" charset="0"/>
                        </a:rPr>
                        <m:t>𝐩</m:t>
                      </m:r>
                    </m:oMath>
                  </m:oMathPara>
                </a14:m>
                <a:endParaRPr lang="en-US" sz="3200" b="1" i="0" dirty="0"/>
              </a:p>
            </p:txBody>
          </p:sp>
        </mc:Choice>
        <mc:Fallback>
          <p:sp>
            <p:nvSpPr>
              <p:cNvPr id="11" name="TextBox 10">
                <a:extLst>
                  <a:ext uri="{FF2B5EF4-FFF2-40B4-BE49-F238E27FC236}">
                    <a16:creationId xmlns:a16="http://schemas.microsoft.com/office/drawing/2014/main" id="{3728F33D-7F6E-5345-AE0E-3FD53E5863E3}"/>
                  </a:ext>
                </a:extLst>
              </p:cNvPr>
              <p:cNvSpPr txBox="1">
                <a:spLocks noRot="1" noChangeAspect="1" noMove="1" noResize="1" noEditPoints="1" noAdjustHandles="1" noChangeArrowheads="1" noChangeShapeType="1" noTextEdit="1"/>
              </p:cNvSpPr>
              <p:nvPr/>
            </p:nvSpPr>
            <p:spPr>
              <a:xfrm>
                <a:off x="11262987" y="4225040"/>
                <a:ext cx="3045129" cy="615553"/>
              </a:xfrm>
              <a:prstGeom prst="rect">
                <a:avLst/>
              </a:prstGeom>
              <a:blipFill>
                <a:blip r:embed="rId6"/>
                <a:stretch>
                  <a:fillRect l="-5833" r="-833" b="-32000"/>
                </a:stretch>
              </a:blipFill>
            </p:spPr>
            <p:txBody>
              <a:bodyPr/>
              <a:lstStyle/>
              <a:p>
                <a:r>
                  <a:rPr lang="en-KR">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1A2C6DB-997E-3F4F-9783-A88D7BC48A30}"/>
                  </a:ext>
                </a:extLst>
              </p:cNvPr>
              <p:cNvSpPr txBox="1"/>
              <p:nvPr/>
            </p:nvSpPr>
            <p:spPr>
              <a:xfrm>
                <a:off x="10504191" y="6856588"/>
                <a:ext cx="3803925" cy="664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000" b="1">
                              <a:latin typeface="Cambria Math" panose="02040503050406030204" pitchFamily="18" charset="0"/>
                            </a:rPr>
                          </m:ctrlPr>
                        </m:sSupPr>
                        <m:e>
                          <m:r>
                            <a:rPr lang="en-US" sz="4000" b="1" i="0">
                              <a:latin typeface="Cambria Math" panose="02040503050406030204" pitchFamily="18" charset="0"/>
                            </a:rPr>
                            <m:t>𝐩</m:t>
                          </m:r>
                        </m:e>
                        <m:sup>
                          <m:r>
                            <a:rPr lang="en-US" sz="4000" b="1" i="0">
                              <a:latin typeface="Cambria Math" charset="0"/>
                            </a:rPr>
                            <m:t>′</m:t>
                          </m:r>
                        </m:sup>
                      </m:sSup>
                      <m:r>
                        <a:rPr lang="en-US" sz="4000">
                          <a:latin typeface="Cambria Math" charset="0"/>
                        </a:rPr>
                        <m:t>=</m:t>
                      </m:r>
                      <m:r>
                        <a:rPr lang="en-US" sz="4000" b="1" i="0">
                          <a:latin typeface="Cambria Math" panose="02040503050406030204" pitchFamily="18" charset="0"/>
                        </a:rPr>
                        <m:t>𝐒</m:t>
                      </m:r>
                      <m:r>
                        <a:rPr lang="en-US" sz="4000" b="1" i="0">
                          <a:latin typeface="Cambria Math" panose="02040503050406030204" pitchFamily="18" charset="0"/>
                        </a:rPr>
                        <m:t>(</m:t>
                      </m:r>
                      <m:sSub>
                        <m:sSubPr>
                          <m:ctrlPr>
                            <a:rPr lang="en-US" sz="4000">
                              <a:latin typeface="Cambria Math" panose="02040503050406030204" pitchFamily="18" charset="0"/>
                            </a:rPr>
                          </m:ctrlPr>
                        </m:sSubPr>
                        <m:e>
                          <m:r>
                            <a:rPr lang="en-US" sz="4000">
                              <a:latin typeface="Cambria Math" panose="02040503050406030204" pitchFamily="18" charset="0"/>
                            </a:rPr>
                            <m:t>𝑠</m:t>
                          </m:r>
                        </m:e>
                        <m:sub>
                          <m:r>
                            <a:rPr lang="en-US" sz="4000">
                              <a:latin typeface="Cambria Math" panose="02040503050406030204" pitchFamily="18" charset="0"/>
                            </a:rPr>
                            <m:t>𝑥</m:t>
                          </m:r>
                        </m:sub>
                      </m:sSub>
                      <m:r>
                        <a:rPr lang="en-US" sz="4000">
                          <a:latin typeface="Cambria Math" panose="02040503050406030204" pitchFamily="18" charset="0"/>
                        </a:rPr>
                        <m:t>, </m:t>
                      </m:r>
                      <m:sSub>
                        <m:sSubPr>
                          <m:ctrlPr>
                            <a:rPr lang="en-US" sz="4000">
                              <a:latin typeface="Cambria Math" panose="02040503050406030204" pitchFamily="18" charset="0"/>
                            </a:rPr>
                          </m:ctrlPr>
                        </m:sSubPr>
                        <m:e>
                          <m:r>
                            <a:rPr lang="en-US" sz="4000">
                              <a:latin typeface="Cambria Math" panose="02040503050406030204" pitchFamily="18" charset="0"/>
                            </a:rPr>
                            <m:t>𝑠</m:t>
                          </m:r>
                        </m:e>
                        <m:sub>
                          <m:r>
                            <a:rPr lang="en-US" sz="4000">
                              <a:latin typeface="Cambria Math" panose="02040503050406030204" pitchFamily="18" charset="0"/>
                            </a:rPr>
                            <m:t>𝑦</m:t>
                          </m:r>
                        </m:sub>
                      </m:sSub>
                      <m:r>
                        <a:rPr lang="en-US" sz="4000">
                          <a:latin typeface="Cambria Math" panose="02040503050406030204" pitchFamily="18" charset="0"/>
                        </a:rPr>
                        <m:t>)</m:t>
                      </m:r>
                      <m:r>
                        <a:rPr lang="en-US" sz="4000">
                          <a:latin typeface="Cambria Math" panose="02040503050406030204" pitchFamily="18" charset="0"/>
                          <a:ea typeface="Cambria Math" panose="02040503050406030204" pitchFamily="18" charset="0"/>
                        </a:rPr>
                        <m:t>∙</m:t>
                      </m:r>
                      <m:r>
                        <a:rPr lang="en-US" sz="4000" b="1" i="0">
                          <a:latin typeface="Cambria Math" panose="02040503050406030204" pitchFamily="18" charset="0"/>
                        </a:rPr>
                        <m:t>𝐩</m:t>
                      </m:r>
                    </m:oMath>
                  </m:oMathPara>
                </a14:m>
                <a:endParaRPr lang="en-US" sz="3200" b="1" i="0" dirty="0"/>
              </a:p>
            </p:txBody>
          </p:sp>
        </mc:Choice>
        <mc:Fallback>
          <p:sp>
            <p:nvSpPr>
              <p:cNvPr id="12" name="TextBox 11">
                <a:extLst>
                  <a:ext uri="{FF2B5EF4-FFF2-40B4-BE49-F238E27FC236}">
                    <a16:creationId xmlns:a16="http://schemas.microsoft.com/office/drawing/2014/main" id="{01A2C6DB-997E-3F4F-9783-A88D7BC48A30}"/>
                  </a:ext>
                </a:extLst>
              </p:cNvPr>
              <p:cNvSpPr txBox="1">
                <a:spLocks noRot="1" noChangeAspect="1" noMove="1" noResize="1" noEditPoints="1" noAdjustHandles="1" noChangeArrowheads="1" noChangeShapeType="1" noTextEdit="1"/>
              </p:cNvSpPr>
              <p:nvPr/>
            </p:nvSpPr>
            <p:spPr>
              <a:xfrm>
                <a:off x="10504191" y="6856588"/>
                <a:ext cx="3803925" cy="664221"/>
              </a:xfrm>
              <a:prstGeom prst="rect">
                <a:avLst/>
              </a:prstGeom>
              <a:blipFill>
                <a:blip r:embed="rId7"/>
                <a:stretch>
                  <a:fillRect l="-4333" r="-667" b="-24528"/>
                </a:stretch>
              </a:blipFill>
            </p:spPr>
            <p:txBody>
              <a:bodyPr/>
              <a:lstStyle/>
              <a:p>
                <a:r>
                  <a:rPr lang="en-KR">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Inverse Transformations"/>
          <p:cNvSpPr txBox="1">
            <a:spLocks noGrp="1"/>
          </p:cNvSpPr>
          <p:nvPr>
            <p:ph type="title"/>
          </p:nvPr>
        </p:nvSpPr>
        <p:spPr/>
        <p:txBody>
          <a:bodyPr/>
          <a:lstStyle/>
          <a:p>
            <a:r>
              <a:rPr lang="en-US" dirty="0"/>
              <a:t>Inverse Transformations</a:t>
            </a:r>
          </a:p>
        </p:txBody>
      </p:sp>
      <p:sp>
        <p:nvSpPr>
          <p:cNvPr id="365" name="Translation…"/>
          <p:cNvSpPr txBox="1">
            <a:spLocks noGrp="1"/>
          </p:cNvSpPr>
          <p:nvPr>
            <p:ph idx="1"/>
          </p:nvPr>
        </p:nvSpPr>
        <p:spPr/>
        <p:txBody>
          <a:bodyPr/>
          <a:lstStyle/>
          <a:p>
            <a:r>
              <a:rPr lang="en-US"/>
              <a:t>Translation</a:t>
            </a:r>
          </a:p>
          <a:p>
            <a:pPr lvl="1"/>
            <a:r>
              <a:rPr lang="en-US"/>
              <a:t>negating the translation distances</a:t>
            </a:r>
          </a:p>
          <a:p>
            <a:pPr lvl="1"/>
            <a:endParaRPr lang="en-US"/>
          </a:p>
          <a:p>
            <a:r>
              <a:rPr lang="en-US"/>
              <a:t>Rotation</a:t>
            </a:r>
          </a:p>
          <a:p>
            <a:pPr lvl="1"/>
            <a:r>
              <a:rPr lang="en-US"/>
              <a:t>replacing the rotation angle by its negative</a:t>
            </a:r>
          </a:p>
          <a:p>
            <a:pPr lvl="1"/>
            <a:endParaRPr lang="en-US"/>
          </a:p>
          <a:p>
            <a:r>
              <a:rPr lang="en-US"/>
              <a:t>Scaling</a:t>
            </a:r>
          </a:p>
          <a:p>
            <a:pPr lvl="1"/>
            <a:r>
              <a:rPr lang="en-US"/>
              <a:t>replacing the scaling parameters with their reciprocals</a:t>
            </a:r>
          </a:p>
          <a:p>
            <a:pPr lvl="1"/>
            <a:endParaRPr lang="en-US"/>
          </a:p>
          <a:p>
            <a:pPr lvl="1"/>
            <a:endParaRPr lang="en-US"/>
          </a:p>
          <a:p>
            <a:pPr lvl="1"/>
            <a:endParaRPr lang="en-US"/>
          </a:p>
        </p:txBody>
      </p:sp>
      <p:pic>
        <p:nvPicPr>
          <p:cNvPr id="367" name="image41.pdf" descr="image41.pdf"/>
          <p:cNvPicPr>
            <a:picLocks noChangeAspect="1"/>
          </p:cNvPicPr>
          <p:nvPr/>
        </p:nvPicPr>
        <p:blipFill>
          <a:blip r:embed="rId2"/>
          <a:stretch>
            <a:fillRect/>
          </a:stretch>
        </p:blipFill>
        <p:spPr>
          <a:xfrm>
            <a:off x="11537241" y="1412803"/>
            <a:ext cx="3416020" cy="1806223"/>
          </a:xfrm>
          <a:prstGeom prst="rect">
            <a:avLst/>
          </a:prstGeom>
          <a:ln w="12700">
            <a:miter lim="400000"/>
          </a:ln>
        </p:spPr>
      </p:pic>
      <p:pic>
        <p:nvPicPr>
          <p:cNvPr id="368" name="image42.pdf" descr="image42.pdf"/>
          <p:cNvPicPr>
            <a:picLocks noChangeAspect="1"/>
          </p:cNvPicPr>
          <p:nvPr/>
        </p:nvPicPr>
        <p:blipFill>
          <a:blip r:embed="rId3"/>
          <a:stretch>
            <a:fillRect/>
          </a:stretch>
        </p:blipFill>
        <p:spPr>
          <a:xfrm>
            <a:off x="10302239" y="3826434"/>
            <a:ext cx="4651023" cy="1806223"/>
          </a:xfrm>
          <a:prstGeom prst="rect">
            <a:avLst/>
          </a:prstGeom>
          <a:ln w="12700">
            <a:miter lim="400000"/>
          </a:ln>
        </p:spPr>
      </p:pic>
      <p:pic>
        <p:nvPicPr>
          <p:cNvPr id="369" name="image43.pdf" descr="image43.pdf"/>
          <p:cNvPicPr>
            <a:picLocks noChangeAspect="1"/>
          </p:cNvPicPr>
          <p:nvPr/>
        </p:nvPicPr>
        <p:blipFill>
          <a:blip r:embed="rId4"/>
          <a:stretch>
            <a:fillRect/>
          </a:stretch>
        </p:blipFill>
        <p:spPr>
          <a:xfrm>
            <a:off x="11305042" y="6207047"/>
            <a:ext cx="3413761" cy="3095414"/>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ading"/>
          <p:cNvSpPr txBox="1">
            <a:spLocks noGrp="1"/>
          </p:cNvSpPr>
          <p:nvPr>
            <p:ph type="title"/>
          </p:nvPr>
        </p:nvSpPr>
        <p:spPr/>
        <p:txBody>
          <a:bodyPr/>
          <a:lstStyle/>
          <a:p>
            <a:r>
              <a:rPr lang="en-US"/>
              <a:t>Reading</a:t>
            </a:r>
          </a:p>
        </p:txBody>
      </p:sp>
      <p:sp>
        <p:nvSpPr>
          <p:cNvPr id="122" name="Hearn &amp; Baker, Chapter 5…"/>
          <p:cNvSpPr txBox="1">
            <a:spLocks noGrp="1"/>
          </p:cNvSpPr>
          <p:nvPr>
            <p:ph idx="1"/>
          </p:nvPr>
        </p:nvSpPr>
        <p:spPr/>
        <p:txBody>
          <a:bodyPr/>
          <a:lstStyle/>
          <a:p>
            <a:r>
              <a:rPr lang="en-US"/>
              <a:t>Hearn &amp; Baker, Chapter 5</a:t>
            </a:r>
          </a:p>
          <a:p>
            <a:r>
              <a:rPr lang="en-US"/>
              <a:t>Angel, Chapter 4</a:t>
            </a:r>
          </a:p>
          <a:p>
            <a:r>
              <a:rPr lang="en-US"/>
              <a:t>Watt, Chapter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2D Composite Transformations"/>
          <p:cNvSpPr txBox="1">
            <a:spLocks noGrp="1"/>
          </p:cNvSpPr>
          <p:nvPr>
            <p:ph type="title"/>
          </p:nvPr>
        </p:nvSpPr>
        <p:spPr/>
        <p:txBody>
          <a:bodyPr>
            <a:normAutofit/>
          </a:bodyPr>
          <a:lstStyle>
            <a:lvl1pPr defTabSz="484886">
              <a:defRPr sz="4814">
                <a:effectLst>
                  <a:outerShdw blurRad="31623" dist="31623" dir="2700000" rotWithShape="0">
                    <a:srgbClr val="000000">
                      <a:alpha val="70000"/>
                    </a:srgbClr>
                  </a:outerShdw>
                </a:effectLst>
              </a:defRPr>
            </a:lvl1pPr>
          </a:lstStyle>
          <a:p>
            <a:r>
              <a:rPr lang="en-US" sz="5000" dirty="0">
                <a:effectLst/>
              </a:rPr>
              <a:t>2D Composite Transformations</a:t>
            </a:r>
          </a:p>
        </p:txBody>
      </p:sp>
      <p:sp>
        <p:nvSpPr>
          <p:cNvPr id="371" name="Composite transformation matrix…"/>
          <p:cNvSpPr txBox="1">
            <a:spLocks noGrp="1"/>
          </p:cNvSpPr>
          <p:nvPr>
            <p:ph idx="1"/>
          </p:nvPr>
        </p:nvSpPr>
        <p:spPr/>
        <p:txBody>
          <a:bodyPr/>
          <a:lstStyle/>
          <a:p>
            <a:r>
              <a:rPr lang="en-US"/>
              <a:t>Composite transformation matrix</a:t>
            </a:r>
          </a:p>
          <a:p>
            <a:pPr lvl="1"/>
            <a:r>
              <a:rPr lang="en-US"/>
              <a:t>a matrix for any sequence of transformations</a:t>
            </a:r>
          </a:p>
          <a:p>
            <a:pPr lvl="1"/>
            <a:r>
              <a:rPr lang="en-US"/>
              <a:t>the product of the individual transformations</a:t>
            </a:r>
          </a:p>
          <a:p>
            <a:r>
              <a:rPr lang="en-US"/>
              <a:t>Concatenation, or composition of matrices</a:t>
            </a:r>
          </a:p>
          <a:p>
            <a:pPr lvl="1"/>
            <a:r>
              <a:rPr lang="en-US"/>
              <a:t>forming products of transformation matrices</a:t>
            </a:r>
          </a:p>
          <a:p>
            <a:pPr lvl="1"/>
            <a:r>
              <a:rPr lang="en-US"/>
              <a:t>by multiplying matrices in order from right to left</a:t>
            </a:r>
          </a:p>
          <a:p>
            <a:r>
              <a:rPr lang="en-US"/>
              <a:t>More efficient to first multiply the transformation matrices to form a single composite matrix</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5D7F3AB-09AE-5B4D-9490-39BA6B624167}"/>
                  </a:ext>
                </a:extLst>
              </p:cNvPr>
              <p:cNvSpPr txBox="1"/>
              <p:nvPr/>
            </p:nvSpPr>
            <p:spPr>
              <a:xfrm>
                <a:off x="6709337" y="7481649"/>
                <a:ext cx="3993594" cy="12311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000" b="1">
                              <a:latin typeface="Cambria Math" panose="02040503050406030204" pitchFamily="18" charset="0"/>
                            </a:rPr>
                          </m:ctrlPr>
                        </m:sSupPr>
                        <m:e>
                          <m:r>
                            <a:rPr lang="en-US" sz="4000" b="1" i="0">
                              <a:latin typeface="Cambria Math" panose="02040503050406030204" pitchFamily="18" charset="0"/>
                            </a:rPr>
                            <m:t>𝐩</m:t>
                          </m:r>
                        </m:e>
                        <m:sup>
                          <m:r>
                            <a:rPr lang="en-US" sz="4000" b="1" i="0">
                              <a:latin typeface="Cambria Math" charset="0"/>
                            </a:rPr>
                            <m:t>′</m:t>
                          </m:r>
                        </m:sup>
                      </m:sSup>
                      <m:r>
                        <a:rPr lang="en-US" sz="4000">
                          <a:latin typeface="Cambria Math" charset="0"/>
                        </a:rPr>
                        <m:t>=</m:t>
                      </m:r>
                      <m:sSub>
                        <m:sSubPr>
                          <m:ctrlPr>
                            <a:rPr lang="en-US" sz="4000" b="1">
                              <a:latin typeface="Cambria Math" panose="02040503050406030204" pitchFamily="18" charset="0"/>
                            </a:rPr>
                          </m:ctrlPr>
                        </m:sSubPr>
                        <m:e>
                          <m:r>
                            <a:rPr lang="en-US" sz="4000" b="1" i="0">
                              <a:latin typeface="Cambria Math" panose="02040503050406030204" pitchFamily="18" charset="0"/>
                            </a:rPr>
                            <m:t>𝐌</m:t>
                          </m:r>
                        </m:e>
                        <m:sub>
                          <m:r>
                            <a:rPr lang="en-US" sz="4000" i="0">
                              <a:latin typeface="Cambria Math" panose="02040503050406030204" pitchFamily="18" charset="0"/>
                            </a:rPr>
                            <m:t>2</m:t>
                          </m:r>
                        </m:sub>
                      </m:sSub>
                      <m:r>
                        <a:rPr lang="en-US" sz="4000">
                          <a:latin typeface="Cambria Math" panose="02040503050406030204" pitchFamily="18" charset="0"/>
                          <a:ea typeface="Cambria Math" panose="02040503050406030204" pitchFamily="18" charset="0"/>
                        </a:rPr>
                        <m:t>∙</m:t>
                      </m:r>
                      <m:sSub>
                        <m:sSubPr>
                          <m:ctrlPr>
                            <a:rPr lang="en-US" sz="4000" b="1">
                              <a:latin typeface="Cambria Math" panose="02040503050406030204" pitchFamily="18" charset="0"/>
                            </a:rPr>
                          </m:ctrlPr>
                        </m:sSubPr>
                        <m:e>
                          <m:r>
                            <a:rPr lang="en-US" sz="4000" b="1" i="0">
                              <a:latin typeface="Cambria Math" panose="02040503050406030204" pitchFamily="18" charset="0"/>
                            </a:rPr>
                            <m:t>𝐌</m:t>
                          </m:r>
                        </m:e>
                        <m:sub>
                          <m:r>
                            <a:rPr lang="en-US" sz="4000">
                              <a:latin typeface="Cambria Math" panose="02040503050406030204" pitchFamily="18" charset="0"/>
                            </a:rPr>
                            <m:t>1</m:t>
                          </m:r>
                        </m:sub>
                      </m:sSub>
                      <m:r>
                        <a:rPr lang="en-US" sz="4000">
                          <a:latin typeface="Cambria Math" panose="02040503050406030204" pitchFamily="18" charset="0"/>
                          <a:ea typeface="Cambria Math" panose="02040503050406030204" pitchFamily="18" charset="0"/>
                        </a:rPr>
                        <m:t>∙</m:t>
                      </m:r>
                      <m:r>
                        <a:rPr lang="en-US" sz="4000" b="1" i="0">
                          <a:latin typeface="Cambria Math" panose="02040503050406030204" pitchFamily="18" charset="0"/>
                        </a:rPr>
                        <m:t>𝐩</m:t>
                      </m:r>
                    </m:oMath>
                    <m:oMath xmlns:m="http://schemas.openxmlformats.org/officeDocument/2006/math">
                      <m:r>
                        <a:rPr lang="en-US" sz="4000" b="1" i="0">
                          <a:latin typeface="Cambria Math" panose="02040503050406030204" pitchFamily="18" charset="0"/>
                        </a:rPr>
                        <m:t>      </m:t>
                      </m:r>
                      <m:r>
                        <a:rPr lang="en-US" sz="4000" b="1">
                          <a:latin typeface="Cambria Math" panose="02040503050406030204" pitchFamily="18" charset="0"/>
                        </a:rPr>
                        <m:t>=</m:t>
                      </m:r>
                      <m:r>
                        <a:rPr lang="en-US" sz="4000" b="1" i="0">
                          <a:latin typeface="Cambria Math" panose="02040503050406030204" pitchFamily="18" charset="0"/>
                        </a:rPr>
                        <m:t>𝐌</m:t>
                      </m:r>
                      <m:r>
                        <a:rPr lang="en-US" sz="4000" b="1">
                          <a:latin typeface="Cambria Math" panose="02040503050406030204" pitchFamily="18" charset="0"/>
                          <a:ea typeface="Cambria Math" panose="02040503050406030204" pitchFamily="18" charset="0"/>
                        </a:rPr>
                        <m:t>∙</m:t>
                      </m:r>
                      <m:r>
                        <a:rPr lang="en-US" sz="4000" b="1" i="0">
                          <a:latin typeface="Cambria Math" panose="02040503050406030204" pitchFamily="18" charset="0"/>
                          <a:ea typeface="Cambria Math" panose="02040503050406030204" pitchFamily="18" charset="0"/>
                        </a:rPr>
                        <m:t>𝐩</m:t>
                      </m:r>
                    </m:oMath>
                  </m:oMathPara>
                </a14:m>
                <a:br>
                  <a:rPr lang="en-US" sz="4000" b="1" i="0" dirty="0"/>
                </a:br>
                <a:endParaRPr lang="en-US" sz="3200" b="1" i="0" dirty="0"/>
              </a:p>
            </p:txBody>
          </p:sp>
        </mc:Choice>
        <mc:Fallback>
          <p:sp>
            <p:nvSpPr>
              <p:cNvPr id="5" name="TextBox 4">
                <a:extLst>
                  <a:ext uri="{FF2B5EF4-FFF2-40B4-BE49-F238E27FC236}">
                    <a16:creationId xmlns:a16="http://schemas.microsoft.com/office/drawing/2014/main" id="{75D7F3AB-09AE-5B4D-9490-39BA6B624167}"/>
                  </a:ext>
                </a:extLst>
              </p:cNvPr>
              <p:cNvSpPr txBox="1">
                <a:spLocks noRot="1" noChangeAspect="1" noMove="1" noResize="1" noEditPoints="1" noAdjustHandles="1" noChangeArrowheads="1" noChangeShapeType="1" noTextEdit="1"/>
              </p:cNvSpPr>
              <p:nvPr/>
            </p:nvSpPr>
            <p:spPr>
              <a:xfrm>
                <a:off x="6709337" y="7481649"/>
                <a:ext cx="3993594" cy="1231171"/>
              </a:xfrm>
              <a:prstGeom prst="rect">
                <a:avLst/>
              </a:prstGeom>
              <a:blipFill>
                <a:blip r:embed="rId2"/>
                <a:stretch>
                  <a:fillRect b="-18367"/>
                </a:stretch>
              </a:blipFill>
            </p:spPr>
            <p:txBody>
              <a:bodyPr/>
              <a:lstStyle/>
              <a:p>
                <a:r>
                  <a:rPr lang="en-KR">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2D Composite Transformations"/>
          <p:cNvSpPr txBox="1">
            <a:spLocks noGrp="1"/>
          </p:cNvSpPr>
          <p:nvPr>
            <p:ph type="title"/>
          </p:nvPr>
        </p:nvSpPr>
        <p:spPr/>
        <p:txBody>
          <a:bodyPr>
            <a:normAutofit/>
          </a:bodyPr>
          <a:lstStyle>
            <a:lvl1pPr defTabSz="484886">
              <a:defRPr sz="4814">
                <a:effectLst>
                  <a:outerShdw blurRad="31623" dist="31623" dir="2700000" rotWithShape="0">
                    <a:srgbClr val="000000">
                      <a:alpha val="70000"/>
                    </a:srgbClr>
                  </a:outerShdw>
                </a:effectLst>
              </a:defRPr>
            </a:lvl1pPr>
          </a:lstStyle>
          <a:p>
            <a:r>
              <a:rPr lang="en-US" sz="5000" dirty="0">
                <a:effectLst/>
              </a:rPr>
              <a:t>2D Composite Transformations</a:t>
            </a:r>
          </a:p>
        </p:txBody>
      </p:sp>
      <p:sp>
        <p:nvSpPr>
          <p:cNvPr id="375" name="Composite 2D translations…"/>
          <p:cNvSpPr txBox="1">
            <a:spLocks noGrp="1"/>
          </p:cNvSpPr>
          <p:nvPr>
            <p:ph idx="1"/>
          </p:nvPr>
        </p:nvSpPr>
        <p:spPr/>
        <p:txBody>
          <a:bodyPr/>
          <a:lstStyle/>
          <a:p>
            <a:r>
              <a:rPr lang="en-US" dirty="0"/>
              <a:t>Composite 2D translations</a:t>
            </a:r>
          </a:p>
          <a:p>
            <a:endParaRPr lang="en-US" dirty="0"/>
          </a:p>
          <a:p>
            <a:pPr lvl="1"/>
            <a:endParaRPr lang="en-US" dirty="0"/>
          </a:p>
          <a:p>
            <a:pPr lvl="1"/>
            <a:endParaRPr lang="en-US" dirty="0"/>
          </a:p>
          <a:p>
            <a:pPr lvl="2"/>
            <a:endParaRPr lang="en-US" dirty="0"/>
          </a:p>
          <a:p>
            <a:pPr lvl="2"/>
            <a:endParaRPr lang="en-US" dirty="0"/>
          </a:p>
          <a:p>
            <a:r>
              <a:rPr lang="en-US" dirty="0"/>
              <a:t>Composite 2D rotations</a:t>
            </a:r>
          </a:p>
          <a:p>
            <a:endParaRPr lang="en-US" dirty="0"/>
          </a:p>
          <a:p>
            <a:pPr lvl="1"/>
            <a:endParaRPr lang="en-US" dirty="0"/>
          </a:p>
          <a:p>
            <a:r>
              <a:rPr lang="en-US" dirty="0"/>
              <a:t>Composite 2D </a:t>
            </a:r>
            <a:r>
              <a:rPr lang="en-US" dirty="0" err="1"/>
              <a:t>scalings</a:t>
            </a:r>
            <a:endParaRPr lang="en-US" dirty="0"/>
          </a:p>
        </p:txBody>
      </p:sp>
      <p:pic>
        <p:nvPicPr>
          <p:cNvPr id="377" name="image45.pdf" descr="image45.pdf"/>
          <p:cNvPicPr>
            <a:picLocks noChangeAspect="1"/>
          </p:cNvPicPr>
          <p:nvPr/>
        </p:nvPicPr>
        <p:blipFill>
          <a:blip r:embed="rId2"/>
          <a:stretch>
            <a:fillRect/>
          </a:stretch>
        </p:blipFill>
        <p:spPr>
          <a:xfrm>
            <a:off x="4768690" y="2384214"/>
            <a:ext cx="6668056" cy="1526445"/>
          </a:xfrm>
          <a:prstGeom prst="rect">
            <a:avLst/>
          </a:prstGeom>
          <a:ln w="12700">
            <a:miter lim="400000"/>
          </a:ln>
        </p:spPr>
      </p:pic>
      <p:pic>
        <p:nvPicPr>
          <p:cNvPr id="378" name="image46.pdf" descr="image46.pdf"/>
          <p:cNvPicPr>
            <a:picLocks noChangeAspect="1"/>
          </p:cNvPicPr>
          <p:nvPr/>
        </p:nvPicPr>
        <p:blipFill>
          <a:blip r:embed="rId3"/>
          <a:stretch>
            <a:fillRect/>
          </a:stretch>
        </p:blipFill>
        <p:spPr>
          <a:xfrm>
            <a:off x="5592093" y="3994173"/>
            <a:ext cx="6228082" cy="618632"/>
          </a:xfrm>
          <a:prstGeom prst="rect">
            <a:avLst/>
          </a:prstGeom>
          <a:ln w="12700">
            <a:miter lim="400000"/>
          </a:ln>
        </p:spPr>
      </p:pic>
      <p:pic>
        <p:nvPicPr>
          <p:cNvPr id="379" name="image47.pdf" descr="image47.pdf"/>
          <p:cNvPicPr>
            <a:picLocks noChangeAspect="1"/>
          </p:cNvPicPr>
          <p:nvPr/>
        </p:nvPicPr>
        <p:blipFill>
          <a:blip r:embed="rId4"/>
          <a:stretch>
            <a:fillRect/>
          </a:stretch>
        </p:blipFill>
        <p:spPr>
          <a:xfrm>
            <a:off x="6255636" y="4618829"/>
            <a:ext cx="4070576" cy="589280"/>
          </a:xfrm>
          <a:prstGeom prst="rect">
            <a:avLst/>
          </a:prstGeom>
          <a:ln w="12700">
            <a:miter lim="400000"/>
          </a:ln>
        </p:spPr>
      </p:pic>
      <p:pic>
        <p:nvPicPr>
          <p:cNvPr id="380" name="image48.pdf" descr="image48.pdf"/>
          <p:cNvPicPr>
            <a:picLocks noChangeAspect="1"/>
          </p:cNvPicPr>
          <p:nvPr/>
        </p:nvPicPr>
        <p:blipFill>
          <a:blip r:embed="rId5"/>
          <a:stretch>
            <a:fillRect/>
          </a:stretch>
        </p:blipFill>
        <p:spPr>
          <a:xfrm>
            <a:off x="4506889" y="5832765"/>
            <a:ext cx="7568073" cy="1616778"/>
          </a:xfrm>
          <a:prstGeom prst="rect">
            <a:avLst/>
          </a:prstGeom>
          <a:ln w="12700">
            <a:miter lim="400000"/>
          </a:ln>
        </p:spPr>
      </p:pic>
      <p:pic>
        <p:nvPicPr>
          <p:cNvPr id="381" name="image49.pdf" descr="image49.pdf"/>
          <p:cNvPicPr>
            <a:picLocks noChangeAspect="1"/>
          </p:cNvPicPr>
          <p:nvPr/>
        </p:nvPicPr>
        <p:blipFill>
          <a:blip r:embed="rId6"/>
          <a:stretch>
            <a:fillRect/>
          </a:stretch>
        </p:blipFill>
        <p:spPr>
          <a:xfrm>
            <a:off x="4691140" y="8291053"/>
            <a:ext cx="7509370" cy="702170"/>
          </a:xfrm>
          <a:prstGeom prst="rect">
            <a:avLst/>
          </a:prstGeom>
          <a:ln w="12700">
            <a:miter lim="400000"/>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General 2D Pivot-Point Rotation"/>
          <p:cNvSpPr txBox="1">
            <a:spLocks noGrp="1"/>
          </p:cNvSpPr>
          <p:nvPr>
            <p:ph type="title"/>
          </p:nvPr>
        </p:nvSpPr>
        <p:spPr/>
        <p:txBody>
          <a:bodyPr>
            <a:normAutofit/>
          </a:bodyPr>
          <a:lstStyle>
            <a:lvl1pPr defTabSz="461518">
              <a:defRPr sz="4582">
                <a:effectLst>
                  <a:outerShdw blurRad="30099" dist="30099" dir="2700000" rotWithShape="0">
                    <a:srgbClr val="000000">
                      <a:alpha val="70000"/>
                    </a:srgbClr>
                  </a:outerShdw>
                </a:effectLst>
              </a:defRPr>
            </a:lvl1pPr>
          </a:lstStyle>
          <a:p>
            <a:r>
              <a:rPr lang="en-US" sz="5000" dirty="0">
                <a:effectLst/>
              </a:rPr>
              <a:t>General 2D Pivot-Point Rotation</a:t>
            </a:r>
          </a:p>
        </p:txBody>
      </p:sp>
      <p:sp>
        <p:nvSpPr>
          <p:cNvPr id="8" name="Content Placeholder 7"/>
          <p:cNvSpPr>
            <a:spLocks noGrp="1"/>
          </p:cNvSpPr>
          <p:nvPr>
            <p:ph idx="1"/>
          </p:nvPr>
        </p:nvSpPr>
        <p:spPr/>
        <p:txBody>
          <a:bodyPr/>
          <a:lstStyle/>
          <a:p>
            <a:endParaRPr lang="en-US"/>
          </a:p>
        </p:txBody>
      </p:sp>
      <p:pic>
        <p:nvPicPr>
          <p:cNvPr id="384" name="C:\JOBS\Hearn Baker\FINAL\ch05\tif\AADGHBG0.tif" descr="C:\JOBS\Hearn Baker\FINAL\ch05\tif\AADGHBG0.tif"/>
          <p:cNvPicPr>
            <a:picLocks noChangeAspect="1"/>
          </p:cNvPicPr>
          <p:nvPr/>
        </p:nvPicPr>
        <p:blipFill>
          <a:blip r:embed="rId2"/>
          <a:srcRect l="4938" t="15556" r="4921" b="33333"/>
          <a:stretch>
            <a:fillRect/>
          </a:stretch>
        </p:blipFill>
        <p:spPr>
          <a:xfrm>
            <a:off x="2926344" y="1804215"/>
            <a:ext cx="11539407" cy="4914932"/>
          </a:xfrm>
          <a:prstGeom prst="rect">
            <a:avLst/>
          </a:prstGeom>
          <a:ln w="12700">
            <a:miter lim="400000"/>
          </a:ln>
        </p:spPr>
      </p:pic>
      <p:pic>
        <p:nvPicPr>
          <p:cNvPr id="385" name="image50.pdf" descr="image50.pdf"/>
          <p:cNvPicPr>
            <a:picLocks noChangeAspect="1"/>
          </p:cNvPicPr>
          <p:nvPr/>
        </p:nvPicPr>
        <p:blipFill>
          <a:blip r:embed="rId3"/>
          <a:stretch>
            <a:fillRect/>
          </a:stretch>
        </p:blipFill>
        <p:spPr>
          <a:xfrm>
            <a:off x="4734770" y="7119929"/>
            <a:ext cx="7942729" cy="679592"/>
          </a:xfrm>
          <a:prstGeom prst="rect">
            <a:avLst/>
          </a:prstGeom>
          <a:ln w="12700">
            <a:miter lim="400000"/>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General 2D Pivot-Point Scaling"/>
          <p:cNvSpPr txBox="1">
            <a:spLocks noGrp="1"/>
          </p:cNvSpPr>
          <p:nvPr>
            <p:ph type="title"/>
          </p:nvPr>
        </p:nvSpPr>
        <p:spPr/>
        <p:txBody>
          <a:bodyPr>
            <a:normAutofit/>
          </a:bodyPr>
          <a:lstStyle>
            <a:lvl1pPr defTabSz="484886">
              <a:defRPr sz="4814">
                <a:effectLst>
                  <a:outerShdw blurRad="31623" dist="31623" dir="2700000" rotWithShape="0">
                    <a:srgbClr val="000000">
                      <a:alpha val="70000"/>
                    </a:srgbClr>
                  </a:outerShdw>
                </a:effectLst>
              </a:defRPr>
            </a:lvl1pPr>
          </a:lstStyle>
          <a:p>
            <a:r>
              <a:rPr lang="en-US" sz="5000" dirty="0">
                <a:effectLst/>
              </a:rPr>
              <a:t>General 2D Pivot-Point Scaling</a:t>
            </a:r>
          </a:p>
        </p:txBody>
      </p:sp>
      <p:sp>
        <p:nvSpPr>
          <p:cNvPr id="8" name="Content Placeholder 7"/>
          <p:cNvSpPr>
            <a:spLocks noGrp="1"/>
          </p:cNvSpPr>
          <p:nvPr>
            <p:ph idx="1"/>
          </p:nvPr>
        </p:nvSpPr>
        <p:spPr/>
        <p:txBody>
          <a:bodyPr/>
          <a:lstStyle/>
          <a:p>
            <a:endParaRPr lang="en-US"/>
          </a:p>
        </p:txBody>
      </p:sp>
      <p:pic>
        <p:nvPicPr>
          <p:cNvPr id="388" name="C:\JOBS\Hearn Baker\FINAL\ch05\tif\AADGHBH0.tif" descr="C:\JOBS\Hearn Baker\FINAL\ch05\tif\AADGHBH0.tif"/>
          <p:cNvPicPr>
            <a:picLocks noChangeAspect="1"/>
          </p:cNvPicPr>
          <p:nvPr/>
        </p:nvPicPr>
        <p:blipFill>
          <a:blip r:embed="rId2"/>
          <a:srcRect l="6667" t="17778" r="6666" b="35556"/>
          <a:stretch>
            <a:fillRect/>
          </a:stretch>
        </p:blipFill>
        <p:spPr>
          <a:xfrm>
            <a:off x="2823133" y="1733973"/>
            <a:ext cx="11807533" cy="4768428"/>
          </a:xfrm>
          <a:prstGeom prst="rect">
            <a:avLst/>
          </a:prstGeom>
          <a:ln w="12700">
            <a:miter lim="400000"/>
          </a:ln>
        </p:spPr>
      </p:pic>
      <p:pic>
        <p:nvPicPr>
          <p:cNvPr id="389" name="image52.pdf" descr="image52.pdf"/>
          <p:cNvPicPr>
            <a:picLocks noChangeAspect="1"/>
          </p:cNvPicPr>
          <p:nvPr/>
        </p:nvPicPr>
        <p:blipFill>
          <a:blip r:embed="rId3"/>
          <a:stretch>
            <a:fillRect/>
          </a:stretch>
        </p:blipFill>
        <p:spPr>
          <a:xfrm>
            <a:off x="4611787" y="7160976"/>
            <a:ext cx="8188695" cy="760872"/>
          </a:xfrm>
          <a:prstGeom prst="rect">
            <a:avLst/>
          </a:prstGeom>
          <a:ln w="12700">
            <a:miter lim="400000"/>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General 2D Scaling Directions"/>
          <p:cNvSpPr txBox="1">
            <a:spLocks noGrp="1"/>
          </p:cNvSpPr>
          <p:nvPr>
            <p:ph type="title"/>
          </p:nvPr>
        </p:nvSpPr>
        <p:spPr/>
        <p:txBody>
          <a:bodyPr/>
          <a:lstStyle>
            <a:lvl1pPr defTabSz="496570">
              <a:defRPr sz="4930">
                <a:effectLst>
                  <a:outerShdw blurRad="32385" dist="32385" dir="2700000" rotWithShape="0">
                    <a:srgbClr val="000000">
                      <a:alpha val="70000"/>
                    </a:srgbClr>
                  </a:outerShdw>
                </a:effectLst>
              </a:defRPr>
            </a:lvl1pPr>
          </a:lstStyle>
          <a:p>
            <a:r>
              <a:rPr lang="en-US" dirty="0">
                <a:effectLst/>
              </a:rPr>
              <a:t>General 2D Scaling Directions</a:t>
            </a:r>
          </a:p>
        </p:txBody>
      </p:sp>
      <p:sp>
        <p:nvSpPr>
          <p:cNvPr id="391" name="Parameter sx and sy scale objects along the x and y directions…"/>
          <p:cNvSpPr txBox="1">
            <a:spLocks noGrp="1"/>
          </p:cNvSpPr>
          <p:nvPr>
            <p:ph idx="1"/>
          </p:nvPr>
        </p:nvSpPr>
        <p:spPr/>
        <p:txBody>
          <a:bodyPr/>
          <a:lstStyle/>
          <a:p>
            <a:r>
              <a:rPr lang="en-US" dirty="0"/>
              <a:t>Parameter </a:t>
            </a:r>
            <a:r>
              <a:rPr lang="en-US" dirty="0" err="1">
                <a:latin typeface="Times" charset="0"/>
                <a:ea typeface="Times" charset="0"/>
                <a:cs typeface="Times" charset="0"/>
              </a:rPr>
              <a:t>s</a:t>
            </a:r>
            <a:r>
              <a:rPr lang="en-US" b="0" i="1" baseline="-25000" dirty="0" err="1">
                <a:latin typeface="Times" charset="0"/>
                <a:ea typeface="Times" charset="0"/>
                <a:cs typeface="Times" charset="0"/>
              </a:rPr>
              <a:t>x</a:t>
            </a:r>
            <a:r>
              <a:rPr lang="en-US" dirty="0"/>
              <a:t> and </a:t>
            </a:r>
            <a:r>
              <a:rPr lang="en-US" dirty="0" err="1">
                <a:latin typeface="Times" charset="0"/>
                <a:ea typeface="Times" charset="0"/>
                <a:cs typeface="Times" charset="0"/>
              </a:rPr>
              <a:t>s</a:t>
            </a:r>
            <a:r>
              <a:rPr lang="en-US" b="0" i="1" baseline="-25000" dirty="0" err="1">
                <a:latin typeface="Times" charset="0"/>
                <a:ea typeface="Times" charset="0"/>
                <a:cs typeface="Times" charset="0"/>
              </a:rPr>
              <a:t>y</a:t>
            </a:r>
            <a:r>
              <a:rPr lang="en-US" dirty="0"/>
              <a:t> scale objects along the </a:t>
            </a:r>
            <a:r>
              <a:rPr lang="en-US" b="0" i="1" dirty="0">
                <a:latin typeface="Times" charset="0"/>
                <a:ea typeface="Times" charset="0"/>
                <a:cs typeface="Times" charset="0"/>
              </a:rPr>
              <a:t>x</a:t>
            </a:r>
            <a:r>
              <a:rPr lang="en-US" dirty="0"/>
              <a:t> and </a:t>
            </a:r>
            <a:r>
              <a:rPr lang="en-US" b="0" i="1" dirty="0">
                <a:latin typeface="Times" charset="0"/>
                <a:ea typeface="Times" charset="0"/>
                <a:cs typeface="Times" charset="0"/>
              </a:rPr>
              <a:t>y</a:t>
            </a:r>
            <a:r>
              <a:rPr lang="en-US" dirty="0"/>
              <a:t> directions</a:t>
            </a:r>
          </a:p>
          <a:p>
            <a:r>
              <a:rPr lang="en-US" dirty="0"/>
              <a:t>Scale an object along desired scaling directions</a:t>
            </a:r>
          </a:p>
          <a:p>
            <a:pPr lvl="1"/>
            <a:r>
              <a:rPr lang="en-US" dirty="0"/>
              <a:t>rotating the object to align the desired scaling directions with the coordinate axes before applying the scaling transformations</a:t>
            </a:r>
          </a:p>
        </p:txBody>
      </p:sp>
      <p:pic>
        <p:nvPicPr>
          <p:cNvPr id="393" name="image54.pdf" descr="image54.pdf"/>
          <p:cNvPicPr>
            <a:picLocks noChangeAspect="1"/>
          </p:cNvPicPr>
          <p:nvPr/>
        </p:nvPicPr>
        <p:blipFill>
          <a:blip r:embed="rId2"/>
          <a:stretch>
            <a:fillRect/>
          </a:stretch>
        </p:blipFill>
        <p:spPr>
          <a:xfrm>
            <a:off x="3874611" y="4230524"/>
            <a:ext cx="10075997" cy="1797502"/>
          </a:xfrm>
          <a:prstGeom prst="rect">
            <a:avLst/>
          </a:prstGeom>
          <a:ln w="12700">
            <a:miter lim="400000"/>
          </a:ln>
        </p:spPr>
      </p:pic>
      <p:sp>
        <p:nvSpPr>
          <p:cNvPr id="394" name="Line"/>
          <p:cNvSpPr/>
          <p:nvPr/>
        </p:nvSpPr>
        <p:spPr>
          <a:xfrm>
            <a:off x="3359837" y="8951263"/>
            <a:ext cx="2576392" cy="2440"/>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395" name="Line"/>
          <p:cNvSpPr/>
          <p:nvPr/>
        </p:nvSpPr>
        <p:spPr>
          <a:xfrm flipV="1">
            <a:off x="3709943" y="6610775"/>
            <a:ext cx="2442" cy="2692963"/>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396" name="Square"/>
          <p:cNvSpPr/>
          <p:nvPr/>
        </p:nvSpPr>
        <p:spPr>
          <a:xfrm rot="1140000">
            <a:off x="3769080" y="8748863"/>
            <a:ext cx="216748" cy="216747"/>
          </a:xfrm>
          <a:prstGeom prst="rect">
            <a:avLst/>
          </a:prstGeom>
          <a:ln w="25400">
            <a:solidFill>
              <a:srgbClr val="50758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397" name="Line"/>
          <p:cNvSpPr/>
          <p:nvPr/>
        </p:nvSpPr>
        <p:spPr>
          <a:xfrm flipV="1">
            <a:off x="3709945" y="7028786"/>
            <a:ext cx="585217" cy="1922854"/>
          </a:xfrm>
          <a:prstGeom prst="line">
            <a:avLst/>
          </a:prstGeom>
          <a:ln w="38100">
            <a:solidFill>
              <a:srgbClr val="C00000"/>
            </a:solidFill>
            <a:tailEnd type="triangle"/>
          </a:ln>
        </p:spPr>
        <p:txBody>
          <a:bodyPr lIns="0" tIns="0" rIns="0" bIns="0"/>
          <a:lstStyle/>
          <a:p>
            <a:pPr algn="l" defTabSz="457200">
              <a:defRPr sz="1600" i="0">
                <a:solidFill>
                  <a:srgbClr val="000000"/>
                </a:solidFill>
              </a:defRPr>
            </a:pPr>
            <a:endParaRPr sz="1600"/>
          </a:p>
        </p:txBody>
      </p:sp>
      <p:sp>
        <p:nvSpPr>
          <p:cNvPr id="398" name="Line"/>
          <p:cNvSpPr/>
          <p:nvPr/>
        </p:nvSpPr>
        <p:spPr>
          <a:xfrm>
            <a:off x="3709944" y="8951640"/>
            <a:ext cx="1922854" cy="585217"/>
          </a:xfrm>
          <a:prstGeom prst="line">
            <a:avLst/>
          </a:prstGeom>
          <a:ln w="38100">
            <a:solidFill>
              <a:srgbClr val="C00000"/>
            </a:solidFill>
            <a:tailEnd type="triangle"/>
          </a:ln>
        </p:spPr>
        <p:txBody>
          <a:bodyPr lIns="0" tIns="0" rIns="0" bIns="0"/>
          <a:lstStyle/>
          <a:p>
            <a:pPr algn="l" defTabSz="457200">
              <a:defRPr sz="1600" i="0">
                <a:solidFill>
                  <a:srgbClr val="000000"/>
                </a:solidFill>
              </a:defRPr>
            </a:pPr>
            <a:endParaRPr sz="1600"/>
          </a:p>
        </p:txBody>
      </p:sp>
      <p:sp>
        <p:nvSpPr>
          <p:cNvPr id="399" name="Line"/>
          <p:cNvSpPr/>
          <p:nvPr/>
        </p:nvSpPr>
        <p:spPr>
          <a:xfrm rot="5400000">
            <a:off x="4489385" y="8997521"/>
            <a:ext cx="194321" cy="1207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167" y="0"/>
                  <a:pt x="17539" y="8373"/>
                  <a:pt x="21600" y="21600"/>
                </a:cubicBezTo>
              </a:path>
            </a:pathLst>
          </a:custGeom>
          <a:ln w="12700">
            <a:solidFill>
              <a:srgbClr val="000000"/>
            </a:solidFill>
          </a:ln>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pic>
        <p:nvPicPr>
          <p:cNvPr id="400" name="image55.pdf" descr="image55.pdf"/>
          <p:cNvPicPr>
            <a:picLocks noChangeAspect="1"/>
          </p:cNvPicPr>
          <p:nvPr/>
        </p:nvPicPr>
        <p:blipFill>
          <a:blip r:embed="rId3"/>
          <a:stretch>
            <a:fillRect/>
          </a:stretch>
        </p:blipFill>
        <p:spPr>
          <a:xfrm>
            <a:off x="4755284" y="8913429"/>
            <a:ext cx="247711" cy="346795"/>
          </a:xfrm>
          <a:prstGeom prst="rect">
            <a:avLst/>
          </a:prstGeom>
          <a:ln w="12700">
            <a:miter lim="400000"/>
          </a:ln>
        </p:spPr>
      </p:pic>
      <p:sp>
        <p:nvSpPr>
          <p:cNvPr id="401" name="s2"/>
          <p:cNvSpPr txBox="1"/>
          <p:nvPr/>
        </p:nvSpPr>
        <p:spPr>
          <a:xfrm>
            <a:off x="4055304" y="6467797"/>
            <a:ext cx="343043"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i="0" dirty="0">
                <a:latin typeface="Times" charset="0"/>
                <a:ea typeface="Times" charset="0"/>
                <a:cs typeface="Times" charset="0"/>
              </a:rPr>
              <a:t>s</a:t>
            </a:r>
            <a:r>
              <a:rPr i="0" baseline="-25000" dirty="0">
                <a:latin typeface="Times" charset="0"/>
                <a:ea typeface="Times" charset="0"/>
                <a:cs typeface="Times" charset="0"/>
              </a:rPr>
              <a:t>2</a:t>
            </a:r>
          </a:p>
        </p:txBody>
      </p:sp>
      <p:sp>
        <p:nvSpPr>
          <p:cNvPr id="402" name="s1"/>
          <p:cNvSpPr txBox="1"/>
          <p:nvPr/>
        </p:nvSpPr>
        <p:spPr>
          <a:xfrm>
            <a:off x="5464157" y="8852010"/>
            <a:ext cx="343043"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i="0" dirty="0">
                <a:latin typeface="Times" charset="0"/>
                <a:ea typeface="Times" charset="0"/>
                <a:cs typeface="Times" charset="0"/>
              </a:rPr>
              <a:t>s</a:t>
            </a:r>
            <a:r>
              <a:rPr i="0" baseline="-25000" dirty="0">
                <a:latin typeface="Times" charset="0"/>
                <a:ea typeface="Times" charset="0"/>
                <a:cs typeface="Times" charset="0"/>
              </a:rPr>
              <a:t>1</a:t>
            </a:r>
          </a:p>
        </p:txBody>
      </p:sp>
      <p:sp>
        <p:nvSpPr>
          <p:cNvPr id="403" name="y"/>
          <p:cNvSpPr txBox="1"/>
          <p:nvPr/>
        </p:nvSpPr>
        <p:spPr>
          <a:xfrm>
            <a:off x="3589855" y="6125302"/>
            <a:ext cx="25006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dirty="0">
                <a:latin typeface="Times" charset="0"/>
                <a:ea typeface="Times" charset="0"/>
                <a:cs typeface="Times" charset="0"/>
              </a:rPr>
              <a:t>y</a:t>
            </a:r>
          </a:p>
        </p:txBody>
      </p:sp>
      <p:sp>
        <p:nvSpPr>
          <p:cNvPr id="404" name="x"/>
          <p:cNvSpPr txBox="1"/>
          <p:nvPr/>
        </p:nvSpPr>
        <p:spPr>
          <a:xfrm>
            <a:off x="5975048" y="8649159"/>
            <a:ext cx="250068"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a:latin typeface="Times" charset="0"/>
                <a:ea typeface="Times" charset="0"/>
                <a:cs typeface="Times" charset="0"/>
              </a:rPr>
              <a:t>x</a:t>
            </a:r>
          </a:p>
        </p:txBody>
      </p:sp>
      <p:sp>
        <p:nvSpPr>
          <p:cNvPr id="405" name="Line"/>
          <p:cNvSpPr/>
          <p:nvPr/>
        </p:nvSpPr>
        <p:spPr>
          <a:xfrm>
            <a:off x="7244411" y="9022521"/>
            <a:ext cx="2055529" cy="1948"/>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406" name="Line"/>
          <p:cNvSpPr/>
          <p:nvPr/>
        </p:nvSpPr>
        <p:spPr>
          <a:xfrm flipV="1">
            <a:off x="7523737" y="7155203"/>
            <a:ext cx="1949" cy="2148534"/>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407" name="x"/>
          <p:cNvSpPr txBox="1"/>
          <p:nvPr/>
        </p:nvSpPr>
        <p:spPr>
          <a:xfrm>
            <a:off x="9256612" y="8736993"/>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a:latin typeface="Times" charset="0"/>
                <a:ea typeface="Times" charset="0"/>
                <a:cs typeface="Times" charset="0"/>
              </a:rPr>
              <a:t>x</a:t>
            </a:r>
          </a:p>
        </p:txBody>
      </p:sp>
      <p:sp>
        <p:nvSpPr>
          <p:cNvPr id="408" name="y"/>
          <p:cNvSpPr txBox="1"/>
          <p:nvPr/>
        </p:nvSpPr>
        <p:spPr>
          <a:xfrm>
            <a:off x="7424204" y="6744234"/>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dirty="0">
                <a:latin typeface="Times" charset="0"/>
                <a:ea typeface="Times" charset="0"/>
                <a:cs typeface="Times" charset="0"/>
              </a:rPr>
              <a:t>y</a:t>
            </a:r>
          </a:p>
        </p:txBody>
      </p:sp>
      <p:sp>
        <p:nvSpPr>
          <p:cNvPr id="410" name="Line"/>
          <p:cNvSpPr/>
          <p:nvPr/>
        </p:nvSpPr>
        <p:spPr>
          <a:xfrm>
            <a:off x="10603985" y="9038893"/>
            <a:ext cx="2055529" cy="1948"/>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411" name="Line"/>
          <p:cNvSpPr/>
          <p:nvPr/>
        </p:nvSpPr>
        <p:spPr>
          <a:xfrm flipV="1">
            <a:off x="10883311" y="7171575"/>
            <a:ext cx="1949" cy="2148534"/>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412" name="x"/>
          <p:cNvSpPr txBox="1"/>
          <p:nvPr/>
        </p:nvSpPr>
        <p:spPr>
          <a:xfrm>
            <a:off x="12702113" y="8735780"/>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dirty="0">
                <a:latin typeface="Times" charset="0"/>
                <a:ea typeface="Times" charset="0"/>
                <a:cs typeface="Times" charset="0"/>
              </a:rPr>
              <a:t>x</a:t>
            </a:r>
          </a:p>
        </p:txBody>
      </p:sp>
      <p:sp>
        <p:nvSpPr>
          <p:cNvPr id="413" name="y"/>
          <p:cNvSpPr txBox="1"/>
          <p:nvPr/>
        </p:nvSpPr>
        <p:spPr>
          <a:xfrm>
            <a:off x="10739742" y="6734648"/>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dirty="0">
                <a:latin typeface="Times" charset="0"/>
                <a:ea typeface="Times" charset="0"/>
                <a:cs typeface="Times" charset="0"/>
              </a:rPr>
              <a:t>y</a:t>
            </a:r>
          </a:p>
        </p:txBody>
      </p:sp>
      <p:sp>
        <p:nvSpPr>
          <p:cNvPr id="415" name="Square"/>
          <p:cNvSpPr/>
          <p:nvPr/>
        </p:nvSpPr>
        <p:spPr>
          <a:xfrm>
            <a:off x="7531654" y="8509803"/>
            <a:ext cx="512001" cy="512001"/>
          </a:xfrm>
          <a:prstGeom prst="rect">
            <a:avLst/>
          </a:prstGeom>
          <a:gradFill>
            <a:gsLst>
              <a:gs pos="0">
                <a:srgbClr val="B2DFF1"/>
              </a:gs>
              <a:gs pos="35000">
                <a:srgbClr val="C9E8F4"/>
              </a:gs>
              <a:gs pos="100000">
                <a:srgbClr val="E9F6FC"/>
              </a:gs>
            </a:gsLst>
            <a:lin ang="16200000"/>
          </a:gradFill>
          <a:ln w="12700">
            <a:solidFill>
              <a:srgbClr val="6A9DAE"/>
            </a:solidFill>
          </a:ln>
          <a:effectLst>
            <a:outerShdw blurRad="50800" dist="25400" dir="5400000" rotWithShape="0">
              <a:srgbClr val="000000">
                <a:alpha val="38000"/>
              </a:srgbClr>
            </a:outerShdw>
          </a:effectLst>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416" name="Polygon"/>
          <p:cNvSpPr/>
          <p:nvPr/>
        </p:nvSpPr>
        <p:spPr>
          <a:xfrm rot="18900000">
            <a:off x="10602981" y="7953017"/>
            <a:ext cx="2048001" cy="721921"/>
          </a:xfrm>
          <a:prstGeom prst="diamond">
            <a:avLst/>
          </a:prstGeom>
          <a:gradFill>
            <a:gsLst>
              <a:gs pos="0">
                <a:srgbClr val="B2DFF1"/>
              </a:gs>
              <a:gs pos="35000">
                <a:srgbClr val="C9E8F4"/>
              </a:gs>
              <a:gs pos="100000">
                <a:srgbClr val="E9F6FC"/>
              </a:gs>
            </a:gsLst>
            <a:lin ang="16200000"/>
          </a:gradFill>
          <a:ln w="12700">
            <a:solidFill>
              <a:srgbClr val="6A9DAE"/>
            </a:solidFill>
          </a:ln>
          <a:effectLst>
            <a:outerShdw blurRad="50800" dist="25400" dir="5400000" rotWithShape="0">
              <a:srgbClr val="000000">
                <a:alpha val="38000"/>
              </a:srgbClr>
            </a:outerShdw>
          </a:effectLst>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417" name="(0, 1)"/>
          <p:cNvSpPr txBox="1"/>
          <p:nvPr/>
        </p:nvSpPr>
        <p:spPr>
          <a:xfrm>
            <a:off x="6783042" y="8146457"/>
            <a:ext cx="823945"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sz="2600" i="0" dirty="0">
                <a:latin typeface="Times" charset="0"/>
                <a:ea typeface="Times" charset="0"/>
                <a:cs typeface="Times" charset="0"/>
              </a:rPr>
              <a:t>(0, 1)</a:t>
            </a:r>
          </a:p>
        </p:txBody>
      </p:sp>
      <p:sp>
        <p:nvSpPr>
          <p:cNvPr id="418" name="(1, 1)"/>
          <p:cNvSpPr txBox="1"/>
          <p:nvPr/>
        </p:nvSpPr>
        <p:spPr>
          <a:xfrm>
            <a:off x="7975149" y="8146457"/>
            <a:ext cx="823945"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sz="2600" i="0" dirty="0">
                <a:latin typeface="Times" charset="0"/>
                <a:ea typeface="Times" charset="0"/>
                <a:cs typeface="Times" charset="0"/>
              </a:rPr>
              <a:t>(1, 1)</a:t>
            </a:r>
          </a:p>
        </p:txBody>
      </p:sp>
      <p:sp>
        <p:nvSpPr>
          <p:cNvPr id="419" name="(0, 0)"/>
          <p:cNvSpPr txBox="1"/>
          <p:nvPr/>
        </p:nvSpPr>
        <p:spPr>
          <a:xfrm>
            <a:off x="6783042" y="8900837"/>
            <a:ext cx="823945"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sz="2600" i="0">
                <a:latin typeface="Times" charset="0"/>
                <a:ea typeface="Times" charset="0"/>
                <a:cs typeface="Times" charset="0"/>
              </a:rPr>
              <a:t>(0, 0)</a:t>
            </a:r>
          </a:p>
        </p:txBody>
      </p:sp>
      <p:sp>
        <p:nvSpPr>
          <p:cNvPr id="420" name="(1, 0)"/>
          <p:cNvSpPr txBox="1"/>
          <p:nvPr/>
        </p:nvSpPr>
        <p:spPr>
          <a:xfrm>
            <a:off x="7919408" y="8900837"/>
            <a:ext cx="823945"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sz="2600" i="0">
                <a:latin typeface="Times" charset="0"/>
                <a:ea typeface="Times" charset="0"/>
                <a:cs typeface="Times" charset="0"/>
              </a:rPr>
              <a:t>(1, 0)</a:t>
            </a:r>
          </a:p>
        </p:txBody>
      </p:sp>
      <p:sp>
        <p:nvSpPr>
          <p:cNvPr id="421" name="(0, 0)"/>
          <p:cNvSpPr txBox="1"/>
          <p:nvPr/>
        </p:nvSpPr>
        <p:spPr>
          <a:xfrm>
            <a:off x="10007117" y="8593951"/>
            <a:ext cx="823945"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sz="2600" i="0">
                <a:latin typeface="Times" charset="0"/>
                <a:ea typeface="Times" charset="0"/>
                <a:cs typeface="Times" charset="0"/>
              </a:rPr>
              <a:t>(0, 0)</a:t>
            </a:r>
          </a:p>
        </p:txBody>
      </p:sp>
      <p:sp>
        <p:nvSpPr>
          <p:cNvPr id="422" name="(1/2, 3/2)"/>
          <p:cNvSpPr txBox="1"/>
          <p:nvPr/>
        </p:nvSpPr>
        <p:spPr>
          <a:xfrm>
            <a:off x="10739742" y="7380552"/>
            <a:ext cx="1343316"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sz="2600" i="0" dirty="0">
                <a:latin typeface="Times" charset="0"/>
                <a:ea typeface="Times" charset="0"/>
                <a:cs typeface="Times" charset="0"/>
              </a:rPr>
              <a:t>(1/2, 3/2)</a:t>
            </a:r>
          </a:p>
        </p:txBody>
      </p:sp>
      <p:sp>
        <p:nvSpPr>
          <p:cNvPr id="423" name="(2, 2)"/>
          <p:cNvSpPr txBox="1"/>
          <p:nvPr/>
        </p:nvSpPr>
        <p:spPr>
          <a:xfrm>
            <a:off x="12110058" y="7129201"/>
            <a:ext cx="823945"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sz="2600" i="0">
                <a:latin typeface="Times" charset="0"/>
                <a:ea typeface="Times" charset="0"/>
                <a:cs typeface="Times" charset="0"/>
              </a:rPr>
              <a:t>(2, 2)</a:t>
            </a:r>
          </a:p>
        </p:txBody>
      </p:sp>
      <p:sp>
        <p:nvSpPr>
          <p:cNvPr id="424" name="(3/2, 1/2)"/>
          <p:cNvSpPr txBox="1"/>
          <p:nvPr/>
        </p:nvSpPr>
        <p:spPr>
          <a:xfrm>
            <a:off x="11507598" y="8515463"/>
            <a:ext cx="1343316"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sz="2600" i="0">
                <a:latin typeface="Times" charset="0"/>
                <a:ea typeface="Times" charset="0"/>
                <a:cs typeface="Times" charset="0"/>
              </a:rPr>
              <a:t>(3/2, 1/2)</a:t>
            </a:r>
          </a:p>
        </p:txBody>
      </p:sp>
      <p:sp>
        <p:nvSpPr>
          <p:cNvPr id="425" name="= 45°…"/>
          <p:cNvSpPr txBox="1"/>
          <p:nvPr/>
        </p:nvSpPr>
        <p:spPr>
          <a:xfrm>
            <a:off x="13370320" y="7043048"/>
            <a:ext cx="1160574" cy="1302921"/>
          </a:xfrm>
          <a:prstGeom prst="rect">
            <a:avLst/>
          </a:prstGeom>
          <a:gradFill>
            <a:gsLst>
              <a:gs pos="0">
                <a:srgbClr val="FFE7A2"/>
              </a:gs>
              <a:gs pos="35000">
                <a:srgbClr val="FFEDBD"/>
              </a:gs>
              <a:gs pos="100000">
                <a:srgbClr val="FFF8E6"/>
              </a:gs>
            </a:gsLst>
            <a:lin ang="16200000"/>
          </a:gradFill>
          <a:ln w="12700">
            <a:solidFill>
              <a:srgbClr val="CCAE05"/>
            </a:solidFill>
          </a:ln>
          <a:effectLst>
            <a:outerShdw blurRad="50800" dist="25400" dir="5400000" rotWithShape="0">
              <a:srgbClr val="000000">
                <a:alpha val="38000"/>
              </a:srgbClr>
            </a:outerShdw>
          </a:effectLst>
          <a:extLst>
            <a:ext uri="{C572A759-6A51-4108-AA02-DFA0A04FC94B}">
              <ma14:wrappingTextBoxFlag xmlns="" xmlns:ma14="http://schemas.microsoft.com/office/mac/drawingml/2011/main" val="1"/>
            </a:ext>
          </a:extLst>
        </p:spPr>
        <p:txBody>
          <a:bodyPr wrap="none" lIns="50800" tIns="50800" rIns="50800" bIns="50800" anchor="ctr">
            <a:spAutoFit/>
          </a:bodyPr>
          <a:lstStyle/>
          <a:p>
            <a:pPr>
              <a:buSzPct val="100000"/>
              <a:buFont typeface="Symbol"/>
              <a:buChar char="q"/>
            </a:pPr>
            <a:r>
              <a:rPr dirty="0"/>
              <a:t> = 45°</a:t>
            </a:r>
          </a:p>
          <a:p>
            <a:r>
              <a:rPr dirty="0"/>
              <a:t>s</a:t>
            </a:r>
            <a:r>
              <a:rPr baseline="-25000" dirty="0"/>
              <a:t>1</a:t>
            </a:r>
            <a:r>
              <a:rPr dirty="0"/>
              <a:t>=1</a:t>
            </a:r>
          </a:p>
          <a:p>
            <a:r>
              <a:rPr dirty="0"/>
              <a:t>s</a:t>
            </a:r>
            <a:r>
              <a:rPr baseline="-25000" dirty="0"/>
              <a:t>2</a:t>
            </a:r>
            <a:r>
              <a:rPr dirty="0"/>
              <a:t>=2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Matrix Concatenation Properties"/>
          <p:cNvSpPr txBox="1">
            <a:spLocks noGrp="1"/>
          </p:cNvSpPr>
          <p:nvPr>
            <p:ph type="title"/>
          </p:nvPr>
        </p:nvSpPr>
        <p:spPr/>
        <p:txBody>
          <a:bodyPr>
            <a:normAutofit/>
          </a:bodyPr>
          <a:lstStyle>
            <a:lvl1pPr defTabSz="443991">
              <a:defRPr sz="4408">
                <a:effectLst>
                  <a:outerShdw blurRad="28956" dist="28956" dir="2700000" rotWithShape="0">
                    <a:srgbClr val="000000">
                      <a:alpha val="70000"/>
                    </a:srgbClr>
                  </a:outerShdw>
                </a:effectLst>
              </a:defRPr>
            </a:lvl1pPr>
          </a:lstStyle>
          <a:p>
            <a:r>
              <a:rPr lang="en-US" sz="5000" dirty="0">
                <a:effectLst/>
              </a:rPr>
              <a:t>Matrix Concatenation Properties</a:t>
            </a:r>
          </a:p>
        </p:txBody>
      </p:sp>
      <p:sp>
        <p:nvSpPr>
          <p:cNvPr id="427" name="Associative…"/>
          <p:cNvSpPr txBox="1">
            <a:spLocks noGrp="1"/>
          </p:cNvSpPr>
          <p:nvPr>
            <p:ph idx="1"/>
          </p:nvPr>
        </p:nvSpPr>
        <p:spPr/>
        <p:txBody>
          <a:bodyPr/>
          <a:lstStyle/>
          <a:p>
            <a:r>
              <a:rPr lang="en-US" dirty="0"/>
              <a:t>Associative</a:t>
            </a:r>
          </a:p>
          <a:p>
            <a:pPr lvl="2"/>
            <a:r>
              <a:rPr lang="en-US" b="1" dirty="0">
                <a:latin typeface="Times" charset="0"/>
                <a:ea typeface="Times" charset="0"/>
                <a:cs typeface="Times" charset="0"/>
              </a:rPr>
              <a:t>A</a:t>
            </a:r>
            <a:r>
              <a:rPr lang="en-US" dirty="0">
                <a:latin typeface="Times" charset="0"/>
                <a:ea typeface="Times" charset="0"/>
                <a:cs typeface="Times" charset="0"/>
              </a:rPr>
              <a:t>∙</a:t>
            </a:r>
            <a:r>
              <a:rPr lang="en-US" b="1" dirty="0">
                <a:latin typeface="Times" charset="0"/>
                <a:ea typeface="Times" charset="0"/>
                <a:cs typeface="Times" charset="0"/>
              </a:rPr>
              <a:t>B</a:t>
            </a:r>
            <a:r>
              <a:rPr lang="en-US" dirty="0">
                <a:latin typeface="Times" charset="0"/>
                <a:ea typeface="Times" charset="0"/>
                <a:cs typeface="Times" charset="0"/>
              </a:rPr>
              <a:t>∙</a:t>
            </a:r>
            <a:r>
              <a:rPr lang="en-US" b="1" dirty="0">
                <a:latin typeface="Times" charset="0"/>
                <a:ea typeface="Times" charset="0"/>
                <a:cs typeface="Times" charset="0"/>
              </a:rPr>
              <a:t>C</a:t>
            </a:r>
            <a:r>
              <a:rPr lang="en-US" dirty="0">
                <a:latin typeface="Times" charset="0"/>
                <a:ea typeface="Times" charset="0"/>
                <a:cs typeface="Times" charset="0"/>
              </a:rPr>
              <a:t> = (</a:t>
            </a:r>
            <a:r>
              <a:rPr lang="en-US" b="1" dirty="0">
                <a:latin typeface="Times" charset="0"/>
                <a:ea typeface="Times" charset="0"/>
                <a:cs typeface="Times" charset="0"/>
              </a:rPr>
              <a:t>A</a:t>
            </a:r>
            <a:r>
              <a:rPr lang="en-US" dirty="0">
                <a:latin typeface="Times" charset="0"/>
                <a:ea typeface="Times" charset="0"/>
                <a:cs typeface="Times" charset="0"/>
              </a:rPr>
              <a:t>∙</a:t>
            </a:r>
            <a:r>
              <a:rPr lang="en-US" b="1" dirty="0">
                <a:latin typeface="Times" charset="0"/>
                <a:ea typeface="Times" charset="0"/>
                <a:cs typeface="Times" charset="0"/>
              </a:rPr>
              <a:t>B</a:t>
            </a:r>
            <a:r>
              <a:rPr lang="en-US" dirty="0">
                <a:latin typeface="Times" charset="0"/>
                <a:ea typeface="Times" charset="0"/>
                <a:cs typeface="Times" charset="0"/>
              </a:rPr>
              <a:t>)∙</a:t>
            </a:r>
            <a:r>
              <a:rPr lang="en-US" b="1" dirty="0">
                <a:latin typeface="Times" charset="0"/>
                <a:ea typeface="Times" charset="0"/>
                <a:cs typeface="Times" charset="0"/>
              </a:rPr>
              <a:t>C</a:t>
            </a:r>
            <a:r>
              <a:rPr lang="en-US" dirty="0">
                <a:latin typeface="Times" charset="0"/>
                <a:ea typeface="Times" charset="0"/>
                <a:cs typeface="Times" charset="0"/>
              </a:rPr>
              <a:t> = </a:t>
            </a:r>
            <a:r>
              <a:rPr lang="en-US" b="1" dirty="0">
                <a:latin typeface="Times" charset="0"/>
                <a:ea typeface="Times" charset="0"/>
                <a:cs typeface="Times" charset="0"/>
              </a:rPr>
              <a:t>A</a:t>
            </a:r>
            <a:r>
              <a:rPr lang="en-US" dirty="0">
                <a:latin typeface="Times" charset="0"/>
                <a:ea typeface="Times" charset="0"/>
                <a:cs typeface="Times" charset="0"/>
              </a:rPr>
              <a:t>∙(</a:t>
            </a:r>
            <a:r>
              <a:rPr lang="en-US" b="1" dirty="0">
                <a:latin typeface="Times" charset="0"/>
                <a:ea typeface="Times" charset="0"/>
                <a:cs typeface="Times" charset="0"/>
              </a:rPr>
              <a:t>B</a:t>
            </a:r>
            <a:r>
              <a:rPr lang="en-US" dirty="0">
                <a:latin typeface="Times" charset="0"/>
                <a:ea typeface="Times" charset="0"/>
                <a:cs typeface="Times" charset="0"/>
              </a:rPr>
              <a:t>∙</a:t>
            </a:r>
            <a:r>
              <a:rPr lang="en-US" b="1" dirty="0">
                <a:latin typeface="Times" charset="0"/>
                <a:ea typeface="Times" charset="0"/>
                <a:cs typeface="Times" charset="0"/>
              </a:rPr>
              <a:t>C</a:t>
            </a:r>
            <a:r>
              <a:rPr lang="en-US" dirty="0">
                <a:latin typeface="Times" charset="0"/>
                <a:ea typeface="Times" charset="0"/>
                <a:cs typeface="Times" charset="0"/>
              </a:rPr>
              <a:t>)</a:t>
            </a:r>
          </a:p>
          <a:p>
            <a:r>
              <a:rPr lang="en-US" dirty="0"/>
              <a:t>But, may not be commutative</a:t>
            </a:r>
          </a:p>
          <a:p>
            <a:pPr lvl="2"/>
            <a:r>
              <a:rPr lang="en-US" b="1" dirty="0">
                <a:latin typeface="Times" charset="0"/>
                <a:ea typeface="Times" charset="0"/>
                <a:cs typeface="Times" charset="0"/>
              </a:rPr>
              <a:t>A</a:t>
            </a:r>
            <a:r>
              <a:rPr lang="en-US" dirty="0">
                <a:latin typeface="Times" charset="0"/>
                <a:ea typeface="Times" charset="0"/>
                <a:cs typeface="Times" charset="0"/>
              </a:rPr>
              <a:t>∙</a:t>
            </a:r>
            <a:r>
              <a:rPr lang="en-US" b="1" dirty="0">
                <a:latin typeface="Times" charset="0"/>
                <a:ea typeface="Times" charset="0"/>
                <a:cs typeface="Times" charset="0"/>
              </a:rPr>
              <a:t>B</a:t>
            </a:r>
            <a:r>
              <a:rPr lang="en-US" dirty="0">
                <a:latin typeface="Times" charset="0"/>
                <a:ea typeface="Times" charset="0"/>
                <a:cs typeface="Times" charset="0"/>
              </a:rPr>
              <a:t> ≠ </a:t>
            </a:r>
            <a:r>
              <a:rPr lang="en-US" b="1" dirty="0">
                <a:latin typeface="Times" charset="0"/>
                <a:ea typeface="Times" charset="0"/>
                <a:cs typeface="Times" charset="0"/>
              </a:rPr>
              <a:t>B</a:t>
            </a:r>
            <a:r>
              <a:rPr lang="en-US" dirty="0">
                <a:latin typeface="Times" charset="0"/>
                <a:ea typeface="Times" charset="0"/>
                <a:cs typeface="Times" charset="0"/>
              </a:rPr>
              <a:t>∙</a:t>
            </a:r>
            <a:r>
              <a:rPr lang="en-US" b="1" dirty="0">
                <a:latin typeface="Times" charset="0"/>
                <a:ea typeface="Times" charset="0"/>
                <a:cs typeface="Times" charset="0"/>
              </a:rPr>
              <a:t>A</a:t>
            </a:r>
          </a:p>
          <a:p>
            <a:pPr lvl="2"/>
            <a:r>
              <a:rPr lang="en-US" dirty="0"/>
              <a:t>must be careful about the order in which the composite matrix is evaluated</a:t>
            </a:r>
          </a:p>
          <a:p>
            <a:pPr lvl="1"/>
            <a:r>
              <a:rPr lang="en-US" dirty="0"/>
              <a:t>for special case, commutative</a:t>
            </a:r>
          </a:p>
          <a:p>
            <a:pPr lvl="2"/>
            <a:r>
              <a:rPr lang="en-US" dirty="0"/>
              <a:t>two successive rotation, scaling and translation</a:t>
            </a:r>
          </a:p>
          <a:p>
            <a:pPr lvl="2"/>
            <a:r>
              <a:rPr lang="en-US" dirty="0"/>
              <a:t>rotation and uniform scaling</a:t>
            </a:r>
          </a:p>
        </p:txBody>
      </p:sp>
      <p:pic>
        <p:nvPicPr>
          <p:cNvPr id="429" name="C:\JOBS\Hearn Baker\FINAL\ch05\tif\AADGHBK0.tif" descr="C:\JOBS\Hearn Baker\FINAL\ch05\tif\AADGHBK0.tif"/>
          <p:cNvPicPr>
            <a:picLocks noChangeAspect="1"/>
          </p:cNvPicPr>
          <p:nvPr/>
        </p:nvPicPr>
        <p:blipFill>
          <a:blip r:embed="rId2"/>
          <a:srcRect l="47505" t="18889" r="5756" b="48888"/>
          <a:stretch>
            <a:fillRect/>
          </a:stretch>
        </p:blipFill>
        <p:spPr>
          <a:xfrm>
            <a:off x="9075607" y="6488077"/>
            <a:ext cx="4903929" cy="2539535"/>
          </a:xfrm>
          <a:prstGeom prst="rect">
            <a:avLst/>
          </a:prstGeom>
          <a:ln w="12700">
            <a:miter lim="400000"/>
          </a:ln>
        </p:spPr>
      </p:pic>
      <p:pic>
        <p:nvPicPr>
          <p:cNvPr id="430" name="C:\JOBS\Hearn Baker\FINAL\ch05\tif\AADGHBK0.tif" descr="C:\JOBS\Hearn Baker\FINAL\ch05\tif\AADGHBK0.tif"/>
          <p:cNvPicPr>
            <a:picLocks noChangeAspect="1"/>
          </p:cNvPicPr>
          <p:nvPr/>
        </p:nvPicPr>
        <p:blipFill>
          <a:blip r:embed="rId2"/>
          <a:srcRect l="5773" t="18889" r="53330" b="47778"/>
          <a:stretch>
            <a:fillRect/>
          </a:stretch>
        </p:blipFill>
        <p:spPr>
          <a:xfrm>
            <a:off x="3424193" y="6488076"/>
            <a:ext cx="4147734" cy="2539430"/>
          </a:xfrm>
          <a:prstGeom prst="rect">
            <a:avLst/>
          </a:prstGeom>
          <a:ln w="12700">
            <a:miter lim="400000"/>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2D Rigid-Body Transformation"/>
          <p:cNvSpPr txBox="1">
            <a:spLocks noGrp="1"/>
          </p:cNvSpPr>
          <p:nvPr>
            <p:ph type="title"/>
          </p:nvPr>
        </p:nvSpPr>
        <p:spPr/>
        <p:txBody>
          <a:bodyPr>
            <a:normAutofit/>
          </a:bodyPr>
          <a:lstStyle>
            <a:lvl1pPr defTabSz="496570">
              <a:defRPr sz="4930">
                <a:effectLst>
                  <a:outerShdw blurRad="32385" dist="32385" dir="2700000" rotWithShape="0">
                    <a:srgbClr val="000000">
                      <a:alpha val="70000"/>
                    </a:srgbClr>
                  </a:outerShdw>
                </a:effectLst>
              </a:defRPr>
            </a:lvl1pPr>
          </a:lstStyle>
          <a:p>
            <a:r>
              <a:rPr lang="en-US" sz="5000" dirty="0">
                <a:effectLst/>
              </a:rPr>
              <a:t>2D Rigid-Body Transformation</a:t>
            </a:r>
          </a:p>
        </p:txBody>
      </p:sp>
      <p:sp>
        <p:nvSpPr>
          <p:cNvPr id="432" name="All angles and distances between coordinate positions are unchanged by the transformation…"/>
          <p:cNvSpPr txBox="1">
            <a:spLocks noGrp="1"/>
          </p:cNvSpPr>
          <p:nvPr>
            <p:ph idx="1"/>
          </p:nvPr>
        </p:nvSpPr>
        <p:spPr/>
        <p:txBody>
          <a:bodyPr/>
          <a:lstStyle/>
          <a:p>
            <a:r>
              <a:rPr lang="en-US"/>
              <a:t>All angles and distances between coordinate positions are unchanged by the transformation</a:t>
            </a:r>
          </a:p>
          <a:p>
            <a:r>
              <a:rPr lang="en-US"/>
              <a:t>Rigid-body transformation matrix</a:t>
            </a:r>
          </a:p>
          <a:p>
            <a:pPr lvl="1"/>
            <a:r>
              <a:rPr lang="en-US"/>
              <a:t>a transformation matrix includes only translation and rotation parameters</a:t>
            </a:r>
          </a:p>
        </p:txBody>
      </p:sp>
      <p:pic>
        <p:nvPicPr>
          <p:cNvPr id="434" name="image57.pdf" descr="image57.pdf"/>
          <p:cNvPicPr>
            <a:picLocks noChangeAspect="1"/>
          </p:cNvPicPr>
          <p:nvPr/>
        </p:nvPicPr>
        <p:blipFill>
          <a:blip r:embed="rId2"/>
          <a:stretch>
            <a:fillRect/>
          </a:stretch>
        </p:blipFill>
        <p:spPr>
          <a:xfrm>
            <a:off x="4172637" y="5447202"/>
            <a:ext cx="3060902" cy="2348090"/>
          </a:xfrm>
          <a:prstGeom prst="rect">
            <a:avLst/>
          </a:prstGeom>
          <a:ln w="12700">
            <a:miter lim="400000"/>
          </a:ln>
        </p:spPr>
      </p:pic>
      <p:sp>
        <p:nvSpPr>
          <p:cNvPr id="435" name="Line"/>
          <p:cNvSpPr/>
          <p:nvPr/>
        </p:nvSpPr>
        <p:spPr>
          <a:xfrm>
            <a:off x="9320372" y="7909770"/>
            <a:ext cx="3339767" cy="3164"/>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436" name="Line"/>
          <p:cNvSpPr/>
          <p:nvPr/>
        </p:nvSpPr>
        <p:spPr>
          <a:xfrm flipV="1">
            <a:off x="9774212" y="4875805"/>
            <a:ext cx="3164" cy="3490878"/>
          </a:xfrm>
          <a:prstGeom prst="line">
            <a:avLst/>
          </a:prstGeom>
          <a:ln w="12700">
            <a:solidFill>
              <a:srgbClr val="000000"/>
            </a:solidFill>
            <a:tailEnd type="triangle"/>
          </a:ln>
        </p:spPr>
        <p:txBody>
          <a:bodyPr lIns="0" tIns="0" rIns="0" bIns="0"/>
          <a:lstStyle/>
          <a:p>
            <a:pPr algn="l" defTabSz="457200">
              <a:defRPr sz="1600" i="0">
                <a:solidFill>
                  <a:srgbClr val="000000"/>
                </a:solidFill>
              </a:defRPr>
            </a:pPr>
            <a:endParaRPr sz="1600"/>
          </a:p>
        </p:txBody>
      </p:sp>
      <p:sp>
        <p:nvSpPr>
          <p:cNvPr id="437" name="Triangle"/>
          <p:cNvSpPr/>
          <p:nvPr/>
        </p:nvSpPr>
        <p:spPr>
          <a:xfrm>
            <a:off x="9780679" y="7044266"/>
            <a:ext cx="877925" cy="877750"/>
          </a:xfrm>
          <a:prstGeom prst="triangle">
            <a:avLst/>
          </a:prstGeom>
          <a:gradFill>
            <a:gsLst>
              <a:gs pos="0">
                <a:srgbClr val="B2DFF1"/>
              </a:gs>
              <a:gs pos="35000">
                <a:srgbClr val="C9E8F4"/>
              </a:gs>
              <a:gs pos="100000">
                <a:srgbClr val="E9F6FC"/>
              </a:gs>
            </a:gsLst>
            <a:lin ang="16200000"/>
          </a:gradFill>
          <a:ln w="12700">
            <a:solidFill>
              <a:srgbClr val="6A9DAE"/>
            </a:solidFill>
          </a:ln>
          <a:effectLst>
            <a:outerShdw blurRad="50800" dist="25400" dir="5400000" rotWithShape="0">
              <a:srgbClr val="000000">
                <a:alpha val="38000"/>
              </a:srgbClr>
            </a:outerShdw>
          </a:effectLst>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438" name="Triangle"/>
          <p:cNvSpPr/>
          <p:nvPr/>
        </p:nvSpPr>
        <p:spPr>
          <a:xfrm rot="19200000">
            <a:off x="10691882" y="5164656"/>
            <a:ext cx="877924" cy="877749"/>
          </a:xfrm>
          <a:prstGeom prst="triangle">
            <a:avLst/>
          </a:prstGeom>
          <a:gradFill>
            <a:gsLst>
              <a:gs pos="0">
                <a:srgbClr val="B2DFF1"/>
              </a:gs>
              <a:gs pos="35000">
                <a:srgbClr val="C9E8F4"/>
              </a:gs>
              <a:gs pos="100000">
                <a:srgbClr val="E9F6FC"/>
              </a:gs>
            </a:gsLst>
            <a:lin ang="16200000"/>
          </a:gradFill>
          <a:ln w="12700">
            <a:solidFill>
              <a:srgbClr val="6A9DAE"/>
            </a:solidFill>
          </a:ln>
          <a:effectLst>
            <a:outerShdw blurRad="50800" dist="25400" dir="5400000" rotWithShape="0">
              <a:srgbClr val="000000">
                <a:alpha val="38000"/>
              </a:srgbClr>
            </a:outerShdw>
          </a:effectLst>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Other 2D Transformations: Reflection"/>
          <p:cNvSpPr txBox="1">
            <a:spLocks noGrp="1"/>
          </p:cNvSpPr>
          <p:nvPr>
            <p:ph type="title"/>
          </p:nvPr>
        </p:nvSpPr>
        <p:spPr/>
        <p:txBody>
          <a:bodyPr>
            <a:normAutofit/>
          </a:bodyPr>
          <a:lstStyle>
            <a:lvl1pPr defTabSz="391414">
              <a:defRPr sz="3886">
                <a:effectLst>
                  <a:outerShdw blurRad="25527" dist="25527" dir="2700000" rotWithShape="0">
                    <a:srgbClr val="000000">
                      <a:alpha val="70000"/>
                    </a:srgbClr>
                  </a:outerShdw>
                </a:effectLst>
              </a:defRPr>
            </a:lvl1pPr>
          </a:lstStyle>
          <a:p>
            <a:r>
              <a:rPr lang="en-US" sz="5000" dirty="0">
                <a:effectLst/>
              </a:rPr>
              <a:t>Other 2D Transformations: Reflection</a:t>
            </a:r>
          </a:p>
        </p:txBody>
      </p:sp>
      <p:sp>
        <p:nvSpPr>
          <p:cNvPr id="440" name="Transformation that produces a mirror image of an object…"/>
          <p:cNvSpPr txBox="1">
            <a:spLocks noGrp="1"/>
          </p:cNvSpPr>
          <p:nvPr>
            <p:ph idx="1"/>
          </p:nvPr>
        </p:nvSpPr>
        <p:spPr/>
        <p:txBody>
          <a:bodyPr/>
          <a:lstStyle/>
          <a:p>
            <a:r>
              <a:rPr lang="en-US" dirty="0"/>
              <a:t>Transformation that produces a mirror image of an object</a:t>
            </a:r>
          </a:p>
          <a:p>
            <a:r>
              <a:rPr lang="en-US" dirty="0"/>
              <a:t>Reflection about </a:t>
            </a:r>
            <a:br>
              <a:rPr lang="en-US" dirty="0"/>
            </a:br>
            <a:r>
              <a:rPr lang="en-US" dirty="0"/>
              <a:t>the line </a:t>
            </a:r>
            <a:r>
              <a:rPr lang="en-US" b="0" i="1" dirty="0">
                <a:latin typeface="Times" charset="0"/>
                <a:ea typeface="Times" charset="0"/>
                <a:cs typeface="Times" charset="0"/>
              </a:rPr>
              <a:t>y</a:t>
            </a:r>
            <a:r>
              <a:rPr lang="en-US" b="0" dirty="0">
                <a:latin typeface="Times" charset="0"/>
                <a:ea typeface="Times" charset="0"/>
                <a:cs typeface="Times" charset="0"/>
              </a:rPr>
              <a:t> = 0</a:t>
            </a:r>
            <a:r>
              <a:rPr lang="en-US" dirty="0">
                <a:latin typeface="Times" charset="0"/>
                <a:ea typeface="Times" charset="0"/>
                <a:cs typeface="Times" charset="0"/>
              </a:rPr>
              <a:t> </a:t>
            </a:r>
            <a:r>
              <a:rPr lang="en-US" dirty="0"/>
              <a:t>(</a:t>
            </a:r>
            <a:r>
              <a:rPr lang="en-US" b="0" i="1" dirty="0">
                <a:latin typeface="Times" charset="0"/>
                <a:ea typeface="Times" charset="0"/>
                <a:cs typeface="Times" charset="0"/>
              </a:rPr>
              <a:t>x</a:t>
            </a:r>
            <a:r>
              <a:rPr lang="en-US" b="0" dirty="0"/>
              <a:t>-</a:t>
            </a:r>
            <a:r>
              <a:rPr lang="en-US" dirty="0"/>
              <a:t>axis)</a:t>
            </a:r>
          </a:p>
          <a:p>
            <a:endParaRPr lang="en-US" dirty="0"/>
          </a:p>
          <a:p>
            <a:r>
              <a:rPr lang="en-US" dirty="0"/>
              <a:t>Reflection about </a:t>
            </a:r>
            <a:br>
              <a:rPr lang="en-US" dirty="0"/>
            </a:br>
            <a:r>
              <a:rPr lang="en-US" dirty="0"/>
              <a:t>the line </a:t>
            </a:r>
            <a:r>
              <a:rPr lang="en-US" b="0" i="1" dirty="0">
                <a:latin typeface="Times" charset="0"/>
                <a:ea typeface="Times" charset="0"/>
                <a:cs typeface="Times" charset="0"/>
              </a:rPr>
              <a:t>x</a:t>
            </a:r>
            <a:r>
              <a:rPr lang="en-US" b="0" dirty="0">
                <a:latin typeface="Times" charset="0"/>
                <a:ea typeface="Times" charset="0"/>
                <a:cs typeface="Times" charset="0"/>
              </a:rPr>
              <a:t> = 0</a:t>
            </a:r>
            <a:r>
              <a:rPr lang="en-US" dirty="0"/>
              <a:t> (</a:t>
            </a:r>
            <a:r>
              <a:rPr lang="en-US" b="0" i="1" dirty="0">
                <a:latin typeface="Times" charset="0"/>
                <a:ea typeface="Times" charset="0"/>
                <a:cs typeface="Times" charset="0"/>
              </a:rPr>
              <a:t>y</a:t>
            </a:r>
            <a:r>
              <a:rPr lang="en-US" b="0" dirty="0">
                <a:latin typeface="Times" charset="0"/>
                <a:ea typeface="Times" charset="0"/>
                <a:cs typeface="Times" charset="0"/>
              </a:rPr>
              <a:t>-</a:t>
            </a:r>
            <a:r>
              <a:rPr lang="en-US" dirty="0"/>
              <a:t>axis)</a:t>
            </a:r>
          </a:p>
          <a:p>
            <a:endParaRPr lang="en-US" dirty="0"/>
          </a:p>
          <a:p>
            <a:r>
              <a:rPr lang="en-US" dirty="0"/>
              <a:t>Reflection relative </a:t>
            </a:r>
            <a:br>
              <a:rPr lang="en-US" dirty="0"/>
            </a:br>
            <a:r>
              <a:rPr lang="en-US" dirty="0"/>
              <a:t>to the coordinate origin</a:t>
            </a:r>
          </a:p>
        </p:txBody>
      </p:sp>
      <p:pic>
        <p:nvPicPr>
          <p:cNvPr id="442" name="image58.pdf" descr="image58.pdf"/>
          <p:cNvPicPr>
            <a:picLocks noChangeAspect="1"/>
          </p:cNvPicPr>
          <p:nvPr/>
        </p:nvPicPr>
        <p:blipFill>
          <a:blip r:embed="rId2"/>
          <a:stretch>
            <a:fillRect/>
          </a:stretch>
        </p:blipFill>
        <p:spPr>
          <a:xfrm>
            <a:off x="8019890" y="2492587"/>
            <a:ext cx="2655148" cy="2092961"/>
          </a:xfrm>
          <a:prstGeom prst="rect">
            <a:avLst/>
          </a:prstGeom>
          <a:ln w="12700">
            <a:miter lim="400000"/>
          </a:ln>
        </p:spPr>
      </p:pic>
      <p:pic>
        <p:nvPicPr>
          <p:cNvPr id="443" name="image59.pdf" descr="image59.pdf"/>
          <p:cNvPicPr>
            <a:picLocks noChangeAspect="1"/>
          </p:cNvPicPr>
          <p:nvPr/>
        </p:nvPicPr>
        <p:blipFill>
          <a:blip r:embed="rId3"/>
          <a:stretch>
            <a:fillRect/>
          </a:stretch>
        </p:blipFill>
        <p:spPr>
          <a:xfrm>
            <a:off x="8019890" y="4768426"/>
            <a:ext cx="2655148" cy="2092962"/>
          </a:xfrm>
          <a:prstGeom prst="rect">
            <a:avLst/>
          </a:prstGeom>
          <a:ln w="12700">
            <a:miter lim="400000"/>
          </a:ln>
        </p:spPr>
      </p:pic>
      <p:pic>
        <p:nvPicPr>
          <p:cNvPr id="444" name="image60.pdf" descr="image60.pdf"/>
          <p:cNvPicPr>
            <a:picLocks noChangeAspect="1"/>
          </p:cNvPicPr>
          <p:nvPr/>
        </p:nvPicPr>
        <p:blipFill>
          <a:blip r:embed="rId4"/>
          <a:stretch>
            <a:fillRect/>
          </a:stretch>
        </p:blipFill>
        <p:spPr>
          <a:xfrm>
            <a:off x="7893456" y="7044266"/>
            <a:ext cx="2908019" cy="2092962"/>
          </a:xfrm>
          <a:prstGeom prst="rect">
            <a:avLst/>
          </a:prstGeom>
          <a:ln w="12700">
            <a:miter lim="400000"/>
          </a:ln>
        </p:spPr>
      </p:pic>
      <p:grpSp>
        <p:nvGrpSpPr>
          <p:cNvPr id="449" name="Group"/>
          <p:cNvGrpSpPr/>
          <p:nvPr/>
        </p:nvGrpSpPr>
        <p:grpSpPr>
          <a:xfrm>
            <a:off x="11703953" y="2411163"/>
            <a:ext cx="1780269" cy="1815398"/>
            <a:chOff x="-109005" y="-189796"/>
            <a:chExt cx="1780267" cy="1815397"/>
          </a:xfrm>
        </p:grpSpPr>
        <p:sp>
          <p:nvSpPr>
            <p:cNvPr id="445" name="Line"/>
            <p:cNvSpPr/>
            <p:nvPr/>
          </p:nvSpPr>
          <p:spPr>
            <a:xfrm>
              <a:off x="153555" y="1434697"/>
              <a:ext cx="1395394" cy="1322"/>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446" name="Line"/>
            <p:cNvSpPr/>
            <p:nvPr/>
          </p:nvSpPr>
          <p:spPr>
            <a:xfrm flipV="1">
              <a:off x="343175" y="167069"/>
              <a:ext cx="1322" cy="1458532"/>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447" name="x"/>
            <p:cNvSpPr txBox="1"/>
            <p:nvPr/>
          </p:nvSpPr>
          <p:spPr>
            <a:xfrm>
              <a:off x="1453254" y="1101484"/>
              <a:ext cx="218008" cy="3795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800"/>
              </a:lvl1pPr>
            </a:lstStyle>
            <a:p>
              <a:r>
                <a:t>x</a:t>
              </a:r>
            </a:p>
          </p:txBody>
        </p:sp>
        <p:sp>
          <p:nvSpPr>
            <p:cNvPr id="448" name="y"/>
            <p:cNvSpPr txBox="1"/>
            <p:nvPr/>
          </p:nvSpPr>
          <p:spPr>
            <a:xfrm>
              <a:off x="-109005" y="-189796"/>
              <a:ext cx="218008" cy="3795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800"/>
              </a:lvl1pPr>
            </a:lstStyle>
            <a:p>
              <a:r>
                <a:t>y</a:t>
              </a:r>
            </a:p>
          </p:txBody>
        </p:sp>
      </p:grpSp>
      <p:sp>
        <p:nvSpPr>
          <p:cNvPr id="450" name="Triangle"/>
          <p:cNvSpPr/>
          <p:nvPr/>
        </p:nvSpPr>
        <p:spPr>
          <a:xfrm>
            <a:off x="12354824" y="3251201"/>
            <a:ext cx="628566" cy="541867"/>
          </a:xfrm>
          <a:prstGeom prst="triangle">
            <a:avLst/>
          </a:prstGeom>
          <a:solidFill>
            <a:srgbClr val="6D7472"/>
          </a:solidFill>
          <a:ln w="25400">
            <a:solidFill>
              <a:srgbClr val="6EA0B0"/>
            </a:solidFill>
            <a:prstDash val="dash"/>
          </a:ln>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451" name="Triangle"/>
          <p:cNvSpPr/>
          <p:nvPr/>
        </p:nvSpPr>
        <p:spPr>
          <a:xfrm rot="10800000" flipH="1">
            <a:off x="12354824" y="4334933"/>
            <a:ext cx="628566" cy="541868"/>
          </a:xfrm>
          <a:prstGeom prst="triangle">
            <a:avLst/>
          </a:prstGeom>
          <a:solidFill>
            <a:srgbClr val="6EA0B0"/>
          </a:solidFill>
          <a:ln w="25400">
            <a:solidFill>
              <a:srgbClr val="50758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grpSp>
        <p:nvGrpSpPr>
          <p:cNvPr id="456" name="Group"/>
          <p:cNvGrpSpPr/>
          <p:nvPr/>
        </p:nvGrpSpPr>
        <p:grpSpPr>
          <a:xfrm>
            <a:off x="12149281" y="4903750"/>
            <a:ext cx="1780269" cy="1815398"/>
            <a:chOff x="-109005" y="-189796"/>
            <a:chExt cx="1780267" cy="1815397"/>
          </a:xfrm>
        </p:grpSpPr>
        <p:sp>
          <p:nvSpPr>
            <p:cNvPr id="452" name="Line"/>
            <p:cNvSpPr/>
            <p:nvPr/>
          </p:nvSpPr>
          <p:spPr>
            <a:xfrm>
              <a:off x="153555" y="1434697"/>
              <a:ext cx="1395394" cy="1322"/>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453" name="Line"/>
            <p:cNvSpPr/>
            <p:nvPr/>
          </p:nvSpPr>
          <p:spPr>
            <a:xfrm flipV="1">
              <a:off x="343175" y="167069"/>
              <a:ext cx="1322" cy="1458532"/>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454" name="x"/>
            <p:cNvSpPr txBox="1"/>
            <p:nvPr/>
          </p:nvSpPr>
          <p:spPr>
            <a:xfrm>
              <a:off x="1453254" y="1101484"/>
              <a:ext cx="218008" cy="3795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800"/>
              </a:lvl1pPr>
            </a:lstStyle>
            <a:p>
              <a:r>
                <a:t>x</a:t>
              </a:r>
            </a:p>
          </p:txBody>
        </p:sp>
        <p:sp>
          <p:nvSpPr>
            <p:cNvPr id="455" name="y"/>
            <p:cNvSpPr txBox="1"/>
            <p:nvPr/>
          </p:nvSpPr>
          <p:spPr>
            <a:xfrm>
              <a:off x="-109005" y="-189796"/>
              <a:ext cx="218008" cy="3795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800"/>
              </a:lvl1pPr>
            </a:lstStyle>
            <a:p>
              <a:r>
                <a:t>y</a:t>
              </a:r>
            </a:p>
          </p:txBody>
        </p:sp>
      </p:grpSp>
      <p:sp>
        <p:nvSpPr>
          <p:cNvPr id="457" name="Triangle"/>
          <p:cNvSpPr/>
          <p:nvPr/>
        </p:nvSpPr>
        <p:spPr>
          <a:xfrm rot="5400000">
            <a:off x="11714866" y="5678762"/>
            <a:ext cx="628565" cy="541868"/>
          </a:xfrm>
          <a:prstGeom prst="triangle">
            <a:avLst/>
          </a:prstGeom>
          <a:solidFill>
            <a:srgbClr val="6D7472"/>
          </a:solidFill>
          <a:ln w="25400">
            <a:solidFill>
              <a:srgbClr val="6EA0B0"/>
            </a:solidFill>
            <a:prstDash val="dash"/>
          </a:ln>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458" name="Triangle"/>
          <p:cNvSpPr/>
          <p:nvPr/>
        </p:nvSpPr>
        <p:spPr>
          <a:xfrm rot="16200000">
            <a:off x="12853781" y="5678762"/>
            <a:ext cx="628566" cy="541868"/>
          </a:xfrm>
          <a:prstGeom prst="triangle">
            <a:avLst/>
          </a:prstGeom>
          <a:solidFill>
            <a:srgbClr val="6EA0B0"/>
          </a:solidFill>
          <a:ln w="25400">
            <a:solidFill>
              <a:srgbClr val="50758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grpSp>
        <p:nvGrpSpPr>
          <p:cNvPr id="463" name="Group"/>
          <p:cNvGrpSpPr/>
          <p:nvPr/>
        </p:nvGrpSpPr>
        <p:grpSpPr>
          <a:xfrm>
            <a:off x="12245820" y="6637723"/>
            <a:ext cx="1780269" cy="1815398"/>
            <a:chOff x="-109005" y="-189796"/>
            <a:chExt cx="1780267" cy="1815397"/>
          </a:xfrm>
        </p:grpSpPr>
        <p:sp>
          <p:nvSpPr>
            <p:cNvPr id="459" name="Line"/>
            <p:cNvSpPr/>
            <p:nvPr/>
          </p:nvSpPr>
          <p:spPr>
            <a:xfrm>
              <a:off x="153555" y="1434697"/>
              <a:ext cx="1395394" cy="1322"/>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460" name="Line"/>
            <p:cNvSpPr/>
            <p:nvPr/>
          </p:nvSpPr>
          <p:spPr>
            <a:xfrm flipV="1">
              <a:off x="343175" y="167069"/>
              <a:ext cx="1322" cy="1458532"/>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461" name="x"/>
            <p:cNvSpPr txBox="1"/>
            <p:nvPr/>
          </p:nvSpPr>
          <p:spPr>
            <a:xfrm>
              <a:off x="1453254" y="1101484"/>
              <a:ext cx="218008" cy="3795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800"/>
              </a:lvl1pPr>
            </a:lstStyle>
            <a:p>
              <a:r>
                <a:t>x</a:t>
              </a:r>
            </a:p>
          </p:txBody>
        </p:sp>
        <p:sp>
          <p:nvSpPr>
            <p:cNvPr id="462" name="y"/>
            <p:cNvSpPr txBox="1"/>
            <p:nvPr/>
          </p:nvSpPr>
          <p:spPr>
            <a:xfrm>
              <a:off x="-109005" y="-189796"/>
              <a:ext cx="218008" cy="3795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1800"/>
              </a:lvl1pPr>
            </a:lstStyle>
            <a:p>
              <a:r>
                <a:t>y</a:t>
              </a:r>
            </a:p>
          </p:txBody>
        </p:sp>
      </p:grpSp>
      <p:grpSp>
        <p:nvGrpSpPr>
          <p:cNvPr id="466" name="Group"/>
          <p:cNvGrpSpPr/>
          <p:nvPr/>
        </p:nvGrpSpPr>
        <p:grpSpPr>
          <a:xfrm>
            <a:off x="11806556" y="7504576"/>
            <a:ext cx="1723549" cy="1507885"/>
            <a:chOff x="173914" y="146859"/>
            <a:chExt cx="1723547" cy="1507884"/>
          </a:xfrm>
        </p:grpSpPr>
        <p:sp>
          <p:nvSpPr>
            <p:cNvPr id="464" name="Triangle"/>
            <p:cNvSpPr/>
            <p:nvPr/>
          </p:nvSpPr>
          <p:spPr>
            <a:xfrm rot="3199991">
              <a:off x="264630" y="969926"/>
              <a:ext cx="628567" cy="541868"/>
            </a:xfrm>
            <a:prstGeom prst="triangle">
              <a:avLst/>
            </a:prstGeom>
            <a:solidFill>
              <a:srgbClr val="6D7472"/>
            </a:solidFill>
            <a:ln w="25400" cap="flat">
              <a:solidFill>
                <a:srgbClr val="6EA0B0"/>
              </a:solidFill>
              <a:prstDash val="dash"/>
              <a:round/>
            </a:ln>
            <a:effectLst/>
          </p:spPr>
          <p:txBody>
            <a:bodyPr wrap="square" lIns="50800" tIns="50800" rIns="50800" bIns="50800" numCol="1" anchor="ctr">
              <a:noAutofit/>
            </a:bodyPr>
            <a:lstStyle/>
            <a:p>
              <a:pPr>
                <a:defRPr sz="3600" i="0">
                  <a:solidFill>
                    <a:srgbClr val="FFFFFF"/>
                  </a:solidFill>
                  <a:latin typeface="Gill Sans Light"/>
                  <a:ea typeface="Gill Sans Light"/>
                  <a:cs typeface="Gill Sans Light"/>
                  <a:sym typeface="Gill Sans Light"/>
                </a:defRPr>
              </a:pPr>
              <a:endParaRPr sz="3600"/>
            </a:p>
          </p:txBody>
        </p:sp>
        <p:sp>
          <p:nvSpPr>
            <p:cNvPr id="465" name="Triangle"/>
            <p:cNvSpPr/>
            <p:nvPr/>
          </p:nvSpPr>
          <p:spPr>
            <a:xfrm rot="13999991">
              <a:off x="1178180" y="289809"/>
              <a:ext cx="628567" cy="541868"/>
            </a:xfrm>
            <a:prstGeom prst="triangle">
              <a:avLst/>
            </a:prstGeom>
            <a:solidFill>
              <a:srgbClr val="6EA0B0"/>
            </a:solidFill>
            <a:ln w="25400" cap="flat">
              <a:solidFill>
                <a:srgbClr val="507580"/>
              </a:solidFill>
              <a:prstDash val="solid"/>
              <a:round/>
            </a:ln>
            <a:effectLst/>
          </p:spPr>
          <p:txBody>
            <a:bodyPr wrap="square" lIns="50800" tIns="50800" rIns="50800" bIns="50800" numCol="1" anchor="ctr">
              <a:noAutofit/>
            </a:bodyP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Other 2D Transformations"/>
          <p:cNvSpPr txBox="1">
            <a:spLocks noGrp="1"/>
          </p:cNvSpPr>
          <p:nvPr>
            <p:ph type="title"/>
          </p:nvPr>
        </p:nvSpPr>
        <p:spPr/>
        <p:txBody>
          <a:bodyPr>
            <a:normAutofit/>
          </a:bodyPr>
          <a:lstStyle>
            <a:lvl1pPr defTabSz="560831">
              <a:defRPr sz="5568">
                <a:effectLst>
                  <a:outerShdw blurRad="36576" dist="36576" dir="2700000" rotWithShape="0">
                    <a:srgbClr val="000000">
                      <a:alpha val="70000"/>
                    </a:srgbClr>
                  </a:outerShdw>
                </a:effectLst>
              </a:defRPr>
            </a:lvl1pPr>
          </a:lstStyle>
          <a:p>
            <a:r>
              <a:rPr lang="en-US" sz="5000" dirty="0">
                <a:effectLst/>
              </a:rPr>
              <a:t>Other 2D Transformations</a:t>
            </a:r>
          </a:p>
        </p:txBody>
      </p:sp>
      <p:sp>
        <p:nvSpPr>
          <p:cNvPr id="468" name="Reflection to any reflection point…"/>
          <p:cNvSpPr txBox="1">
            <a:spLocks noGrp="1"/>
          </p:cNvSpPr>
          <p:nvPr>
            <p:ph idx="1"/>
          </p:nvPr>
        </p:nvSpPr>
        <p:spPr/>
        <p:txBody>
          <a:bodyPr/>
          <a:lstStyle/>
          <a:p>
            <a:r>
              <a:rPr lang="en-US"/>
              <a:t>Reflection to any reflection point</a:t>
            </a:r>
          </a:p>
          <a:p>
            <a:pPr lvl="1"/>
            <a:r>
              <a:rPr lang="en-US"/>
              <a:t>the same as a 180° rotation in the xy plane about the reflection point</a:t>
            </a:r>
          </a:p>
        </p:txBody>
      </p:sp>
      <p:pic>
        <p:nvPicPr>
          <p:cNvPr id="470" name="image22.pdf" descr="image22.pdf"/>
          <p:cNvPicPr>
            <a:picLocks noChangeAspect="1"/>
          </p:cNvPicPr>
          <p:nvPr/>
        </p:nvPicPr>
        <p:blipFill>
          <a:blip r:embed="rId2"/>
          <a:stretch>
            <a:fillRect/>
          </a:stretch>
        </p:blipFill>
        <p:spPr>
          <a:xfrm>
            <a:off x="2704499" y="3347768"/>
            <a:ext cx="6484151" cy="1378719"/>
          </a:xfrm>
          <a:prstGeom prst="rect">
            <a:avLst/>
          </a:prstGeom>
          <a:ln w="12700">
            <a:miter lim="400000"/>
          </a:ln>
        </p:spPr>
      </p:pic>
      <p:pic>
        <p:nvPicPr>
          <p:cNvPr id="471" name="image61.pdf" descr="image61.pdf"/>
          <p:cNvPicPr>
            <a:picLocks noChangeAspect="1"/>
          </p:cNvPicPr>
          <p:nvPr/>
        </p:nvPicPr>
        <p:blipFill>
          <a:blip r:embed="rId3"/>
          <a:stretch>
            <a:fillRect/>
          </a:stretch>
        </p:blipFill>
        <p:spPr>
          <a:xfrm>
            <a:off x="9770609" y="3265678"/>
            <a:ext cx="5009841" cy="1534276"/>
          </a:xfrm>
          <a:prstGeom prst="rect">
            <a:avLst/>
          </a:prstGeom>
          <a:ln w="12700">
            <a:miter lim="400000"/>
          </a:ln>
        </p:spPr>
      </p:pic>
      <p:sp>
        <p:nvSpPr>
          <p:cNvPr id="472" name="Line"/>
          <p:cNvSpPr/>
          <p:nvPr/>
        </p:nvSpPr>
        <p:spPr>
          <a:xfrm flipV="1">
            <a:off x="9344768" y="4032816"/>
            <a:ext cx="395121" cy="0"/>
          </a:xfrm>
          <a:prstGeom prst="line">
            <a:avLst/>
          </a:prstGeom>
          <a:ln w="50800">
            <a:solidFill>
              <a:srgbClr val="6A9DAE"/>
            </a:solidFill>
            <a:tailEnd type="triangle"/>
          </a:ln>
        </p:spPr>
        <p:txBody>
          <a:bodyPr lIns="0" tIns="0" rIns="0" bIns="0"/>
          <a:lstStyle/>
          <a:p>
            <a:pPr algn="l" defTabSz="457200">
              <a:defRPr sz="1600" i="0">
                <a:solidFill>
                  <a:srgbClr val="000000"/>
                </a:solidFill>
              </a:defRPr>
            </a:pPr>
            <a:endParaRPr sz="1600"/>
          </a:p>
        </p:txBody>
      </p:sp>
      <p:sp>
        <p:nvSpPr>
          <p:cNvPr id="473" name="Line"/>
          <p:cNvSpPr/>
          <p:nvPr/>
        </p:nvSpPr>
        <p:spPr>
          <a:xfrm>
            <a:off x="7198632" y="8610864"/>
            <a:ext cx="2385139" cy="2260"/>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3200">
              <a:latin typeface="Times" charset="0"/>
              <a:ea typeface="Times" charset="0"/>
              <a:cs typeface="Times" charset="0"/>
            </a:endParaRPr>
          </a:p>
        </p:txBody>
      </p:sp>
      <p:sp>
        <p:nvSpPr>
          <p:cNvPr id="474" name="Line"/>
          <p:cNvSpPr/>
          <p:nvPr/>
        </p:nvSpPr>
        <p:spPr>
          <a:xfrm flipV="1">
            <a:off x="7522749" y="6444119"/>
            <a:ext cx="2259" cy="2493057"/>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3200">
              <a:latin typeface="Times" charset="0"/>
              <a:ea typeface="Times" charset="0"/>
              <a:cs typeface="Times" charset="0"/>
            </a:endParaRPr>
          </a:p>
        </p:txBody>
      </p:sp>
      <p:sp>
        <p:nvSpPr>
          <p:cNvPr id="475" name="x"/>
          <p:cNvSpPr txBox="1"/>
          <p:nvPr/>
        </p:nvSpPr>
        <p:spPr>
          <a:xfrm>
            <a:off x="9627942" y="8255588"/>
            <a:ext cx="285335" cy="59503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3800"/>
            </a:lvl1pPr>
          </a:lstStyle>
          <a:p>
            <a:r>
              <a:rPr sz="3200">
                <a:latin typeface="Times" charset="0"/>
                <a:ea typeface="Times" charset="0"/>
                <a:cs typeface="Times" charset="0"/>
              </a:rPr>
              <a:t>x</a:t>
            </a:r>
          </a:p>
        </p:txBody>
      </p:sp>
      <p:sp>
        <p:nvSpPr>
          <p:cNvPr id="476" name="y"/>
          <p:cNvSpPr txBox="1"/>
          <p:nvPr/>
        </p:nvSpPr>
        <p:spPr>
          <a:xfrm>
            <a:off x="7380081" y="5849084"/>
            <a:ext cx="285335" cy="59503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3800"/>
            </a:lvl1pPr>
          </a:lstStyle>
          <a:p>
            <a:r>
              <a:rPr sz="3200">
                <a:latin typeface="Times" charset="0"/>
                <a:ea typeface="Times" charset="0"/>
                <a:cs typeface="Times" charset="0"/>
              </a:rPr>
              <a:t>y</a:t>
            </a:r>
          </a:p>
        </p:txBody>
      </p:sp>
      <p:grpSp>
        <p:nvGrpSpPr>
          <p:cNvPr id="480" name="Group"/>
          <p:cNvGrpSpPr/>
          <p:nvPr/>
        </p:nvGrpSpPr>
        <p:grpSpPr>
          <a:xfrm>
            <a:off x="7999923" y="5665453"/>
            <a:ext cx="2946049" cy="2577416"/>
            <a:chOff x="297271" y="251025"/>
            <a:chExt cx="2946047" cy="2577414"/>
          </a:xfrm>
        </p:grpSpPr>
        <p:sp>
          <p:nvSpPr>
            <p:cNvPr id="478" name="Triangle"/>
            <p:cNvSpPr/>
            <p:nvPr/>
          </p:nvSpPr>
          <p:spPr>
            <a:xfrm rot="3199991">
              <a:off x="452331" y="1657887"/>
              <a:ext cx="1074403" cy="926210"/>
            </a:xfrm>
            <a:prstGeom prst="triangle">
              <a:avLst/>
            </a:prstGeom>
            <a:solidFill>
              <a:srgbClr val="6D7472"/>
            </a:solidFill>
            <a:ln w="25400" cap="flat">
              <a:solidFill>
                <a:srgbClr val="6EA0B0"/>
              </a:solidFill>
              <a:prstDash val="dash"/>
              <a:round/>
            </a:ln>
            <a:effectLst/>
          </p:spPr>
          <p:txBody>
            <a:bodyPr wrap="square" lIns="50800" tIns="50800" rIns="50800" bIns="50800" numCol="1" anchor="ctr">
              <a:noAutofit/>
            </a:bodyPr>
            <a:lstStyle/>
            <a:p>
              <a:pPr>
                <a:defRPr sz="5000" i="0">
                  <a:solidFill>
                    <a:srgbClr val="FFFFFF"/>
                  </a:solidFill>
                  <a:latin typeface="Gill Sans Light"/>
                  <a:ea typeface="Gill Sans Light"/>
                  <a:cs typeface="Gill Sans Light"/>
                  <a:sym typeface="Gill Sans Light"/>
                </a:defRPr>
              </a:pPr>
              <a:endParaRPr sz="5000"/>
            </a:p>
          </p:txBody>
        </p:sp>
        <p:sp>
          <p:nvSpPr>
            <p:cNvPr id="479" name="Triangle"/>
            <p:cNvSpPr/>
            <p:nvPr/>
          </p:nvSpPr>
          <p:spPr>
            <a:xfrm rot="13999991">
              <a:off x="2013855" y="495369"/>
              <a:ext cx="1074404" cy="926210"/>
            </a:xfrm>
            <a:prstGeom prst="triangle">
              <a:avLst/>
            </a:prstGeom>
            <a:solidFill>
              <a:srgbClr val="6EA0B0"/>
            </a:solidFill>
            <a:ln w="25400" cap="flat">
              <a:solidFill>
                <a:srgbClr val="507580"/>
              </a:solidFill>
              <a:prstDash val="solid"/>
              <a:round/>
            </a:ln>
            <a:effectLst/>
          </p:spPr>
          <p:txBody>
            <a:bodyPr wrap="square" lIns="50800" tIns="50800" rIns="50800" bIns="50800" numCol="1" anchor="ctr">
              <a:noAutofit/>
            </a:bodyPr>
            <a:lstStyle/>
            <a:p>
              <a:pPr>
                <a:defRPr sz="5000" i="0">
                  <a:solidFill>
                    <a:srgbClr val="FFFFFF"/>
                  </a:solidFill>
                  <a:uFill>
                    <a:solidFill>
                      <a:srgbClr val="FFFFFF"/>
                    </a:solidFill>
                  </a:uFill>
                  <a:latin typeface="Gill Sans Light"/>
                  <a:ea typeface="Gill Sans Light"/>
                  <a:cs typeface="Gill Sans Light"/>
                  <a:sym typeface="Gill Sans Light"/>
                </a:defRPr>
              </a:pPr>
              <a:endParaRPr sz="5000"/>
            </a:p>
          </p:txBody>
        </p:sp>
      </p:grpSp>
      <p:sp>
        <p:nvSpPr>
          <p:cNvPr id="481" name="Circle"/>
          <p:cNvSpPr/>
          <p:nvPr/>
        </p:nvSpPr>
        <p:spPr>
          <a:xfrm>
            <a:off x="9401930" y="6914459"/>
            <a:ext cx="108375" cy="108374"/>
          </a:xfrm>
          <a:prstGeom prst="ellipse">
            <a:avLst/>
          </a:prstGeom>
          <a:solidFill>
            <a:srgbClr val="000000"/>
          </a:solidFill>
          <a:ln w="25400">
            <a:solidFill>
              <a:srgbClr val="0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482" name="(xr, yr)"/>
          <p:cNvSpPr txBox="1"/>
          <p:nvPr/>
        </p:nvSpPr>
        <p:spPr>
          <a:xfrm>
            <a:off x="9664407" y="6745927"/>
            <a:ext cx="1157368"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sz="3200" i="0" dirty="0">
                <a:latin typeface="Times" charset="0"/>
                <a:ea typeface="Times" charset="0"/>
                <a:cs typeface="Times" charset="0"/>
              </a:rPr>
              <a:t>(</a:t>
            </a:r>
            <a:r>
              <a:rPr sz="3200" dirty="0">
                <a:latin typeface="Times" charset="0"/>
                <a:ea typeface="Times" charset="0"/>
                <a:cs typeface="Times" charset="0"/>
              </a:rPr>
              <a:t>x</a:t>
            </a:r>
            <a:r>
              <a:rPr sz="3200" baseline="-25000" dirty="0">
                <a:latin typeface="Times" charset="0"/>
                <a:ea typeface="Times" charset="0"/>
                <a:cs typeface="Times" charset="0"/>
              </a:rPr>
              <a:t>r</a:t>
            </a:r>
            <a:r>
              <a:rPr sz="3200" i="0" dirty="0">
                <a:latin typeface="Times" charset="0"/>
                <a:ea typeface="Times" charset="0"/>
                <a:cs typeface="Times" charset="0"/>
              </a:rPr>
              <a:t>, </a:t>
            </a:r>
            <a:r>
              <a:rPr sz="3200" dirty="0">
                <a:latin typeface="Times" charset="0"/>
                <a:ea typeface="Times" charset="0"/>
                <a:cs typeface="Times" charset="0"/>
              </a:rPr>
              <a:t>y</a:t>
            </a:r>
            <a:r>
              <a:rPr sz="3200" baseline="-25000" dirty="0">
                <a:latin typeface="Times" charset="0"/>
                <a:ea typeface="Times" charset="0"/>
                <a:cs typeface="Times" charset="0"/>
              </a:rPr>
              <a:t>r</a:t>
            </a:r>
            <a:r>
              <a:rPr sz="3200" i="0" dirty="0">
                <a:latin typeface="Times" charset="0"/>
                <a:ea typeface="Times" charset="0"/>
                <a:cs typeface="Times"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Other 2D Transformations"/>
          <p:cNvSpPr txBox="1">
            <a:spLocks noGrp="1"/>
          </p:cNvSpPr>
          <p:nvPr>
            <p:ph type="title"/>
          </p:nvPr>
        </p:nvSpPr>
        <p:spPr/>
        <p:txBody>
          <a:bodyPr>
            <a:normAutofit/>
          </a:bodyPr>
          <a:lstStyle>
            <a:lvl1pPr defTabSz="560831">
              <a:defRPr sz="5568">
                <a:effectLst>
                  <a:outerShdw blurRad="36576" dist="36576" dir="2700000" rotWithShape="0">
                    <a:srgbClr val="000000">
                      <a:alpha val="70000"/>
                    </a:srgbClr>
                  </a:outerShdw>
                </a:effectLst>
              </a:defRPr>
            </a:lvl1pPr>
          </a:lstStyle>
          <a:p>
            <a:r>
              <a:rPr lang="en-US" sz="5000" dirty="0">
                <a:effectLst/>
              </a:rPr>
              <a:t>Other 2D Transformations</a:t>
            </a:r>
          </a:p>
        </p:txBody>
      </p:sp>
      <p:sp>
        <p:nvSpPr>
          <p:cNvPr id="484" name="Reflection about the line y = x…"/>
          <p:cNvSpPr txBox="1">
            <a:spLocks noGrp="1"/>
          </p:cNvSpPr>
          <p:nvPr>
            <p:ph idx="1"/>
          </p:nvPr>
        </p:nvSpPr>
        <p:spPr/>
        <p:txBody>
          <a:bodyPr/>
          <a:lstStyle/>
          <a:p>
            <a:r>
              <a:rPr lang="en-US" dirty="0"/>
              <a:t>Reflection about the line </a:t>
            </a:r>
            <a:r>
              <a:rPr lang="en-US" i="1" dirty="0">
                <a:latin typeface="Times" charset="0"/>
                <a:ea typeface="Times" charset="0"/>
                <a:cs typeface="Times" charset="0"/>
              </a:rPr>
              <a:t>y</a:t>
            </a:r>
            <a:r>
              <a:rPr lang="en-US" dirty="0">
                <a:latin typeface="Times" charset="0"/>
                <a:ea typeface="Times" charset="0"/>
                <a:cs typeface="Times" charset="0"/>
              </a:rPr>
              <a:t> = </a:t>
            </a:r>
            <a:r>
              <a:rPr lang="en-US" i="1" dirty="0">
                <a:latin typeface="Times" charset="0"/>
                <a:ea typeface="Times" charset="0"/>
                <a:cs typeface="Times" charset="0"/>
              </a:rPr>
              <a:t>x</a:t>
            </a:r>
          </a:p>
          <a:p>
            <a:pPr lvl="2"/>
            <a:r>
              <a:rPr lang="en-US" dirty="0"/>
              <a:t>concatenating a sequence of rotation and coordinate axis reflection matrices</a:t>
            </a:r>
          </a:p>
          <a:p>
            <a:pPr lvl="2"/>
            <a:r>
              <a:rPr lang="en-US" dirty="0"/>
              <a:t>clockwise rotation with respect to the origin through a 45° angle, which rotates the line </a:t>
            </a:r>
            <a:r>
              <a:rPr lang="en-US" i="1" dirty="0">
                <a:latin typeface="Times" charset="0"/>
                <a:ea typeface="Times" charset="0"/>
                <a:cs typeface="Times" charset="0"/>
              </a:rPr>
              <a:t>y</a:t>
            </a:r>
            <a:r>
              <a:rPr lang="en-US" dirty="0">
                <a:latin typeface="Times" charset="0"/>
                <a:ea typeface="Times" charset="0"/>
                <a:cs typeface="Times" charset="0"/>
              </a:rPr>
              <a:t> = </a:t>
            </a:r>
            <a:r>
              <a:rPr lang="en-US" i="1" dirty="0">
                <a:latin typeface="Times" charset="0"/>
                <a:ea typeface="Times" charset="0"/>
                <a:cs typeface="Times" charset="0"/>
              </a:rPr>
              <a:t>x</a:t>
            </a:r>
            <a:r>
              <a:rPr lang="en-US" dirty="0"/>
              <a:t> onto the </a:t>
            </a:r>
            <a:r>
              <a:rPr lang="en-US" i="1" dirty="0">
                <a:latin typeface="Times" charset="0"/>
                <a:ea typeface="Times" charset="0"/>
                <a:cs typeface="Times" charset="0"/>
              </a:rPr>
              <a:t>x</a:t>
            </a:r>
            <a:r>
              <a:rPr lang="en-US" dirty="0">
                <a:latin typeface="Times" charset="0"/>
                <a:ea typeface="Times" charset="0"/>
                <a:cs typeface="Times" charset="0"/>
              </a:rPr>
              <a:t>-</a:t>
            </a:r>
            <a:r>
              <a:rPr lang="en-US" dirty="0"/>
              <a:t>axis</a:t>
            </a:r>
          </a:p>
          <a:p>
            <a:pPr lvl="2"/>
            <a:r>
              <a:rPr lang="en-US" dirty="0"/>
              <a:t>a reflection with respect to the </a:t>
            </a:r>
            <a:r>
              <a:rPr lang="en-US" i="1" dirty="0">
                <a:latin typeface="Times" charset="0"/>
                <a:ea typeface="Times" charset="0"/>
                <a:cs typeface="Times" charset="0"/>
              </a:rPr>
              <a:t>x</a:t>
            </a:r>
            <a:r>
              <a:rPr lang="en-US" dirty="0">
                <a:latin typeface="Times" charset="0"/>
                <a:ea typeface="Times" charset="0"/>
                <a:cs typeface="Times" charset="0"/>
              </a:rPr>
              <a:t>-</a:t>
            </a:r>
            <a:r>
              <a:rPr lang="en-US" dirty="0"/>
              <a:t>axis</a:t>
            </a:r>
          </a:p>
          <a:p>
            <a:pPr lvl="2"/>
            <a:r>
              <a:rPr lang="en-US" dirty="0"/>
              <a:t>counterclockwise rotation with respect to the origin through a 45° angle, which rotates the line </a:t>
            </a:r>
            <a:r>
              <a:rPr lang="en-US" i="1" dirty="0">
                <a:latin typeface="Times" charset="0"/>
                <a:ea typeface="Times" charset="0"/>
                <a:cs typeface="Times" charset="0"/>
              </a:rPr>
              <a:t>y</a:t>
            </a:r>
            <a:r>
              <a:rPr lang="en-US" dirty="0">
                <a:latin typeface="Times" charset="0"/>
                <a:ea typeface="Times" charset="0"/>
                <a:cs typeface="Times" charset="0"/>
              </a:rPr>
              <a:t> = </a:t>
            </a:r>
            <a:r>
              <a:rPr lang="en-US" i="1" dirty="0">
                <a:latin typeface="Times" charset="0"/>
                <a:ea typeface="Times" charset="0"/>
                <a:cs typeface="Times" charset="0"/>
              </a:rPr>
              <a:t>x</a:t>
            </a:r>
            <a:r>
              <a:rPr lang="en-US" dirty="0"/>
              <a:t> back to its original position</a:t>
            </a:r>
          </a:p>
        </p:txBody>
      </p:sp>
      <p:pic>
        <p:nvPicPr>
          <p:cNvPr id="486" name="image62.pdf" descr="image62.pdf"/>
          <p:cNvPicPr>
            <a:picLocks noChangeAspect="1"/>
          </p:cNvPicPr>
          <p:nvPr/>
        </p:nvPicPr>
        <p:blipFill>
          <a:blip r:embed="rId3"/>
          <a:stretch>
            <a:fillRect/>
          </a:stretch>
        </p:blipFill>
        <p:spPr>
          <a:xfrm>
            <a:off x="12324459" y="941451"/>
            <a:ext cx="1509367" cy="1338933"/>
          </a:xfrm>
          <a:prstGeom prst="rect">
            <a:avLst/>
          </a:prstGeom>
          <a:ln w="12700">
            <a:miter lim="400000"/>
          </a:ln>
        </p:spPr>
      </p:pic>
      <p:sp>
        <p:nvSpPr>
          <p:cNvPr id="487" name="Line"/>
          <p:cNvSpPr/>
          <p:nvPr/>
        </p:nvSpPr>
        <p:spPr>
          <a:xfrm>
            <a:off x="3513942" y="8071890"/>
            <a:ext cx="2385140" cy="2260"/>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488" name="Line"/>
          <p:cNvSpPr/>
          <p:nvPr/>
        </p:nvSpPr>
        <p:spPr>
          <a:xfrm flipV="1">
            <a:off x="3838059" y="5905145"/>
            <a:ext cx="2260" cy="2493057"/>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489" name="x"/>
          <p:cNvSpPr txBox="1"/>
          <p:nvPr/>
        </p:nvSpPr>
        <p:spPr>
          <a:xfrm>
            <a:off x="5907305" y="7762505"/>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sz="2600">
                <a:latin typeface="Times" charset="0"/>
                <a:ea typeface="Times" charset="0"/>
                <a:cs typeface="Times" charset="0"/>
              </a:rPr>
              <a:t>x</a:t>
            </a:r>
          </a:p>
        </p:txBody>
      </p:sp>
      <p:sp>
        <p:nvSpPr>
          <p:cNvPr id="490" name="y"/>
          <p:cNvSpPr txBox="1"/>
          <p:nvPr/>
        </p:nvSpPr>
        <p:spPr>
          <a:xfrm>
            <a:off x="3667603" y="5461527"/>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sz="2600">
                <a:latin typeface="Times" charset="0"/>
                <a:ea typeface="Times" charset="0"/>
                <a:cs typeface="Times" charset="0"/>
              </a:rPr>
              <a:t>y</a:t>
            </a:r>
          </a:p>
        </p:txBody>
      </p:sp>
      <p:grpSp>
        <p:nvGrpSpPr>
          <p:cNvPr id="494" name="Group"/>
          <p:cNvGrpSpPr/>
          <p:nvPr/>
        </p:nvGrpSpPr>
        <p:grpSpPr>
          <a:xfrm>
            <a:off x="4010078" y="5825089"/>
            <a:ext cx="2178698" cy="2178698"/>
            <a:chOff x="216272" y="216272"/>
            <a:chExt cx="2178697" cy="2178697"/>
          </a:xfrm>
        </p:grpSpPr>
        <p:sp>
          <p:nvSpPr>
            <p:cNvPr id="492" name="Triangle"/>
            <p:cNvSpPr/>
            <p:nvPr/>
          </p:nvSpPr>
          <p:spPr>
            <a:xfrm rot="8100000">
              <a:off x="349062" y="406899"/>
              <a:ext cx="838636" cy="722962"/>
            </a:xfrm>
            <a:prstGeom prst="triangle">
              <a:avLst/>
            </a:prstGeom>
            <a:solidFill>
              <a:srgbClr val="6D7472"/>
            </a:solidFill>
            <a:ln w="25400" cap="flat">
              <a:solidFill>
                <a:srgbClr val="6EA0B0"/>
              </a:solidFill>
              <a:prstDash val="dash"/>
              <a:round/>
            </a:ln>
            <a:effectLst/>
          </p:spPr>
          <p:txBody>
            <a:bodyPr wrap="square" lIns="50800" tIns="50800" rIns="50800" bIns="50800" numCol="1" anchor="ctr">
              <a:noAutofit/>
            </a:bodyPr>
            <a:lstStyle/>
            <a:p>
              <a:pPr>
                <a:defRPr sz="2200" i="0">
                  <a:solidFill>
                    <a:srgbClr val="FFFFFF"/>
                  </a:solidFill>
                  <a:latin typeface="Gill Sans Light"/>
                  <a:ea typeface="Gill Sans Light"/>
                  <a:cs typeface="Gill Sans Light"/>
                  <a:sym typeface="Gill Sans Light"/>
                </a:defRPr>
              </a:pPr>
              <a:endParaRPr sz="2200"/>
            </a:p>
          </p:txBody>
        </p:sp>
        <p:sp>
          <p:nvSpPr>
            <p:cNvPr id="493" name="Triangle"/>
            <p:cNvSpPr/>
            <p:nvPr/>
          </p:nvSpPr>
          <p:spPr>
            <a:xfrm rot="18900000">
              <a:off x="1423545" y="1481382"/>
              <a:ext cx="838636" cy="722962"/>
            </a:xfrm>
            <a:prstGeom prst="triangle">
              <a:avLst/>
            </a:prstGeom>
            <a:solidFill>
              <a:srgbClr val="6EA0B0"/>
            </a:solidFill>
            <a:ln w="25400" cap="flat">
              <a:solidFill>
                <a:srgbClr val="507580"/>
              </a:solidFill>
              <a:prstDash val="solid"/>
              <a:round/>
            </a:ln>
            <a:effectLst/>
          </p:spPr>
          <p:txBody>
            <a:bodyPr wrap="square" lIns="50800" tIns="50800" rIns="50800" bIns="50800" numCol="1" anchor="ctr">
              <a:noAutofit/>
            </a:bodyPr>
            <a:lstStyle/>
            <a:p>
              <a:pPr>
                <a:defRPr sz="2200" i="0">
                  <a:solidFill>
                    <a:srgbClr val="FFFFFF"/>
                  </a:solidFill>
                  <a:uFill>
                    <a:solidFill>
                      <a:srgbClr val="FFFFFF"/>
                    </a:solidFill>
                  </a:uFill>
                  <a:latin typeface="Gill Sans Light"/>
                  <a:ea typeface="Gill Sans Light"/>
                  <a:cs typeface="Gill Sans Light"/>
                  <a:sym typeface="Gill Sans Light"/>
                </a:defRPr>
              </a:pPr>
              <a:endParaRPr sz="2200"/>
            </a:p>
          </p:txBody>
        </p:sp>
      </p:grpSp>
      <p:sp>
        <p:nvSpPr>
          <p:cNvPr id="495" name="Line"/>
          <p:cNvSpPr/>
          <p:nvPr/>
        </p:nvSpPr>
        <p:spPr>
          <a:xfrm flipV="1">
            <a:off x="3386653" y="6093288"/>
            <a:ext cx="2600961" cy="2384215"/>
          </a:xfrm>
          <a:prstGeom prst="line">
            <a:avLst/>
          </a:prstGeom>
          <a:ln w="38100">
            <a:solidFill>
              <a:srgbClr val="6EA0B0"/>
            </a:solidFill>
            <a:prstDash val="dash"/>
          </a:ln>
        </p:spPr>
        <p:txBody>
          <a:bodyPr lIns="0" tIns="0" rIns="0" bIns="0"/>
          <a:lstStyle/>
          <a:p>
            <a:pPr algn="l" defTabSz="457200">
              <a:defRPr sz="1600" i="0">
                <a:solidFill>
                  <a:srgbClr val="000000"/>
                </a:solidFill>
              </a:defRPr>
            </a:pPr>
            <a:endParaRPr sz="1600"/>
          </a:p>
        </p:txBody>
      </p:sp>
      <p:sp>
        <p:nvSpPr>
          <p:cNvPr id="496" name="y = x"/>
          <p:cNvSpPr txBox="1"/>
          <p:nvPr/>
        </p:nvSpPr>
        <p:spPr>
          <a:xfrm>
            <a:off x="5674141" y="5461528"/>
            <a:ext cx="788677"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a:latin typeface="Times" charset="0"/>
                <a:ea typeface="Times" charset="0"/>
                <a:cs typeface="Times" charset="0"/>
              </a:rPr>
              <a:t>y = x</a:t>
            </a:r>
          </a:p>
        </p:txBody>
      </p:sp>
      <p:sp>
        <p:nvSpPr>
          <p:cNvPr id="497" name="Line"/>
          <p:cNvSpPr/>
          <p:nvPr/>
        </p:nvSpPr>
        <p:spPr>
          <a:xfrm>
            <a:off x="7125877" y="8071890"/>
            <a:ext cx="2385140" cy="2260"/>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498" name="Line"/>
          <p:cNvSpPr/>
          <p:nvPr/>
        </p:nvSpPr>
        <p:spPr>
          <a:xfrm flipV="1">
            <a:off x="7449994" y="5905145"/>
            <a:ext cx="2260" cy="2493057"/>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499" name="x"/>
          <p:cNvSpPr txBox="1"/>
          <p:nvPr/>
        </p:nvSpPr>
        <p:spPr>
          <a:xfrm>
            <a:off x="9917823" y="7762505"/>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sz="2600">
                <a:latin typeface="Times" charset="0"/>
                <a:ea typeface="Times" charset="0"/>
                <a:cs typeface="Times" charset="0"/>
              </a:rPr>
              <a:t>x</a:t>
            </a:r>
          </a:p>
        </p:txBody>
      </p:sp>
      <p:sp>
        <p:nvSpPr>
          <p:cNvPr id="500" name="y"/>
          <p:cNvSpPr txBox="1"/>
          <p:nvPr/>
        </p:nvSpPr>
        <p:spPr>
          <a:xfrm>
            <a:off x="7279538" y="5461527"/>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sz="2600">
                <a:latin typeface="Times" charset="0"/>
                <a:ea typeface="Times" charset="0"/>
                <a:cs typeface="Times" charset="0"/>
              </a:rPr>
              <a:t>y</a:t>
            </a:r>
          </a:p>
        </p:txBody>
      </p:sp>
      <p:grpSp>
        <p:nvGrpSpPr>
          <p:cNvPr id="504" name="Group"/>
          <p:cNvGrpSpPr/>
          <p:nvPr/>
        </p:nvGrpSpPr>
        <p:grpSpPr>
          <a:xfrm>
            <a:off x="8327489" y="6935773"/>
            <a:ext cx="838636" cy="2242510"/>
            <a:chOff x="64868" y="240986"/>
            <a:chExt cx="838634" cy="2242509"/>
          </a:xfrm>
        </p:grpSpPr>
        <p:sp>
          <p:nvSpPr>
            <p:cNvPr id="502" name="Triangle"/>
            <p:cNvSpPr/>
            <p:nvPr/>
          </p:nvSpPr>
          <p:spPr>
            <a:xfrm rot="10800000">
              <a:off x="64868" y="240986"/>
              <a:ext cx="838636" cy="722962"/>
            </a:xfrm>
            <a:prstGeom prst="triangle">
              <a:avLst/>
            </a:prstGeom>
            <a:solidFill>
              <a:srgbClr val="6EA0B0"/>
            </a:solidFill>
            <a:ln w="25400" cap="flat">
              <a:solidFill>
                <a:srgbClr val="4C7C8B"/>
              </a:solidFill>
              <a:prstDash val="solid"/>
              <a:round/>
            </a:ln>
            <a:effectLst/>
          </p:spPr>
          <p:txBody>
            <a:bodyPr wrap="square" lIns="50800" tIns="50800" rIns="50800" bIns="50800" numCol="1" anchor="ctr">
              <a:noAutofit/>
            </a:bodyPr>
            <a:lstStyle/>
            <a:p>
              <a:pPr>
                <a:defRPr sz="2200" i="0">
                  <a:solidFill>
                    <a:srgbClr val="FFFFFF"/>
                  </a:solidFill>
                  <a:latin typeface="Gill Sans Light"/>
                  <a:ea typeface="Gill Sans Light"/>
                  <a:cs typeface="Gill Sans Light"/>
                  <a:sym typeface="Gill Sans Light"/>
                </a:defRPr>
              </a:pPr>
              <a:endParaRPr sz="2200"/>
            </a:p>
          </p:txBody>
        </p:sp>
        <p:sp>
          <p:nvSpPr>
            <p:cNvPr id="503" name="Triangle"/>
            <p:cNvSpPr/>
            <p:nvPr/>
          </p:nvSpPr>
          <p:spPr>
            <a:xfrm>
              <a:off x="64868" y="1760535"/>
              <a:ext cx="838636" cy="722962"/>
            </a:xfrm>
            <a:prstGeom prst="triangle">
              <a:avLst/>
            </a:prstGeom>
            <a:solidFill>
              <a:srgbClr val="6D7472"/>
            </a:solidFill>
            <a:ln w="25400" cap="flat">
              <a:solidFill>
                <a:srgbClr val="4C7C8B"/>
              </a:solidFill>
              <a:prstDash val="dash"/>
              <a:round/>
            </a:ln>
            <a:effectLst/>
          </p:spPr>
          <p:txBody>
            <a:bodyPr wrap="square" lIns="50800" tIns="50800" rIns="50800" bIns="50800" numCol="1" anchor="ctr">
              <a:noAutofit/>
            </a:bodyPr>
            <a:lstStyle/>
            <a:p>
              <a:pPr>
                <a:defRPr sz="2200" i="0">
                  <a:solidFill>
                    <a:srgbClr val="FFFFFF"/>
                  </a:solidFill>
                  <a:latin typeface="Gill Sans Light"/>
                  <a:ea typeface="Gill Sans Light"/>
                  <a:cs typeface="Gill Sans Light"/>
                  <a:sym typeface="Gill Sans Light"/>
                </a:defRPr>
              </a:pPr>
              <a:endParaRPr sz="2200"/>
            </a:p>
          </p:txBody>
        </p:sp>
      </p:grpSp>
      <p:sp>
        <p:nvSpPr>
          <p:cNvPr id="505" name="Line"/>
          <p:cNvSpPr/>
          <p:nvPr/>
        </p:nvSpPr>
        <p:spPr>
          <a:xfrm>
            <a:off x="6394290" y="8070823"/>
            <a:ext cx="3576322" cy="2260"/>
          </a:xfrm>
          <a:prstGeom prst="line">
            <a:avLst/>
          </a:prstGeom>
          <a:ln w="38100">
            <a:solidFill>
              <a:srgbClr val="6EA0B0"/>
            </a:solidFill>
            <a:prstDash val="dash"/>
          </a:ln>
        </p:spPr>
        <p:txBody>
          <a:bodyPr lIns="0" tIns="0" rIns="0" bIns="0"/>
          <a:lstStyle/>
          <a:p>
            <a:pPr algn="l" defTabSz="457200">
              <a:defRPr sz="1600" i="0">
                <a:solidFill>
                  <a:srgbClr val="000000"/>
                </a:solidFill>
              </a:defRPr>
            </a:pPr>
            <a:endParaRPr sz="1600"/>
          </a:p>
        </p:txBody>
      </p:sp>
      <p:sp>
        <p:nvSpPr>
          <p:cNvPr id="507" name="Line"/>
          <p:cNvSpPr/>
          <p:nvPr/>
        </p:nvSpPr>
        <p:spPr>
          <a:xfrm>
            <a:off x="10918944" y="8071890"/>
            <a:ext cx="2385140" cy="2260"/>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08" name="Line"/>
          <p:cNvSpPr/>
          <p:nvPr/>
        </p:nvSpPr>
        <p:spPr>
          <a:xfrm flipV="1">
            <a:off x="11243061" y="5905145"/>
            <a:ext cx="2260" cy="2493057"/>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09" name="x"/>
          <p:cNvSpPr txBox="1"/>
          <p:nvPr/>
        </p:nvSpPr>
        <p:spPr>
          <a:xfrm>
            <a:off x="13431374" y="7762505"/>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sz="2600" dirty="0">
                <a:latin typeface="Times" charset="0"/>
                <a:ea typeface="Times" charset="0"/>
                <a:cs typeface="Times" charset="0"/>
              </a:rPr>
              <a:t>x</a:t>
            </a:r>
          </a:p>
        </p:txBody>
      </p:sp>
      <p:sp>
        <p:nvSpPr>
          <p:cNvPr id="510" name="y"/>
          <p:cNvSpPr txBox="1"/>
          <p:nvPr/>
        </p:nvSpPr>
        <p:spPr>
          <a:xfrm>
            <a:off x="11072605" y="5461527"/>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sz="2600">
                <a:latin typeface="Times" charset="0"/>
                <a:ea typeface="Times" charset="0"/>
                <a:cs typeface="Times" charset="0"/>
              </a:rPr>
              <a:t>y</a:t>
            </a:r>
          </a:p>
        </p:txBody>
      </p:sp>
      <p:sp>
        <p:nvSpPr>
          <p:cNvPr id="512" name="Triangle"/>
          <p:cNvSpPr/>
          <p:nvPr/>
        </p:nvSpPr>
        <p:spPr>
          <a:xfrm rot="8100000">
            <a:off x="11547871" y="6015716"/>
            <a:ext cx="838636" cy="722963"/>
          </a:xfrm>
          <a:prstGeom prst="triangle">
            <a:avLst/>
          </a:prstGeom>
          <a:solidFill>
            <a:srgbClr val="6EA0B0"/>
          </a:solidFill>
          <a:ln w="25400" cap="flat">
            <a:solidFill>
              <a:srgbClr val="4C7C8B"/>
            </a:solidFill>
            <a:prstDash val="solid"/>
            <a:round/>
          </a:ln>
          <a:effectLst/>
        </p:spPr>
        <p:txBody>
          <a:bodyPr wrap="square" lIns="50800" tIns="50800" rIns="50800" bIns="50800" numCol="1" anchor="ctr">
            <a:noAutofit/>
          </a:bodyPr>
          <a:lstStyle/>
          <a:p>
            <a:pPr>
              <a:defRPr sz="2200" i="0">
                <a:solidFill>
                  <a:srgbClr val="FFFFFF"/>
                </a:solidFill>
                <a:latin typeface="Gill Sans Light"/>
                <a:ea typeface="Gill Sans Light"/>
                <a:cs typeface="Gill Sans Light"/>
                <a:sym typeface="Gill Sans Light"/>
              </a:defRPr>
            </a:pPr>
            <a:endParaRPr sz="2200"/>
          </a:p>
        </p:txBody>
      </p:sp>
      <p:sp>
        <p:nvSpPr>
          <p:cNvPr id="513" name="Triangle"/>
          <p:cNvSpPr/>
          <p:nvPr/>
        </p:nvSpPr>
        <p:spPr>
          <a:xfrm rot="18900000">
            <a:off x="12622355" y="7090199"/>
            <a:ext cx="838636" cy="722962"/>
          </a:xfrm>
          <a:prstGeom prst="triangle">
            <a:avLst/>
          </a:prstGeom>
          <a:solidFill>
            <a:srgbClr val="6D7472"/>
          </a:solidFill>
          <a:ln w="25400" cap="flat">
            <a:solidFill>
              <a:srgbClr val="507580"/>
            </a:solidFill>
            <a:prstDash val="dash"/>
            <a:round/>
          </a:ln>
          <a:effectLst/>
        </p:spPr>
        <p:txBody>
          <a:bodyPr wrap="square" lIns="50800" tIns="50800" rIns="50800" bIns="50800" numCol="1" anchor="ctr">
            <a:noAutofit/>
          </a:bodyPr>
          <a:lstStyle/>
          <a:p>
            <a:pPr>
              <a:defRPr sz="2200" i="0">
                <a:solidFill>
                  <a:srgbClr val="FFFFFF"/>
                </a:solidFill>
                <a:uFill>
                  <a:solidFill>
                    <a:srgbClr val="FFFFFF"/>
                  </a:solidFill>
                </a:uFill>
                <a:latin typeface="Gill Sans Light"/>
                <a:ea typeface="Gill Sans Light"/>
                <a:cs typeface="Gill Sans Light"/>
                <a:sym typeface="Gill Sans Light"/>
              </a:defRPr>
            </a:pPr>
            <a:endParaRPr sz="2200"/>
          </a:p>
        </p:txBody>
      </p:sp>
      <p:sp>
        <p:nvSpPr>
          <p:cNvPr id="515" name="Line"/>
          <p:cNvSpPr/>
          <p:nvPr/>
        </p:nvSpPr>
        <p:spPr>
          <a:xfrm flipV="1">
            <a:off x="10791655" y="6093288"/>
            <a:ext cx="2600961" cy="2384215"/>
          </a:xfrm>
          <a:prstGeom prst="line">
            <a:avLst/>
          </a:prstGeom>
          <a:ln w="38100">
            <a:solidFill>
              <a:srgbClr val="6EA0B0"/>
            </a:solidFill>
            <a:prstDash val="dash"/>
          </a:ln>
        </p:spPr>
        <p:txBody>
          <a:bodyPr lIns="0" tIns="0" rIns="0" bIns="0"/>
          <a:lstStyle/>
          <a:p>
            <a:pPr algn="l" defTabSz="457200">
              <a:defRPr sz="1600" i="0">
                <a:solidFill>
                  <a:srgbClr val="000000"/>
                </a:solidFill>
              </a:defRPr>
            </a:pPr>
            <a:endParaRPr sz="1600"/>
          </a:p>
        </p:txBody>
      </p:sp>
      <p:sp>
        <p:nvSpPr>
          <p:cNvPr id="516" name="y = x"/>
          <p:cNvSpPr txBox="1"/>
          <p:nvPr/>
        </p:nvSpPr>
        <p:spPr>
          <a:xfrm>
            <a:off x="13079143" y="5461528"/>
            <a:ext cx="788677" cy="50270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a:latin typeface="Times" charset="0"/>
                <a:ea typeface="Times" charset="0"/>
                <a:cs typeface="Times" charset="0"/>
              </a:rPr>
              <a:t>y = 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ontents"/>
          <p:cNvSpPr txBox="1">
            <a:spLocks noGrp="1"/>
          </p:cNvSpPr>
          <p:nvPr>
            <p:ph type="title"/>
          </p:nvPr>
        </p:nvSpPr>
        <p:spPr/>
        <p:txBody>
          <a:bodyPr/>
          <a:lstStyle/>
          <a:p>
            <a:r>
              <a:rPr lang="en-US" dirty="0"/>
              <a:t>Contents</a:t>
            </a:r>
          </a:p>
        </p:txBody>
      </p:sp>
      <p:sp>
        <p:nvSpPr>
          <p:cNvPr id="125" name="Geometric transformations…"/>
          <p:cNvSpPr txBox="1">
            <a:spLocks noGrp="1"/>
          </p:cNvSpPr>
          <p:nvPr>
            <p:ph idx="1"/>
          </p:nvPr>
        </p:nvSpPr>
        <p:spPr/>
        <p:txBody>
          <a:bodyPr/>
          <a:lstStyle/>
          <a:p>
            <a:r>
              <a:rPr lang="en-US"/>
              <a:t>Geometric transformations</a:t>
            </a:r>
          </a:p>
          <a:p>
            <a:r>
              <a:rPr lang="en-US"/>
              <a:t>Basic 2D geometric transformations</a:t>
            </a:r>
          </a:p>
          <a:p>
            <a:pPr lvl="1"/>
            <a:r>
              <a:rPr lang="en-US"/>
              <a:t>translation, rotation, and scaling</a:t>
            </a:r>
          </a:p>
          <a:p>
            <a:r>
              <a:rPr lang="en-US"/>
              <a:t>Homogeneous coordinates</a:t>
            </a:r>
          </a:p>
          <a:p>
            <a:r>
              <a:rPr lang="en-US"/>
              <a:t>Composite transformations</a:t>
            </a:r>
          </a:p>
          <a:p>
            <a:r>
              <a:rPr lang="en-US"/>
              <a:t>2D rigid-body transformations</a:t>
            </a:r>
          </a:p>
          <a:p>
            <a:r>
              <a:rPr lang="en-US"/>
              <a:t>Other 2D geometric transformations</a:t>
            </a:r>
          </a:p>
          <a:p>
            <a:pPr lvl="1"/>
            <a:r>
              <a:rPr lang="en-US"/>
              <a:t>reflection and shear</a:t>
            </a:r>
          </a:p>
          <a:p>
            <a:r>
              <a:rPr lang="en-US"/>
              <a:t>Transformations between 2D coordinate systems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Other 2D Transformations"/>
          <p:cNvSpPr txBox="1">
            <a:spLocks noGrp="1"/>
          </p:cNvSpPr>
          <p:nvPr>
            <p:ph type="title"/>
          </p:nvPr>
        </p:nvSpPr>
        <p:spPr/>
        <p:txBody>
          <a:bodyPr>
            <a:normAutofit/>
          </a:bodyPr>
          <a:lstStyle>
            <a:lvl1pPr defTabSz="560831">
              <a:defRPr sz="5568">
                <a:effectLst>
                  <a:outerShdw blurRad="36576" dist="36576" dir="2700000" rotWithShape="0">
                    <a:srgbClr val="000000">
                      <a:alpha val="70000"/>
                    </a:srgbClr>
                  </a:outerShdw>
                </a:effectLst>
              </a:defRPr>
            </a:lvl1pPr>
          </a:lstStyle>
          <a:p>
            <a:r>
              <a:rPr lang="en-US" sz="5000" dirty="0">
                <a:effectLst/>
              </a:rPr>
              <a:t>Other 2D Transformations</a:t>
            </a:r>
          </a:p>
        </p:txBody>
      </p:sp>
      <p:sp>
        <p:nvSpPr>
          <p:cNvPr id="518" name="Reflection about the line y = mx + b…"/>
          <p:cNvSpPr txBox="1">
            <a:spLocks noGrp="1"/>
          </p:cNvSpPr>
          <p:nvPr>
            <p:ph idx="1"/>
          </p:nvPr>
        </p:nvSpPr>
        <p:spPr/>
        <p:txBody>
          <a:bodyPr/>
          <a:lstStyle/>
          <a:p>
            <a:r>
              <a:rPr lang="en-US" dirty="0"/>
              <a:t>Reflection about the line </a:t>
            </a:r>
            <a:r>
              <a:rPr lang="en-US" b="0" i="1" dirty="0">
                <a:latin typeface="Times" charset="0"/>
                <a:ea typeface="Times" charset="0"/>
                <a:cs typeface="Times" charset="0"/>
              </a:rPr>
              <a:t>y</a:t>
            </a:r>
            <a:r>
              <a:rPr lang="en-US" b="0" dirty="0">
                <a:latin typeface="Times" charset="0"/>
                <a:ea typeface="Times" charset="0"/>
                <a:cs typeface="Times" charset="0"/>
              </a:rPr>
              <a:t> = </a:t>
            </a:r>
            <a:r>
              <a:rPr lang="en-US" b="0" i="1" dirty="0">
                <a:latin typeface="Times" charset="0"/>
                <a:ea typeface="Times" charset="0"/>
                <a:cs typeface="Times" charset="0"/>
              </a:rPr>
              <a:t>mx</a:t>
            </a:r>
            <a:r>
              <a:rPr lang="en-US" b="0" dirty="0">
                <a:latin typeface="Times" charset="0"/>
                <a:ea typeface="Times" charset="0"/>
                <a:cs typeface="Times" charset="0"/>
              </a:rPr>
              <a:t> + </a:t>
            </a:r>
            <a:r>
              <a:rPr lang="en-US" b="0" i="1" dirty="0">
                <a:latin typeface="Times" charset="0"/>
                <a:ea typeface="Times" charset="0"/>
                <a:cs typeface="Times" charset="0"/>
              </a:rPr>
              <a:t>b</a:t>
            </a:r>
          </a:p>
          <a:p>
            <a:pPr lvl="1"/>
            <a:r>
              <a:rPr lang="en-US" dirty="0"/>
              <a:t>translate the line so that it passes through the origin</a:t>
            </a:r>
          </a:p>
          <a:p>
            <a:pPr lvl="1"/>
            <a:r>
              <a:rPr lang="en-US" dirty="0"/>
              <a:t>rotate the line onto one of the coordinate axes and reflect about that axis</a:t>
            </a:r>
          </a:p>
          <a:p>
            <a:pPr lvl="1"/>
            <a:r>
              <a:rPr lang="en-US" dirty="0"/>
              <a:t>restore the line to its original position with the inverse rotation and translation transformations</a:t>
            </a:r>
          </a:p>
        </p:txBody>
      </p:sp>
      <p:pic>
        <p:nvPicPr>
          <p:cNvPr id="520" name="image63.pdf" descr="image63.pdf"/>
          <p:cNvPicPr>
            <a:picLocks noChangeAspect="1"/>
          </p:cNvPicPr>
          <p:nvPr/>
        </p:nvPicPr>
        <p:blipFill>
          <a:blip r:embed="rId2"/>
          <a:stretch>
            <a:fillRect/>
          </a:stretch>
        </p:blipFill>
        <p:spPr>
          <a:xfrm>
            <a:off x="4820857" y="5439576"/>
            <a:ext cx="7770555" cy="2282615"/>
          </a:xfrm>
          <a:prstGeom prst="rect">
            <a:avLst/>
          </a:prstGeom>
          <a:ln w="12700">
            <a:miter lim="400000"/>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Other 2D Transformations: Shear"/>
          <p:cNvSpPr txBox="1">
            <a:spLocks noGrp="1"/>
          </p:cNvSpPr>
          <p:nvPr>
            <p:ph type="title"/>
          </p:nvPr>
        </p:nvSpPr>
        <p:spPr/>
        <p:txBody>
          <a:bodyPr/>
          <a:lstStyle>
            <a:lvl1pPr defTabSz="449833">
              <a:defRPr sz="4466">
                <a:effectLst>
                  <a:outerShdw blurRad="29337" dist="29337" dir="2700000" rotWithShape="0">
                    <a:srgbClr val="000000">
                      <a:alpha val="70000"/>
                    </a:srgbClr>
                  </a:outerShdw>
                </a:effectLst>
              </a:defRPr>
            </a:lvl1pPr>
          </a:lstStyle>
          <a:p>
            <a:r>
              <a:rPr lang="en-US"/>
              <a:t>Other 2D Transformations: Shear</a:t>
            </a:r>
          </a:p>
        </p:txBody>
      </p:sp>
      <p:sp>
        <p:nvSpPr>
          <p:cNvPr id="522" name="Transformation that distorts the shape of an object such that the transformed shape appears as if the object were composed of internal layers that had been caused to slide over each other…"/>
          <p:cNvSpPr txBox="1">
            <a:spLocks noGrp="1"/>
          </p:cNvSpPr>
          <p:nvPr>
            <p:ph idx="1"/>
          </p:nvPr>
        </p:nvSpPr>
        <p:spPr/>
        <p:txBody>
          <a:bodyPr/>
          <a:lstStyle/>
          <a:p>
            <a:r>
              <a:rPr lang="en-US" dirty="0"/>
              <a:t>Transformation that distorts the shape of an object such that the transformed shape appears as if the object were composed of internal layers that had been caused to slide over each other</a:t>
            </a:r>
          </a:p>
          <a:p>
            <a:r>
              <a:rPr lang="en-US" b="0" i="1" dirty="0">
                <a:latin typeface="Times" charset="0"/>
                <a:ea typeface="Times" charset="0"/>
                <a:cs typeface="Times" charset="0"/>
              </a:rPr>
              <a:t>x</a:t>
            </a:r>
            <a:r>
              <a:rPr lang="en-US" dirty="0"/>
              <a:t>-direction shear relative to the </a:t>
            </a:r>
            <a:r>
              <a:rPr lang="en-US" b="0" i="1" dirty="0">
                <a:latin typeface="Times" charset="0"/>
                <a:ea typeface="Times" charset="0"/>
                <a:cs typeface="Times" charset="0"/>
              </a:rPr>
              <a:t>x</a:t>
            </a:r>
            <a:r>
              <a:rPr lang="en-US" b="0" dirty="0">
                <a:latin typeface="Times" charset="0"/>
                <a:ea typeface="Times" charset="0"/>
                <a:cs typeface="Times" charset="0"/>
              </a:rPr>
              <a:t>-</a:t>
            </a:r>
            <a:r>
              <a:rPr lang="en-US" dirty="0"/>
              <a:t>axis</a:t>
            </a:r>
          </a:p>
        </p:txBody>
      </p:sp>
      <p:pic>
        <p:nvPicPr>
          <p:cNvPr id="524" name="image64.pdf" descr="image64.pdf"/>
          <p:cNvPicPr>
            <a:picLocks noChangeAspect="1"/>
          </p:cNvPicPr>
          <p:nvPr/>
        </p:nvPicPr>
        <p:blipFill>
          <a:blip r:embed="rId2"/>
          <a:stretch>
            <a:fillRect/>
          </a:stretch>
        </p:blipFill>
        <p:spPr>
          <a:xfrm>
            <a:off x="3513367" y="5093546"/>
            <a:ext cx="2781583" cy="2092962"/>
          </a:xfrm>
          <a:prstGeom prst="rect">
            <a:avLst/>
          </a:prstGeom>
          <a:ln w="12700">
            <a:miter lim="400000"/>
          </a:ln>
        </p:spPr>
      </p:pic>
      <p:pic>
        <p:nvPicPr>
          <p:cNvPr id="525" name="image65.pdf" descr="image65.pdf"/>
          <p:cNvPicPr>
            <a:picLocks noChangeAspect="1"/>
          </p:cNvPicPr>
          <p:nvPr/>
        </p:nvPicPr>
        <p:blipFill>
          <a:blip r:embed="rId3"/>
          <a:stretch>
            <a:fillRect/>
          </a:stretch>
        </p:blipFill>
        <p:spPr>
          <a:xfrm>
            <a:off x="3095385" y="7655046"/>
            <a:ext cx="4058714" cy="672819"/>
          </a:xfrm>
          <a:prstGeom prst="rect">
            <a:avLst/>
          </a:prstGeom>
          <a:ln w="12700">
            <a:miter lim="400000"/>
          </a:ln>
        </p:spPr>
      </p:pic>
      <p:sp>
        <p:nvSpPr>
          <p:cNvPr id="526" name="Line"/>
          <p:cNvSpPr/>
          <p:nvPr/>
        </p:nvSpPr>
        <p:spPr>
          <a:xfrm>
            <a:off x="7894651" y="7155700"/>
            <a:ext cx="2055529" cy="1948"/>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27" name="Line"/>
          <p:cNvSpPr/>
          <p:nvPr/>
        </p:nvSpPr>
        <p:spPr>
          <a:xfrm flipV="1">
            <a:off x="8173977" y="5288384"/>
            <a:ext cx="1949" cy="2148533"/>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28" name="x"/>
          <p:cNvSpPr txBox="1"/>
          <p:nvPr/>
        </p:nvSpPr>
        <p:spPr>
          <a:xfrm>
            <a:off x="9982961" y="6873413"/>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a:latin typeface="Times" charset="0"/>
                <a:ea typeface="Times" charset="0"/>
                <a:cs typeface="Times" charset="0"/>
              </a:rPr>
              <a:t>x</a:t>
            </a:r>
          </a:p>
        </p:txBody>
      </p:sp>
      <p:sp>
        <p:nvSpPr>
          <p:cNvPr id="529" name="y"/>
          <p:cNvSpPr txBox="1"/>
          <p:nvPr/>
        </p:nvSpPr>
        <p:spPr>
          <a:xfrm>
            <a:off x="8048942" y="4840932"/>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a:latin typeface="Times" charset="0"/>
                <a:ea typeface="Times" charset="0"/>
                <a:cs typeface="Times" charset="0"/>
              </a:rPr>
              <a:t>y</a:t>
            </a:r>
          </a:p>
        </p:txBody>
      </p:sp>
      <p:sp>
        <p:nvSpPr>
          <p:cNvPr id="531" name="Square"/>
          <p:cNvSpPr/>
          <p:nvPr/>
        </p:nvSpPr>
        <p:spPr>
          <a:xfrm>
            <a:off x="8181894" y="6642981"/>
            <a:ext cx="512001" cy="512001"/>
          </a:xfrm>
          <a:prstGeom prst="rect">
            <a:avLst/>
          </a:prstGeom>
          <a:gradFill>
            <a:gsLst>
              <a:gs pos="0">
                <a:srgbClr val="B2DFF1"/>
              </a:gs>
              <a:gs pos="35000">
                <a:srgbClr val="C9E8F4"/>
              </a:gs>
              <a:gs pos="100000">
                <a:srgbClr val="E9F6FC"/>
              </a:gs>
            </a:gsLst>
            <a:lin ang="16200000"/>
          </a:gradFill>
          <a:ln w="12700">
            <a:solidFill>
              <a:srgbClr val="6A9DAE"/>
            </a:solidFill>
          </a:ln>
          <a:effectLst>
            <a:outerShdw blurRad="50800" dist="25400" dir="5400000" rotWithShape="0">
              <a:srgbClr val="000000">
                <a:alpha val="38000"/>
              </a:srgbClr>
            </a:outerShdw>
          </a:effectLst>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532" name="(0, 1)"/>
          <p:cNvSpPr txBox="1"/>
          <p:nvPr/>
        </p:nvSpPr>
        <p:spPr>
          <a:xfrm>
            <a:off x="7533497" y="6380477"/>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(0, 1)</a:t>
            </a:r>
          </a:p>
        </p:txBody>
      </p:sp>
      <p:sp>
        <p:nvSpPr>
          <p:cNvPr id="533" name="(1, 1)"/>
          <p:cNvSpPr txBox="1"/>
          <p:nvPr/>
        </p:nvSpPr>
        <p:spPr>
          <a:xfrm>
            <a:off x="8725604" y="6380477"/>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(1, 1)</a:t>
            </a:r>
          </a:p>
        </p:txBody>
      </p:sp>
      <p:sp>
        <p:nvSpPr>
          <p:cNvPr id="534" name="(0, 0)"/>
          <p:cNvSpPr txBox="1"/>
          <p:nvPr/>
        </p:nvSpPr>
        <p:spPr>
          <a:xfrm>
            <a:off x="7533497" y="7134856"/>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dirty="0">
                <a:latin typeface="Times" charset="0"/>
                <a:ea typeface="Times" charset="0"/>
                <a:cs typeface="Times" charset="0"/>
              </a:rPr>
              <a:t>(0, 0)</a:t>
            </a:r>
          </a:p>
        </p:txBody>
      </p:sp>
      <p:sp>
        <p:nvSpPr>
          <p:cNvPr id="535" name="(1, 0)"/>
          <p:cNvSpPr txBox="1"/>
          <p:nvPr/>
        </p:nvSpPr>
        <p:spPr>
          <a:xfrm>
            <a:off x="8669863" y="7134856"/>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(1, 0)</a:t>
            </a:r>
          </a:p>
        </p:txBody>
      </p:sp>
      <p:sp>
        <p:nvSpPr>
          <p:cNvPr id="536" name="Line"/>
          <p:cNvSpPr/>
          <p:nvPr/>
        </p:nvSpPr>
        <p:spPr>
          <a:xfrm>
            <a:off x="11362598" y="7153359"/>
            <a:ext cx="2055529" cy="1948"/>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37" name="Line"/>
          <p:cNvSpPr/>
          <p:nvPr/>
        </p:nvSpPr>
        <p:spPr>
          <a:xfrm flipV="1">
            <a:off x="11641924" y="5286043"/>
            <a:ext cx="1949" cy="2148533"/>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38" name="x"/>
          <p:cNvSpPr txBox="1"/>
          <p:nvPr/>
        </p:nvSpPr>
        <p:spPr>
          <a:xfrm>
            <a:off x="13450908" y="6871072"/>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dirty="0">
                <a:latin typeface="Times" charset="0"/>
                <a:ea typeface="Times" charset="0"/>
                <a:cs typeface="Times" charset="0"/>
              </a:rPr>
              <a:t>x</a:t>
            </a:r>
          </a:p>
        </p:txBody>
      </p:sp>
      <p:sp>
        <p:nvSpPr>
          <p:cNvPr id="539" name="y"/>
          <p:cNvSpPr txBox="1"/>
          <p:nvPr/>
        </p:nvSpPr>
        <p:spPr>
          <a:xfrm>
            <a:off x="11516889" y="4838591"/>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a:latin typeface="Times" charset="0"/>
                <a:ea typeface="Times" charset="0"/>
                <a:cs typeface="Times" charset="0"/>
              </a:rPr>
              <a:t>y</a:t>
            </a:r>
          </a:p>
        </p:txBody>
      </p:sp>
      <p:sp>
        <p:nvSpPr>
          <p:cNvPr id="541" name="(3, 1)"/>
          <p:cNvSpPr txBox="1"/>
          <p:nvPr/>
        </p:nvSpPr>
        <p:spPr>
          <a:xfrm>
            <a:off x="13712527" y="6165901"/>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(3, 1)</a:t>
            </a:r>
          </a:p>
        </p:txBody>
      </p:sp>
      <p:sp>
        <p:nvSpPr>
          <p:cNvPr id="542" name="(0, 0)"/>
          <p:cNvSpPr txBox="1"/>
          <p:nvPr/>
        </p:nvSpPr>
        <p:spPr>
          <a:xfrm>
            <a:off x="11080449" y="7120267"/>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dirty="0">
                <a:latin typeface="Times" charset="0"/>
                <a:ea typeface="Times" charset="0"/>
                <a:cs typeface="Times" charset="0"/>
              </a:rPr>
              <a:t>(0, 0)</a:t>
            </a:r>
          </a:p>
        </p:txBody>
      </p:sp>
      <p:sp>
        <p:nvSpPr>
          <p:cNvPr id="543" name="(1, 0)"/>
          <p:cNvSpPr txBox="1"/>
          <p:nvPr/>
        </p:nvSpPr>
        <p:spPr>
          <a:xfrm>
            <a:off x="12038461" y="7165944"/>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(1, 0)</a:t>
            </a:r>
          </a:p>
        </p:txBody>
      </p:sp>
      <p:sp>
        <p:nvSpPr>
          <p:cNvPr id="544" name="Shape"/>
          <p:cNvSpPr/>
          <p:nvPr/>
        </p:nvSpPr>
        <p:spPr>
          <a:xfrm>
            <a:off x="11676655" y="6610774"/>
            <a:ext cx="2195397" cy="5418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870" y="0"/>
                </a:lnTo>
                <a:lnTo>
                  <a:pt x="21600" y="0"/>
                </a:lnTo>
                <a:lnTo>
                  <a:pt x="6730" y="21600"/>
                </a:lnTo>
                <a:close/>
              </a:path>
            </a:pathLst>
          </a:custGeom>
          <a:gradFill>
            <a:gsLst>
              <a:gs pos="0">
                <a:srgbClr val="B2DFF1"/>
              </a:gs>
              <a:gs pos="35000">
                <a:srgbClr val="C9E8F4"/>
              </a:gs>
              <a:gs pos="100000">
                <a:srgbClr val="E9F6FC"/>
              </a:gs>
            </a:gsLst>
            <a:lin ang="16200000"/>
          </a:gradFill>
          <a:ln w="12700">
            <a:solidFill>
              <a:srgbClr val="6A9DAE"/>
            </a:solidFill>
          </a:ln>
          <a:effectLst>
            <a:outerShdw blurRad="50800" dist="25400" dir="5400000" rotWithShape="0">
              <a:srgbClr val="000000">
                <a:alpha val="38000"/>
              </a:srgbClr>
            </a:outerShdw>
          </a:effectLst>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545" name="(2, 1)"/>
          <p:cNvSpPr txBox="1"/>
          <p:nvPr/>
        </p:nvSpPr>
        <p:spPr>
          <a:xfrm>
            <a:off x="12737167" y="6161668"/>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(2, 1)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Other 2D Transformations: Shear"/>
          <p:cNvSpPr txBox="1">
            <a:spLocks noGrp="1"/>
          </p:cNvSpPr>
          <p:nvPr>
            <p:ph type="title"/>
          </p:nvPr>
        </p:nvSpPr>
        <p:spPr/>
        <p:txBody>
          <a:bodyPr/>
          <a:lstStyle>
            <a:lvl1pPr defTabSz="449833">
              <a:defRPr sz="4466">
                <a:effectLst>
                  <a:outerShdw blurRad="29337" dist="29337" dir="2700000" rotWithShape="0">
                    <a:srgbClr val="000000">
                      <a:alpha val="70000"/>
                    </a:srgbClr>
                  </a:outerShdw>
                </a:effectLst>
              </a:defRPr>
            </a:lvl1pPr>
          </a:lstStyle>
          <a:p>
            <a:r>
              <a:rPr lang="en-US"/>
              <a:t>Other 2D Transformations: Shear</a:t>
            </a:r>
          </a:p>
        </p:txBody>
      </p:sp>
      <p:sp>
        <p:nvSpPr>
          <p:cNvPr id="547" name="x-direction shears relative to the line y = yref…"/>
          <p:cNvSpPr txBox="1">
            <a:spLocks noGrp="1"/>
          </p:cNvSpPr>
          <p:nvPr>
            <p:ph idx="1"/>
          </p:nvPr>
        </p:nvSpPr>
        <p:spPr/>
        <p:txBody>
          <a:bodyPr/>
          <a:lstStyle/>
          <a:p>
            <a:r>
              <a:rPr lang="en-US" b="0" i="1" dirty="0">
                <a:latin typeface="Times" charset="0"/>
                <a:ea typeface="Times" charset="0"/>
                <a:cs typeface="Times" charset="0"/>
              </a:rPr>
              <a:t>x</a:t>
            </a:r>
            <a:r>
              <a:rPr lang="en-US" dirty="0"/>
              <a:t>-direction shears relative to the line </a:t>
            </a:r>
            <a:r>
              <a:rPr lang="en-US" b="0" i="1" dirty="0">
                <a:latin typeface="Times" charset="0"/>
                <a:ea typeface="Times" charset="0"/>
                <a:cs typeface="Times" charset="0"/>
              </a:rPr>
              <a:t>y</a:t>
            </a:r>
            <a:r>
              <a:rPr lang="en-US" b="0" dirty="0">
                <a:latin typeface="Times" charset="0"/>
                <a:ea typeface="Times" charset="0"/>
                <a:cs typeface="Times" charset="0"/>
              </a:rPr>
              <a:t> = </a:t>
            </a:r>
            <a:r>
              <a:rPr lang="en-US" b="0" i="1" dirty="0" err="1">
                <a:latin typeface="Times" charset="0"/>
                <a:ea typeface="Times" charset="0"/>
                <a:cs typeface="Times" charset="0"/>
              </a:rPr>
              <a:t>y</a:t>
            </a:r>
            <a:r>
              <a:rPr lang="en-US" b="0" i="1" baseline="-25000" dirty="0" err="1">
                <a:latin typeface="Times" charset="0"/>
                <a:ea typeface="Times" charset="0"/>
                <a:cs typeface="Times" charset="0"/>
              </a:rPr>
              <a:t>ref</a:t>
            </a:r>
            <a:endParaRPr lang="en-US" b="0" i="1" baseline="-25000" dirty="0">
              <a:latin typeface="Times" charset="0"/>
              <a:ea typeface="Times" charset="0"/>
              <a:cs typeface="Times" charset="0"/>
            </a:endParaRPr>
          </a:p>
          <a:p>
            <a:endParaRPr lang="en-US" dirty="0"/>
          </a:p>
          <a:p>
            <a:pPr lvl="1"/>
            <a:endParaRPr lang="en-US" dirty="0"/>
          </a:p>
          <a:p>
            <a:pPr lvl="2"/>
            <a:endParaRPr lang="en-US" dirty="0"/>
          </a:p>
          <a:p>
            <a:pPr lvl="2"/>
            <a:endParaRPr lang="en-US" dirty="0"/>
          </a:p>
          <a:p>
            <a:pPr lvl="1"/>
            <a:endParaRPr lang="en-US" dirty="0"/>
          </a:p>
          <a:p>
            <a:r>
              <a:rPr lang="en-US" b="0" i="1" dirty="0">
                <a:latin typeface="Times" charset="0"/>
                <a:ea typeface="Times" charset="0"/>
                <a:cs typeface="Times" charset="0"/>
              </a:rPr>
              <a:t>y</a:t>
            </a:r>
            <a:r>
              <a:rPr lang="en-US" dirty="0"/>
              <a:t>-direction shears relative to the line </a:t>
            </a:r>
            <a:r>
              <a:rPr lang="en-US" b="0" i="1" dirty="0">
                <a:latin typeface="Times" charset="0"/>
                <a:ea typeface="Times" charset="0"/>
                <a:cs typeface="Times" charset="0"/>
              </a:rPr>
              <a:t>x</a:t>
            </a:r>
            <a:r>
              <a:rPr lang="en-US" b="0" dirty="0">
                <a:latin typeface="Times" charset="0"/>
                <a:ea typeface="Times" charset="0"/>
                <a:cs typeface="Times" charset="0"/>
              </a:rPr>
              <a:t> = </a:t>
            </a:r>
            <a:r>
              <a:rPr lang="en-US" b="0" i="1" dirty="0" err="1">
                <a:latin typeface="Times" charset="0"/>
                <a:ea typeface="Times" charset="0"/>
                <a:cs typeface="Times" charset="0"/>
              </a:rPr>
              <a:t>x</a:t>
            </a:r>
            <a:r>
              <a:rPr lang="en-US" b="0" i="1" baseline="-25000" dirty="0" err="1">
                <a:latin typeface="Times" charset="0"/>
                <a:ea typeface="Times" charset="0"/>
                <a:cs typeface="Times" charset="0"/>
              </a:rPr>
              <a:t>ref</a:t>
            </a:r>
            <a:endParaRPr lang="en-US" b="0" i="1" baseline="-25000" dirty="0">
              <a:latin typeface="Times" charset="0"/>
              <a:ea typeface="Times" charset="0"/>
              <a:cs typeface="Times" charset="0"/>
            </a:endParaRPr>
          </a:p>
        </p:txBody>
      </p:sp>
      <p:pic>
        <p:nvPicPr>
          <p:cNvPr id="549" name="image66.pdf" descr="image66.pdf"/>
          <p:cNvPicPr>
            <a:picLocks noChangeAspect="1"/>
          </p:cNvPicPr>
          <p:nvPr/>
        </p:nvPicPr>
        <p:blipFill>
          <a:blip r:embed="rId2"/>
          <a:stretch>
            <a:fillRect/>
          </a:stretch>
        </p:blipFill>
        <p:spPr>
          <a:xfrm>
            <a:off x="3050076" y="2470011"/>
            <a:ext cx="3668958" cy="1853151"/>
          </a:xfrm>
          <a:prstGeom prst="rect">
            <a:avLst/>
          </a:prstGeom>
          <a:ln w="12700">
            <a:miter lim="400000"/>
          </a:ln>
        </p:spPr>
      </p:pic>
      <p:pic>
        <p:nvPicPr>
          <p:cNvPr id="550" name="image67.pdf" descr="image67.pdf"/>
          <p:cNvPicPr>
            <a:picLocks noChangeAspect="1"/>
          </p:cNvPicPr>
          <p:nvPr/>
        </p:nvPicPr>
        <p:blipFill>
          <a:blip r:embed="rId3"/>
          <a:stretch>
            <a:fillRect/>
          </a:stretch>
        </p:blipFill>
        <p:spPr>
          <a:xfrm>
            <a:off x="2679799" y="4334933"/>
            <a:ext cx="4706753" cy="629922"/>
          </a:xfrm>
          <a:prstGeom prst="rect">
            <a:avLst/>
          </a:prstGeom>
          <a:ln w="12700">
            <a:miter lim="400000"/>
          </a:ln>
        </p:spPr>
      </p:pic>
      <p:sp>
        <p:nvSpPr>
          <p:cNvPr id="551" name="Line"/>
          <p:cNvSpPr/>
          <p:nvPr/>
        </p:nvSpPr>
        <p:spPr>
          <a:xfrm>
            <a:off x="8946328" y="4557081"/>
            <a:ext cx="2055529" cy="1948"/>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52" name="Line"/>
          <p:cNvSpPr/>
          <p:nvPr/>
        </p:nvSpPr>
        <p:spPr>
          <a:xfrm flipV="1">
            <a:off x="9225654" y="2689763"/>
            <a:ext cx="1949" cy="2148534"/>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53" name="x"/>
          <p:cNvSpPr txBox="1"/>
          <p:nvPr/>
        </p:nvSpPr>
        <p:spPr>
          <a:xfrm>
            <a:off x="11007932" y="4250579"/>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a:latin typeface="Times" charset="0"/>
                <a:ea typeface="Times" charset="0"/>
                <a:cs typeface="Times" charset="0"/>
              </a:rPr>
              <a:t>x</a:t>
            </a:r>
          </a:p>
        </p:txBody>
      </p:sp>
      <p:sp>
        <p:nvSpPr>
          <p:cNvPr id="554" name="y"/>
          <p:cNvSpPr txBox="1"/>
          <p:nvPr/>
        </p:nvSpPr>
        <p:spPr>
          <a:xfrm>
            <a:off x="9111567" y="2262741"/>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dirty="0">
                <a:latin typeface="Times" charset="0"/>
                <a:ea typeface="Times" charset="0"/>
                <a:cs typeface="Times" charset="0"/>
              </a:rPr>
              <a:t>y</a:t>
            </a:r>
          </a:p>
        </p:txBody>
      </p:sp>
      <p:sp>
        <p:nvSpPr>
          <p:cNvPr id="556" name="Square"/>
          <p:cNvSpPr/>
          <p:nvPr/>
        </p:nvSpPr>
        <p:spPr>
          <a:xfrm>
            <a:off x="9233570" y="4044362"/>
            <a:ext cx="512001" cy="512001"/>
          </a:xfrm>
          <a:prstGeom prst="rect">
            <a:avLst/>
          </a:prstGeom>
          <a:gradFill>
            <a:gsLst>
              <a:gs pos="0">
                <a:srgbClr val="B2DFF1"/>
              </a:gs>
              <a:gs pos="35000">
                <a:srgbClr val="C9E8F4"/>
              </a:gs>
              <a:gs pos="100000">
                <a:srgbClr val="E9F6FC"/>
              </a:gs>
            </a:gsLst>
            <a:lin ang="16200000"/>
          </a:gradFill>
          <a:ln w="12700">
            <a:solidFill>
              <a:srgbClr val="6A9DAE"/>
            </a:solidFill>
          </a:ln>
          <a:effectLst>
            <a:outerShdw blurRad="50800" dist="25400" dir="5400000" rotWithShape="0">
              <a:srgbClr val="000000">
                <a:alpha val="38000"/>
              </a:srgbClr>
            </a:outerShdw>
          </a:effectLst>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557" name="(0, 1)"/>
          <p:cNvSpPr txBox="1"/>
          <p:nvPr/>
        </p:nvSpPr>
        <p:spPr>
          <a:xfrm>
            <a:off x="8607477" y="3781857"/>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dirty="0">
                <a:latin typeface="Times" charset="0"/>
                <a:ea typeface="Times" charset="0"/>
                <a:cs typeface="Times" charset="0"/>
              </a:rPr>
              <a:t>(0, 1)</a:t>
            </a:r>
          </a:p>
        </p:txBody>
      </p:sp>
      <p:sp>
        <p:nvSpPr>
          <p:cNvPr id="558" name="(1, 1)"/>
          <p:cNvSpPr txBox="1"/>
          <p:nvPr/>
        </p:nvSpPr>
        <p:spPr>
          <a:xfrm>
            <a:off x="9799583" y="3781857"/>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dirty="0">
                <a:latin typeface="Times" charset="0"/>
                <a:ea typeface="Times" charset="0"/>
                <a:cs typeface="Times" charset="0"/>
              </a:rPr>
              <a:t>(1, 1)</a:t>
            </a:r>
          </a:p>
        </p:txBody>
      </p:sp>
      <p:sp>
        <p:nvSpPr>
          <p:cNvPr id="559" name="(0, 0)"/>
          <p:cNvSpPr txBox="1"/>
          <p:nvPr/>
        </p:nvSpPr>
        <p:spPr>
          <a:xfrm>
            <a:off x="8607477" y="4536237"/>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dirty="0">
                <a:latin typeface="Times" charset="0"/>
                <a:ea typeface="Times" charset="0"/>
                <a:cs typeface="Times" charset="0"/>
              </a:rPr>
              <a:t>(0, 0)</a:t>
            </a:r>
          </a:p>
        </p:txBody>
      </p:sp>
      <p:sp>
        <p:nvSpPr>
          <p:cNvPr id="560" name="(1, 0)"/>
          <p:cNvSpPr txBox="1"/>
          <p:nvPr/>
        </p:nvSpPr>
        <p:spPr>
          <a:xfrm>
            <a:off x="9743842" y="4536237"/>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(1, 0)</a:t>
            </a:r>
          </a:p>
        </p:txBody>
      </p:sp>
      <p:sp>
        <p:nvSpPr>
          <p:cNvPr id="561" name="Line"/>
          <p:cNvSpPr/>
          <p:nvPr/>
        </p:nvSpPr>
        <p:spPr>
          <a:xfrm>
            <a:off x="11980780" y="4554740"/>
            <a:ext cx="2055530" cy="1948"/>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62" name="Line"/>
          <p:cNvSpPr/>
          <p:nvPr/>
        </p:nvSpPr>
        <p:spPr>
          <a:xfrm flipV="1">
            <a:off x="12260107" y="2687424"/>
            <a:ext cx="1949" cy="2148533"/>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63" name="x"/>
          <p:cNvSpPr txBox="1"/>
          <p:nvPr/>
        </p:nvSpPr>
        <p:spPr>
          <a:xfrm>
            <a:off x="14042386" y="4248239"/>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dirty="0">
                <a:latin typeface="Times" charset="0"/>
                <a:ea typeface="Times" charset="0"/>
                <a:cs typeface="Times" charset="0"/>
              </a:rPr>
              <a:t>x</a:t>
            </a:r>
          </a:p>
        </p:txBody>
      </p:sp>
      <p:sp>
        <p:nvSpPr>
          <p:cNvPr id="564" name="y"/>
          <p:cNvSpPr txBox="1"/>
          <p:nvPr/>
        </p:nvSpPr>
        <p:spPr>
          <a:xfrm>
            <a:off x="12146020" y="2260401"/>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a:latin typeface="Times" charset="0"/>
                <a:ea typeface="Times" charset="0"/>
                <a:cs typeface="Times" charset="0"/>
              </a:rPr>
              <a:t>y</a:t>
            </a:r>
          </a:p>
        </p:txBody>
      </p:sp>
      <p:sp>
        <p:nvSpPr>
          <p:cNvPr id="566" name="(2, 1)"/>
          <p:cNvSpPr txBox="1"/>
          <p:nvPr/>
        </p:nvSpPr>
        <p:spPr>
          <a:xfrm>
            <a:off x="14109074" y="3589587"/>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(2, 1)</a:t>
            </a:r>
          </a:p>
        </p:txBody>
      </p:sp>
      <p:sp>
        <p:nvSpPr>
          <p:cNvPr id="567" name="(1/2, 0)"/>
          <p:cNvSpPr txBox="1"/>
          <p:nvPr/>
        </p:nvSpPr>
        <p:spPr>
          <a:xfrm>
            <a:off x="11922873" y="4533898"/>
            <a:ext cx="782265"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dirty="0">
                <a:latin typeface="Times" charset="0"/>
                <a:ea typeface="Times" charset="0"/>
                <a:cs typeface="Times" charset="0"/>
              </a:rPr>
              <a:t>(1/2, 0)</a:t>
            </a:r>
          </a:p>
        </p:txBody>
      </p:sp>
      <p:sp>
        <p:nvSpPr>
          <p:cNvPr id="568" name="(3/2, 0)"/>
          <p:cNvSpPr txBox="1"/>
          <p:nvPr/>
        </p:nvSpPr>
        <p:spPr>
          <a:xfrm>
            <a:off x="12935573" y="4558372"/>
            <a:ext cx="782265"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(3/2, 0)</a:t>
            </a:r>
          </a:p>
        </p:txBody>
      </p:sp>
      <p:sp>
        <p:nvSpPr>
          <p:cNvPr id="569" name="Shape"/>
          <p:cNvSpPr/>
          <p:nvPr/>
        </p:nvSpPr>
        <p:spPr>
          <a:xfrm>
            <a:off x="12471362" y="4012154"/>
            <a:ext cx="1842348" cy="5418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589" y="0"/>
                </a:lnTo>
                <a:lnTo>
                  <a:pt x="21600" y="0"/>
                </a:lnTo>
                <a:lnTo>
                  <a:pt x="10011" y="21600"/>
                </a:lnTo>
                <a:close/>
              </a:path>
            </a:pathLst>
          </a:custGeom>
          <a:gradFill>
            <a:gsLst>
              <a:gs pos="0">
                <a:srgbClr val="B2DFF1"/>
              </a:gs>
              <a:gs pos="35000">
                <a:srgbClr val="C9E8F4"/>
              </a:gs>
              <a:gs pos="100000">
                <a:srgbClr val="E9F6FC"/>
              </a:gs>
            </a:gsLst>
            <a:lin ang="16200000"/>
          </a:gradFill>
          <a:ln w="12700">
            <a:solidFill>
              <a:srgbClr val="6A9DAE"/>
            </a:solidFill>
          </a:ln>
          <a:effectLst>
            <a:outerShdw blurRad="50800" dist="25400" dir="5400000" rotWithShape="0">
              <a:srgbClr val="000000">
                <a:alpha val="38000"/>
              </a:srgbClr>
            </a:outerShdw>
          </a:effectLst>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570" name="(1, 1)"/>
          <p:cNvSpPr txBox="1"/>
          <p:nvPr/>
        </p:nvSpPr>
        <p:spPr>
          <a:xfrm>
            <a:off x="12752852" y="3585353"/>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(1, 1)</a:t>
            </a:r>
          </a:p>
        </p:txBody>
      </p:sp>
      <p:pic>
        <p:nvPicPr>
          <p:cNvPr id="571" name="image68.pdf" descr="image68.pdf"/>
          <p:cNvPicPr>
            <a:picLocks noChangeAspect="1"/>
          </p:cNvPicPr>
          <p:nvPr/>
        </p:nvPicPr>
        <p:blipFill>
          <a:blip r:embed="rId4"/>
          <a:stretch>
            <a:fillRect/>
          </a:stretch>
        </p:blipFill>
        <p:spPr>
          <a:xfrm>
            <a:off x="3050075" y="6269351"/>
            <a:ext cx="3738775" cy="1853151"/>
          </a:xfrm>
          <a:prstGeom prst="rect">
            <a:avLst/>
          </a:prstGeom>
          <a:ln w="12700">
            <a:miter lim="400000"/>
          </a:ln>
        </p:spPr>
      </p:pic>
      <p:pic>
        <p:nvPicPr>
          <p:cNvPr id="572" name="image69.pdf" descr="image69.pdf"/>
          <p:cNvPicPr>
            <a:picLocks noChangeAspect="1"/>
          </p:cNvPicPr>
          <p:nvPr/>
        </p:nvPicPr>
        <p:blipFill>
          <a:blip r:embed="rId5"/>
          <a:stretch>
            <a:fillRect/>
          </a:stretch>
        </p:blipFill>
        <p:spPr>
          <a:xfrm>
            <a:off x="2700118" y="8134273"/>
            <a:ext cx="4824174" cy="629922"/>
          </a:xfrm>
          <a:prstGeom prst="rect">
            <a:avLst/>
          </a:prstGeom>
          <a:ln w="12700">
            <a:miter lim="400000"/>
          </a:ln>
        </p:spPr>
      </p:pic>
      <p:sp>
        <p:nvSpPr>
          <p:cNvPr id="573" name="Line"/>
          <p:cNvSpPr/>
          <p:nvPr/>
        </p:nvSpPr>
        <p:spPr>
          <a:xfrm>
            <a:off x="8946326" y="8356422"/>
            <a:ext cx="2055529" cy="1948"/>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74" name="Line"/>
          <p:cNvSpPr/>
          <p:nvPr/>
        </p:nvSpPr>
        <p:spPr>
          <a:xfrm flipV="1">
            <a:off x="9225652" y="6489104"/>
            <a:ext cx="1949" cy="2148534"/>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75" name="x"/>
          <p:cNvSpPr txBox="1"/>
          <p:nvPr/>
        </p:nvSpPr>
        <p:spPr>
          <a:xfrm>
            <a:off x="11007930" y="8049920"/>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a:latin typeface="Times" charset="0"/>
                <a:ea typeface="Times" charset="0"/>
                <a:cs typeface="Times" charset="0"/>
              </a:rPr>
              <a:t>x</a:t>
            </a:r>
          </a:p>
        </p:txBody>
      </p:sp>
      <p:sp>
        <p:nvSpPr>
          <p:cNvPr id="576" name="y"/>
          <p:cNvSpPr txBox="1"/>
          <p:nvPr/>
        </p:nvSpPr>
        <p:spPr>
          <a:xfrm>
            <a:off x="9111565" y="6062082"/>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a:latin typeface="Times" charset="0"/>
                <a:ea typeface="Times" charset="0"/>
                <a:cs typeface="Times" charset="0"/>
              </a:rPr>
              <a:t>y</a:t>
            </a:r>
          </a:p>
        </p:txBody>
      </p:sp>
      <p:sp>
        <p:nvSpPr>
          <p:cNvPr id="578" name="Square"/>
          <p:cNvSpPr/>
          <p:nvPr/>
        </p:nvSpPr>
        <p:spPr>
          <a:xfrm>
            <a:off x="9233568" y="7843703"/>
            <a:ext cx="512001" cy="512001"/>
          </a:xfrm>
          <a:prstGeom prst="rect">
            <a:avLst/>
          </a:prstGeom>
          <a:gradFill>
            <a:gsLst>
              <a:gs pos="0">
                <a:srgbClr val="B2DFF1"/>
              </a:gs>
              <a:gs pos="35000">
                <a:srgbClr val="C9E8F4"/>
              </a:gs>
              <a:gs pos="100000">
                <a:srgbClr val="E9F6FC"/>
              </a:gs>
            </a:gsLst>
            <a:lin ang="16200000"/>
          </a:gradFill>
          <a:ln w="12700">
            <a:solidFill>
              <a:srgbClr val="6A9DAE"/>
            </a:solidFill>
          </a:ln>
          <a:effectLst>
            <a:outerShdw blurRad="50800" dist="25400" dir="5400000" rotWithShape="0">
              <a:srgbClr val="000000">
                <a:alpha val="38000"/>
              </a:srgbClr>
            </a:outerShdw>
          </a:effectLst>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579" name="(0, 1)"/>
          <p:cNvSpPr txBox="1"/>
          <p:nvPr/>
        </p:nvSpPr>
        <p:spPr>
          <a:xfrm>
            <a:off x="8607474" y="7558896"/>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(0, 1)</a:t>
            </a:r>
          </a:p>
        </p:txBody>
      </p:sp>
      <p:sp>
        <p:nvSpPr>
          <p:cNvPr id="580" name="(1, 1)"/>
          <p:cNvSpPr txBox="1"/>
          <p:nvPr/>
        </p:nvSpPr>
        <p:spPr>
          <a:xfrm>
            <a:off x="9799581" y="7558896"/>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(1, 1)</a:t>
            </a:r>
          </a:p>
        </p:txBody>
      </p:sp>
      <p:sp>
        <p:nvSpPr>
          <p:cNvPr id="581" name="(0, 0)"/>
          <p:cNvSpPr txBox="1"/>
          <p:nvPr/>
        </p:nvSpPr>
        <p:spPr>
          <a:xfrm>
            <a:off x="8607474" y="8313275"/>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(0, 0)</a:t>
            </a:r>
          </a:p>
        </p:txBody>
      </p:sp>
      <p:sp>
        <p:nvSpPr>
          <p:cNvPr id="582" name="(1, 0)"/>
          <p:cNvSpPr txBox="1"/>
          <p:nvPr/>
        </p:nvSpPr>
        <p:spPr>
          <a:xfrm>
            <a:off x="9743839" y="8313275"/>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(1, 0)</a:t>
            </a:r>
          </a:p>
        </p:txBody>
      </p:sp>
      <p:sp>
        <p:nvSpPr>
          <p:cNvPr id="583" name="Line"/>
          <p:cNvSpPr/>
          <p:nvPr/>
        </p:nvSpPr>
        <p:spPr>
          <a:xfrm>
            <a:off x="11980779" y="8354080"/>
            <a:ext cx="2055529" cy="1948"/>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84" name="Line"/>
          <p:cNvSpPr/>
          <p:nvPr/>
        </p:nvSpPr>
        <p:spPr>
          <a:xfrm flipV="1">
            <a:off x="12260105" y="6486762"/>
            <a:ext cx="1949" cy="2148534"/>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85" name="x"/>
          <p:cNvSpPr txBox="1"/>
          <p:nvPr/>
        </p:nvSpPr>
        <p:spPr>
          <a:xfrm>
            <a:off x="14042383" y="8047578"/>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dirty="0">
                <a:latin typeface="Times" charset="0"/>
                <a:ea typeface="Times" charset="0"/>
                <a:cs typeface="Times" charset="0"/>
              </a:rPr>
              <a:t>x</a:t>
            </a:r>
          </a:p>
        </p:txBody>
      </p:sp>
      <p:sp>
        <p:nvSpPr>
          <p:cNvPr id="586" name="y"/>
          <p:cNvSpPr txBox="1"/>
          <p:nvPr/>
        </p:nvSpPr>
        <p:spPr>
          <a:xfrm>
            <a:off x="12146018" y="6059740"/>
            <a:ext cx="250068"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rPr>
                <a:latin typeface="Times" charset="0"/>
                <a:ea typeface="Times" charset="0"/>
                <a:cs typeface="Times" charset="0"/>
              </a:rPr>
              <a:t>y</a:t>
            </a:r>
          </a:p>
        </p:txBody>
      </p:sp>
      <p:sp>
        <p:nvSpPr>
          <p:cNvPr id="588" name="(0, 3/2)"/>
          <p:cNvSpPr txBox="1"/>
          <p:nvPr/>
        </p:nvSpPr>
        <p:spPr>
          <a:xfrm>
            <a:off x="11338556" y="7280254"/>
            <a:ext cx="782265"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(0, 3/2)</a:t>
            </a:r>
          </a:p>
        </p:txBody>
      </p:sp>
      <p:sp>
        <p:nvSpPr>
          <p:cNvPr id="589" name="(1, 1)"/>
          <p:cNvSpPr txBox="1"/>
          <p:nvPr/>
        </p:nvSpPr>
        <p:spPr>
          <a:xfrm>
            <a:off x="12945551" y="7662869"/>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(1, 1)</a:t>
            </a:r>
          </a:p>
        </p:txBody>
      </p:sp>
      <p:sp>
        <p:nvSpPr>
          <p:cNvPr id="590" name="(1, 2)"/>
          <p:cNvSpPr txBox="1"/>
          <p:nvPr/>
        </p:nvSpPr>
        <p:spPr>
          <a:xfrm>
            <a:off x="12998182" y="6957476"/>
            <a:ext cx="602729"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a:latin typeface="Times" charset="0"/>
                <a:ea typeface="Times" charset="0"/>
                <a:cs typeface="Times" charset="0"/>
              </a:rPr>
              <a:t>(1, 2)</a:t>
            </a:r>
          </a:p>
        </p:txBody>
      </p:sp>
      <p:sp>
        <p:nvSpPr>
          <p:cNvPr id="591" name="Shape"/>
          <p:cNvSpPr/>
          <p:nvPr/>
        </p:nvSpPr>
        <p:spPr>
          <a:xfrm rot="16200000" flipH="1">
            <a:off x="12078647" y="7361694"/>
            <a:ext cx="988770" cy="58320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90" y="0"/>
                </a:lnTo>
                <a:lnTo>
                  <a:pt x="21600" y="0"/>
                </a:lnTo>
                <a:lnTo>
                  <a:pt x="10610" y="21600"/>
                </a:lnTo>
                <a:close/>
              </a:path>
            </a:pathLst>
          </a:custGeom>
          <a:gradFill>
            <a:gsLst>
              <a:gs pos="0">
                <a:srgbClr val="B2DFF1"/>
              </a:gs>
              <a:gs pos="35000">
                <a:srgbClr val="C9E8F4"/>
              </a:gs>
              <a:gs pos="100000">
                <a:srgbClr val="E9F6FC"/>
              </a:gs>
            </a:gsLst>
            <a:lin ang="16200000"/>
          </a:gradFill>
          <a:ln w="12700">
            <a:solidFill>
              <a:srgbClr val="6A9DAE"/>
            </a:solidFill>
          </a:ln>
          <a:effectLst>
            <a:outerShdw blurRad="50800" dist="25400" dir="5400000" rotWithShape="0">
              <a:srgbClr val="000000">
                <a:alpha val="38000"/>
              </a:srgbClr>
            </a:outerShdw>
          </a:effectLst>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592" name="(0, 1/2)"/>
          <p:cNvSpPr txBox="1"/>
          <p:nvPr/>
        </p:nvSpPr>
        <p:spPr>
          <a:xfrm>
            <a:off x="11446929" y="7930494"/>
            <a:ext cx="782265"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rPr i="0" dirty="0">
                <a:latin typeface="Times" charset="0"/>
                <a:ea typeface="Times" charset="0"/>
                <a:cs typeface="Times" charset="0"/>
              </a:rPr>
              <a:t>(0, 1/2)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Transformations  between 2D Coordinate Systems"/>
          <p:cNvSpPr txBox="1">
            <a:spLocks noGrp="1"/>
          </p:cNvSpPr>
          <p:nvPr>
            <p:ph type="title"/>
          </p:nvPr>
        </p:nvSpPr>
        <p:spPr/>
        <p:txBody>
          <a:bodyPr>
            <a:normAutofit/>
          </a:bodyPr>
          <a:lstStyle/>
          <a:p>
            <a:r>
              <a:rPr lang="en-US" dirty="0"/>
              <a:t>Transformations between 2D Coordinate Systems</a:t>
            </a:r>
          </a:p>
        </p:txBody>
      </p:sp>
      <p:sp>
        <p:nvSpPr>
          <p:cNvPr id="594" name="Transformation of object description from xy coordinates to x′y′ coordinates…"/>
          <p:cNvSpPr txBox="1">
            <a:spLocks noGrp="1"/>
          </p:cNvSpPr>
          <p:nvPr>
            <p:ph idx="1"/>
          </p:nvPr>
        </p:nvSpPr>
        <p:spPr/>
        <p:txBody>
          <a:bodyPr/>
          <a:lstStyle/>
          <a:p>
            <a:r>
              <a:rPr lang="en-US" dirty="0"/>
              <a:t>Transformation of object description from </a:t>
            </a:r>
            <a:r>
              <a:rPr lang="en-US" i="1" dirty="0" err="1">
                <a:latin typeface="Times" charset="0"/>
                <a:ea typeface="Times" charset="0"/>
                <a:cs typeface="Times" charset="0"/>
              </a:rPr>
              <a:t>xy</a:t>
            </a:r>
            <a:r>
              <a:rPr lang="en-US" dirty="0"/>
              <a:t> coordinates to </a:t>
            </a:r>
            <a:r>
              <a:rPr lang="en-US" i="1" dirty="0" err="1">
                <a:latin typeface="Times" charset="0"/>
                <a:ea typeface="Times" charset="0"/>
                <a:cs typeface="Times" charset="0"/>
              </a:rPr>
              <a:t>x′y</a:t>
            </a:r>
            <a:r>
              <a:rPr lang="en-US" i="1" dirty="0">
                <a:latin typeface="Times" charset="0"/>
                <a:ea typeface="Times" charset="0"/>
                <a:cs typeface="Times" charset="0"/>
              </a:rPr>
              <a:t>′</a:t>
            </a:r>
            <a:r>
              <a:rPr lang="en-US" dirty="0"/>
              <a:t> coordinates</a:t>
            </a:r>
          </a:p>
          <a:p>
            <a:pPr lvl="1"/>
            <a:r>
              <a:rPr lang="en-US" dirty="0"/>
              <a:t>translate so that the origin </a:t>
            </a:r>
            <a:r>
              <a:rPr lang="en-US" dirty="0">
                <a:latin typeface="Times" charset="0"/>
                <a:ea typeface="Times" charset="0"/>
                <a:cs typeface="Times" charset="0"/>
              </a:rPr>
              <a:t>(</a:t>
            </a:r>
            <a:r>
              <a:rPr lang="en-US" i="1" dirty="0">
                <a:latin typeface="Times" charset="0"/>
                <a:ea typeface="Times" charset="0"/>
                <a:cs typeface="Times" charset="0"/>
              </a:rPr>
              <a:t>x</a:t>
            </a:r>
            <a:r>
              <a:rPr lang="en-US" baseline="-25000" dirty="0">
                <a:latin typeface="Times" charset="0"/>
                <a:ea typeface="Times" charset="0"/>
                <a:cs typeface="Times" charset="0"/>
              </a:rPr>
              <a:t>0</a:t>
            </a:r>
            <a:r>
              <a:rPr lang="en-US" dirty="0">
                <a:latin typeface="Times" charset="0"/>
                <a:ea typeface="Times" charset="0"/>
                <a:cs typeface="Times" charset="0"/>
              </a:rPr>
              <a:t>, </a:t>
            </a:r>
            <a:r>
              <a:rPr lang="en-US" i="1" dirty="0">
                <a:latin typeface="Times" charset="0"/>
                <a:ea typeface="Times" charset="0"/>
                <a:cs typeface="Times" charset="0"/>
              </a:rPr>
              <a:t>y</a:t>
            </a:r>
            <a:r>
              <a:rPr lang="en-US" baseline="-25000" dirty="0">
                <a:latin typeface="Times" charset="0"/>
                <a:ea typeface="Times" charset="0"/>
                <a:cs typeface="Times" charset="0"/>
              </a:rPr>
              <a:t>0</a:t>
            </a:r>
            <a:r>
              <a:rPr lang="en-US" dirty="0">
                <a:latin typeface="Times" charset="0"/>
                <a:ea typeface="Times" charset="0"/>
                <a:cs typeface="Times" charset="0"/>
              </a:rPr>
              <a:t>)</a:t>
            </a:r>
            <a:r>
              <a:rPr lang="en-US" dirty="0"/>
              <a:t> of the </a:t>
            </a:r>
            <a:r>
              <a:rPr lang="en-US" i="1" dirty="0" err="1">
                <a:latin typeface="Times" charset="0"/>
                <a:ea typeface="Times" charset="0"/>
                <a:cs typeface="Times" charset="0"/>
              </a:rPr>
              <a:t>x</a:t>
            </a:r>
            <a:r>
              <a:rPr lang="en-US" dirty="0" err="1">
                <a:latin typeface="Times" charset="0"/>
                <a:ea typeface="Times" charset="0"/>
                <a:cs typeface="Times" charset="0"/>
              </a:rPr>
              <a:t>′</a:t>
            </a:r>
            <a:r>
              <a:rPr lang="en-US" i="1" dirty="0" err="1">
                <a:latin typeface="Times" charset="0"/>
                <a:ea typeface="Times" charset="0"/>
                <a:cs typeface="Times" charset="0"/>
              </a:rPr>
              <a:t>y</a:t>
            </a:r>
            <a:r>
              <a:rPr lang="en-US" dirty="0">
                <a:latin typeface="Times" charset="0"/>
                <a:ea typeface="Times" charset="0"/>
                <a:cs typeface="Times" charset="0"/>
              </a:rPr>
              <a:t>′</a:t>
            </a:r>
            <a:r>
              <a:rPr lang="en-US" dirty="0"/>
              <a:t> system is moved to the origin </a:t>
            </a:r>
            <a:r>
              <a:rPr lang="en-US" dirty="0">
                <a:latin typeface="Times" charset="0"/>
                <a:ea typeface="Times" charset="0"/>
                <a:cs typeface="Times" charset="0"/>
              </a:rPr>
              <a:t>(0, 0)</a:t>
            </a:r>
            <a:r>
              <a:rPr lang="en-US" dirty="0"/>
              <a:t> of the </a:t>
            </a:r>
            <a:r>
              <a:rPr lang="en-US" i="1" dirty="0" err="1">
                <a:latin typeface="Times" charset="0"/>
                <a:ea typeface="Times" charset="0"/>
                <a:cs typeface="Times" charset="0"/>
              </a:rPr>
              <a:t>xy</a:t>
            </a:r>
            <a:r>
              <a:rPr lang="en-US" dirty="0"/>
              <a:t> system</a:t>
            </a:r>
          </a:p>
          <a:p>
            <a:pPr lvl="1"/>
            <a:r>
              <a:rPr lang="en-US" dirty="0"/>
              <a:t>rotate the </a:t>
            </a:r>
            <a:r>
              <a:rPr lang="en-US" i="1" dirty="0">
                <a:latin typeface="Times" charset="0"/>
                <a:ea typeface="Times" charset="0"/>
                <a:cs typeface="Times" charset="0"/>
              </a:rPr>
              <a:t>x′</a:t>
            </a:r>
            <a:r>
              <a:rPr lang="en-US" dirty="0"/>
              <a:t> axis onto the </a:t>
            </a:r>
            <a:r>
              <a:rPr lang="en-US" i="1" dirty="0">
                <a:latin typeface="Times" charset="0"/>
                <a:ea typeface="Times" charset="0"/>
                <a:cs typeface="Times" charset="0"/>
              </a:rPr>
              <a:t>x</a:t>
            </a:r>
            <a:r>
              <a:rPr lang="en-US" dirty="0"/>
              <a:t>-axis</a:t>
            </a:r>
          </a:p>
        </p:txBody>
      </p:sp>
      <p:pic>
        <p:nvPicPr>
          <p:cNvPr id="596" name="image70.pdf" descr="image70.pdf"/>
          <p:cNvPicPr>
            <a:picLocks noChangeAspect="1"/>
          </p:cNvPicPr>
          <p:nvPr/>
        </p:nvPicPr>
        <p:blipFill>
          <a:blip r:embed="rId2"/>
          <a:stretch>
            <a:fillRect/>
          </a:stretch>
        </p:blipFill>
        <p:spPr>
          <a:xfrm>
            <a:off x="4706512" y="4418071"/>
            <a:ext cx="7916231" cy="1547224"/>
          </a:xfrm>
          <a:prstGeom prst="rect">
            <a:avLst/>
          </a:prstGeom>
          <a:ln w="12700">
            <a:miter lim="400000"/>
          </a:ln>
        </p:spPr>
      </p:pic>
      <p:pic>
        <p:nvPicPr>
          <p:cNvPr id="597" name="image71.pdf" descr="image71.pdf"/>
          <p:cNvPicPr>
            <a:picLocks noChangeAspect="1"/>
          </p:cNvPicPr>
          <p:nvPr/>
        </p:nvPicPr>
        <p:blipFill>
          <a:blip r:embed="rId3"/>
          <a:stretch>
            <a:fillRect/>
          </a:stretch>
        </p:blipFill>
        <p:spPr>
          <a:xfrm>
            <a:off x="6617396" y="6211197"/>
            <a:ext cx="4215813" cy="651387"/>
          </a:xfrm>
          <a:prstGeom prst="rect">
            <a:avLst/>
          </a:prstGeom>
          <a:ln w="12700">
            <a:miter lim="400000"/>
          </a:ln>
        </p:spPr>
      </p:pic>
      <p:sp>
        <p:nvSpPr>
          <p:cNvPr id="598" name="Line"/>
          <p:cNvSpPr/>
          <p:nvPr/>
        </p:nvSpPr>
        <p:spPr>
          <a:xfrm>
            <a:off x="5016174" y="9190220"/>
            <a:ext cx="2385141" cy="2260"/>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599" name="Line"/>
          <p:cNvSpPr/>
          <p:nvPr/>
        </p:nvSpPr>
        <p:spPr>
          <a:xfrm flipV="1">
            <a:off x="5340291" y="7023474"/>
            <a:ext cx="2259" cy="2493057"/>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600" name="x"/>
          <p:cNvSpPr txBox="1"/>
          <p:nvPr/>
        </p:nvSpPr>
        <p:spPr>
          <a:xfrm>
            <a:off x="7459331" y="8915803"/>
            <a:ext cx="243656" cy="4411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t>x</a:t>
            </a:r>
          </a:p>
        </p:txBody>
      </p:sp>
      <p:sp>
        <p:nvSpPr>
          <p:cNvPr id="601" name="y"/>
          <p:cNvSpPr txBox="1"/>
          <p:nvPr/>
        </p:nvSpPr>
        <p:spPr>
          <a:xfrm>
            <a:off x="5098278" y="6626435"/>
            <a:ext cx="227626" cy="4411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dirty="0">
                <a:latin typeface="Times" charset="0"/>
                <a:ea typeface="Times" charset="0"/>
                <a:cs typeface="Times" charset="0"/>
              </a:rPr>
              <a:t>y</a:t>
            </a:r>
          </a:p>
        </p:txBody>
      </p:sp>
      <p:sp>
        <p:nvSpPr>
          <p:cNvPr id="603" name="Line"/>
          <p:cNvSpPr/>
          <p:nvPr/>
        </p:nvSpPr>
        <p:spPr>
          <a:xfrm flipV="1">
            <a:off x="6520907" y="7812297"/>
            <a:ext cx="1603111" cy="1056631"/>
          </a:xfrm>
          <a:prstGeom prst="line">
            <a:avLst/>
          </a:prstGeom>
          <a:noFill/>
          <a:ln w="50800" cap="flat">
            <a:solidFill>
              <a:srgbClr val="6EA0B0"/>
            </a:solidFill>
            <a:prstDash val="solid"/>
            <a:round/>
            <a:tailEnd type="triangle" w="med" len="med"/>
          </a:ln>
          <a:effectLst>
            <a:outerShdw blurRad="50800" dist="25400" dir="5400000" rotWithShape="0">
              <a:srgbClr val="000000">
                <a:alpha val="35000"/>
              </a:srgbClr>
            </a:outerShdw>
          </a:effectLst>
        </p:spPr>
        <p:txBody>
          <a:bodyPr wrap="square" lIns="0" tIns="0" rIns="0" bIns="0" numCol="1" anchor="t">
            <a:noAutofit/>
          </a:bodyPr>
          <a:lstStyle/>
          <a:p>
            <a:pPr algn="l" defTabSz="457200">
              <a:defRPr sz="1600" i="0">
                <a:solidFill>
                  <a:srgbClr val="000000"/>
                </a:solidFill>
              </a:defRPr>
            </a:pPr>
            <a:endParaRPr sz="1600"/>
          </a:p>
        </p:txBody>
      </p:sp>
      <p:sp>
        <p:nvSpPr>
          <p:cNvPr id="604" name="Line"/>
          <p:cNvSpPr/>
          <p:nvPr/>
        </p:nvSpPr>
        <p:spPr>
          <a:xfrm flipH="1" flipV="1">
            <a:off x="5778875" y="7268719"/>
            <a:ext cx="1104508" cy="1675601"/>
          </a:xfrm>
          <a:prstGeom prst="line">
            <a:avLst/>
          </a:prstGeom>
          <a:noFill/>
          <a:ln w="50800" cap="flat">
            <a:solidFill>
              <a:srgbClr val="6EA0B0"/>
            </a:solidFill>
            <a:prstDash val="solid"/>
            <a:round/>
            <a:tailEnd type="triangle" w="med" len="med"/>
          </a:ln>
          <a:effectLst>
            <a:outerShdw blurRad="50800" dist="25400" dir="5400000" rotWithShape="0">
              <a:srgbClr val="000000">
                <a:alpha val="35000"/>
              </a:srgbClr>
            </a:outerShdw>
          </a:effectLst>
        </p:spPr>
        <p:txBody>
          <a:bodyPr wrap="square" lIns="0" tIns="0" rIns="0" bIns="0" numCol="1" anchor="t">
            <a:noAutofit/>
          </a:bodyPr>
          <a:lstStyle/>
          <a:p>
            <a:pPr algn="l" defTabSz="457200">
              <a:defRPr sz="1600" i="0">
                <a:solidFill>
                  <a:srgbClr val="000000"/>
                </a:solidFill>
              </a:defRPr>
            </a:pPr>
            <a:endParaRPr sz="1600"/>
          </a:p>
        </p:txBody>
      </p:sp>
      <p:sp>
        <p:nvSpPr>
          <p:cNvPr id="605" name="x′"/>
          <p:cNvSpPr txBox="1"/>
          <p:nvPr/>
        </p:nvSpPr>
        <p:spPr>
          <a:xfrm rot="19593384">
            <a:off x="8037825" y="7477050"/>
            <a:ext cx="338233" cy="4411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t>x′</a:t>
            </a:r>
          </a:p>
        </p:txBody>
      </p:sp>
      <p:sp>
        <p:nvSpPr>
          <p:cNvPr id="606" name="y′"/>
          <p:cNvSpPr txBox="1"/>
          <p:nvPr/>
        </p:nvSpPr>
        <p:spPr>
          <a:xfrm rot="19593384">
            <a:off x="5566328" y="6784575"/>
            <a:ext cx="290144" cy="4411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a:latin typeface="Times" charset="0"/>
                <a:ea typeface="Times" charset="0"/>
                <a:cs typeface="Times" charset="0"/>
              </a:rPr>
              <a:t>y′</a:t>
            </a:r>
          </a:p>
        </p:txBody>
      </p:sp>
      <p:sp>
        <p:nvSpPr>
          <p:cNvPr id="608" name="Line"/>
          <p:cNvSpPr/>
          <p:nvPr/>
        </p:nvSpPr>
        <p:spPr>
          <a:xfrm>
            <a:off x="6704416" y="8744509"/>
            <a:ext cx="1733974" cy="2259"/>
          </a:xfrm>
          <a:prstGeom prst="line">
            <a:avLst/>
          </a:prstGeom>
          <a:ln w="25400">
            <a:solidFill>
              <a:srgbClr val="000000"/>
            </a:solidFill>
            <a:prstDash val="lgDash"/>
          </a:ln>
          <a:effectLst>
            <a:outerShdw blurRad="50800" dist="25400" dir="5400000" rotWithShape="0">
              <a:srgbClr val="000000">
                <a:alpha val="38000"/>
              </a:srgbClr>
            </a:outerShdw>
          </a:effectLst>
        </p:spPr>
        <p:txBody>
          <a:bodyPr lIns="0" tIns="0" rIns="0" bIns="0"/>
          <a:lstStyle/>
          <a:p>
            <a:pPr algn="l" defTabSz="457200">
              <a:defRPr sz="1600" i="0">
                <a:solidFill>
                  <a:srgbClr val="000000"/>
                </a:solidFill>
              </a:defRPr>
            </a:pPr>
            <a:endParaRPr sz="1600"/>
          </a:p>
        </p:txBody>
      </p:sp>
      <p:sp>
        <p:nvSpPr>
          <p:cNvPr id="609" name="Line"/>
          <p:cNvSpPr/>
          <p:nvPr/>
        </p:nvSpPr>
        <p:spPr>
          <a:xfrm>
            <a:off x="7192097" y="8432796"/>
            <a:ext cx="162561" cy="2167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ln w="12700">
            <a:solidFill>
              <a:srgbClr val="000000"/>
            </a:solidFill>
            <a:headEnd type="triangle"/>
          </a:ln>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pic>
        <p:nvPicPr>
          <p:cNvPr id="610" name="image72.pdf" descr="image72.pdf"/>
          <p:cNvPicPr>
            <a:picLocks noChangeAspect="1"/>
          </p:cNvPicPr>
          <p:nvPr/>
        </p:nvPicPr>
        <p:blipFill>
          <a:blip r:embed="rId4"/>
          <a:stretch>
            <a:fillRect/>
          </a:stretch>
        </p:blipFill>
        <p:spPr>
          <a:xfrm>
            <a:off x="7463030" y="8324421"/>
            <a:ext cx="247711" cy="346796"/>
          </a:xfrm>
          <a:prstGeom prst="rect">
            <a:avLst/>
          </a:prstGeom>
          <a:ln w="12700">
            <a:miter lim="400000"/>
          </a:ln>
        </p:spPr>
      </p:pic>
      <p:pic>
        <p:nvPicPr>
          <p:cNvPr id="611" name="image73.pdf" descr="image73.pdf"/>
          <p:cNvPicPr>
            <a:picLocks noChangeAspect="1"/>
          </p:cNvPicPr>
          <p:nvPr/>
        </p:nvPicPr>
        <p:blipFill>
          <a:blip r:embed="rId5"/>
          <a:stretch>
            <a:fillRect/>
          </a:stretch>
        </p:blipFill>
        <p:spPr>
          <a:xfrm>
            <a:off x="5702241" y="8459609"/>
            <a:ext cx="915154" cy="433494"/>
          </a:xfrm>
          <a:prstGeom prst="rect">
            <a:avLst/>
          </a:prstGeom>
          <a:ln w="12700">
            <a:miter lim="400000"/>
          </a:ln>
        </p:spPr>
      </p:pic>
      <p:sp>
        <p:nvSpPr>
          <p:cNvPr id="612" name="Circle"/>
          <p:cNvSpPr/>
          <p:nvPr/>
        </p:nvSpPr>
        <p:spPr>
          <a:xfrm>
            <a:off x="6649671" y="8661834"/>
            <a:ext cx="149713" cy="149713"/>
          </a:xfrm>
          <a:prstGeom prst="ellipse">
            <a:avLst/>
          </a:prstGeom>
          <a:solidFill>
            <a:srgbClr val="000000"/>
          </a:solidFill>
          <a:ln w="25400">
            <a:solidFill>
              <a:srgbClr val="0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613" name="Line"/>
          <p:cNvSpPr/>
          <p:nvPr/>
        </p:nvSpPr>
        <p:spPr>
          <a:xfrm>
            <a:off x="10189601" y="9190174"/>
            <a:ext cx="2385141" cy="2260"/>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614" name="Line"/>
          <p:cNvSpPr/>
          <p:nvPr/>
        </p:nvSpPr>
        <p:spPr>
          <a:xfrm flipV="1">
            <a:off x="10513718" y="7023429"/>
            <a:ext cx="2259" cy="2493057"/>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615" name="x"/>
          <p:cNvSpPr txBox="1"/>
          <p:nvPr/>
        </p:nvSpPr>
        <p:spPr>
          <a:xfrm>
            <a:off x="12595340" y="8924964"/>
            <a:ext cx="227626" cy="4411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a:latin typeface="Times" charset="0"/>
                <a:ea typeface="Times" charset="0"/>
                <a:cs typeface="Times" charset="0"/>
              </a:rPr>
              <a:t>x</a:t>
            </a:r>
          </a:p>
        </p:txBody>
      </p:sp>
      <p:sp>
        <p:nvSpPr>
          <p:cNvPr id="616" name="y"/>
          <p:cNvSpPr txBox="1"/>
          <p:nvPr/>
        </p:nvSpPr>
        <p:spPr>
          <a:xfrm>
            <a:off x="10192819" y="6847008"/>
            <a:ext cx="227626" cy="4411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a:latin typeface="Times" charset="0"/>
                <a:ea typeface="Times" charset="0"/>
                <a:cs typeface="Times" charset="0"/>
              </a:rPr>
              <a:t>y</a:t>
            </a:r>
          </a:p>
        </p:txBody>
      </p:sp>
      <p:sp>
        <p:nvSpPr>
          <p:cNvPr id="618" name="Line"/>
          <p:cNvSpPr/>
          <p:nvPr/>
        </p:nvSpPr>
        <p:spPr>
          <a:xfrm flipV="1">
            <a:off x="10326814" y="8271886"/>
            <a:ext cx="1603110" cy="1056631"/>
          </a:xfrm>
          <a:prstGeom prst="line">
            <a:avLst/>
          </a:prstGeom>
          <a:noFill/>
          <a:ln w="50800" cap="flat">
            <a:solidFill>
              <a:srgbClr val="6EA0B0"/>
            </a:solidFill>
            <a:prstDash val="solid"/>
            <a:round/>
            <a:tailEnd type="triangle" w="med" len="med"/>
          </a:ln>
          <a:effectLst>
            <a:outerShdw blurRad="50800" dist="25400" dir="5400000" rotWithShape="0">
              <a:srgbClr val="000000">
                <a:alpha val="35000"/>
              </a:srgbClr>
            </a:outerShdw>
          </a:effectLst>
        </p:spPr>
        <p:txBody>
          <a:bodyPr wrap="square" lIns="0" tIns="0" rIns="0" bIns="0" numCol="1" anchor="t">
            <a:noAutofit/>
          </a:bodyPr>
          <a:lstStyle/>
          <a:p>
            <a:pPr algn="l" defTabSz="457200">
              <a:defRPr sz="1600" i="0">
                <a:solidFill>
                  <a:srgbClr val="000000"/>
                </a:solidFill>
              </a:defRPr>
            </a:pPr>
            <a:endParaRPr sz="1600"/>
          </a:p>
        </p:txBody>
      </p:sp>
      <p:sp>
        <p:nvSpPr>
          <p:cNvPr id="619" name="Line"/>
          <p:cNvSpPr/>
          <p:nvPr/>
        </p:nvSpPr>
        <p:spPr>
          <a:xfrm flipH="1" flipV="1">
            <a:off x="9584784" y="7728308"/>
            <a:ext cx="1104507" cy="1675601"/>
          </a:xfrm>
          <a:prstGeom prst="line">
            <a:avLst/>
          </a:prstGeom>
          <a:noFill/>
          <a:ln w="50800" cap="flat">
            <a:solidFill>
              <a:srgbClr val="6EA0B0"/>
            </a:solidFill>
            <a:prstDash val="solid"/>
            <a:round/>
            <a:tailEnd type="triangle" w="med" len="med"/>
          </a:ln>
          <a:effectLst>
            <a:outerShdw blurRad="50800" dist="25400" dir="5400000" rotWithShape="0">
              <a:srgbClr val="000000">
                <a:alpha val="35000"/>
              </a:srgbClr>
            </a:outerShdw>
          </a:effectLst>
        </p:spPr>
        <p:txBody>
          <a:bodyPr wrap="square" lIns="0" tIns="0" rIns="0" bIns="0" numCol="1" anchor="t">
            <a:noAutofit/>
          </a:bodyPr>
          <a:lstStyle/>
          <a:p>
            <a:pPr algn="l" defTabSz="457200">
              <a:defRPr sz="1600" i="0">
                <a:solidFill>
                  <a:srgbClr val="000000"/>
                </a:solidFill>
              </a:defRPr>
            </a:pPr>
            <a:endParaRPr sz="1600"/>
          </a:p>
        </p:txBody>
      </p:sp>
      <p:sp>
        <p:nvSpPr>
          <p:cNvPr id="620" name="x′"/>
          <p:cNvSpPr txBox="1"/>
          <p:nvPr/>
        </p:nvSpPr>
        <p:spPr>
          <a:xfrm rot="19593384">
            <a:off x="11871509" y="7943799"/>
            <a:ext cx="290144" cy="4411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a:latin typeface="Times" charset="0"/>
                <a:ea typeface="Times" charset="0"/>
                <a:cs typeface="Times" charset="0"/>
              </a:rPr>
              <a:t>x′</a:t>
            </a:r>
          </a:p>
        </p:txBody>
      </p:sp>
      <p:sp>
        <p:nvSpPr>
          <p:cNvPr id="621" name="y′"/>
          <p:cNvSpPr txBox="1"/>
          <p:nvPr/>
        </p:nvSpPr>
        <p:spPr>
          <a:xfrm rot="19593384">
            <a:off x="9347146" y="7336143"/>
            <a:ext cx="290144" cy="4411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a:latin typeface="Times" charset="0"/>
                <a:ea typeface="Times" charset="0"/>
                <a:cs typeface="Times" charset="0"/>
              </a:rPr>
              <a:t>y′</a:t>
            </a:r>
          </a:p>
        </p:txBody>
      </p:sp>
      <p:sp>
        <p:nvSpPr>
          <p:cNvPr id="623" name="Line"/>
          <p:cNvSpPr/>
          <p:nvPr/>
        </p:nvSpPr>
        <p:spPr>
          <a:xfrm>
            <a:off x="10998005" y="8892384"/>
            <a:ext cx="162561" cy="2167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ln w="12700">
            <a:solidFill>
              <a:srgbClr val="FF0000"/>
            </a:solidFill>
            <a:tailEnd type="triangle"/>
          </a:ln>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pic>
        <p:nvPicPr>
          <p:cNvPr id="624" name="image72.pdf" descr="image72.pdf"/>
          <p:cNvPicPr>
            <a:picLocks noChangeAspect="1"/>
          </p:cNvPicPr>
          <p:nvPr/>
        </p:nvPicPr>
        <p:blipFill>
          <a:blip r:embed="rId4"/>
          <a:stretch>
            <a:fillRect/>
          </a:stretch>
        </p:blipFill>
        <p:spPr>
          <a:xfrm>
            <a:off x="11268938" y="8784009"/>
            <a:ext cx="247711" cy="346796"/>
          </a:xfrm>
          <a:prstGeom prst="rect">
            <a:avLst/>
          </a:prstGeom>
          <a:ln w="12700">
            <a:miter lim="400000"/>
          </a:ln>
        </p:spPr>
      </p:pic>
      <p:sp>
        <p:nvSpPr>
          <p:cNvPr id="625" name="Circle"/>
          <p:cNvSpPr/>
          <p:nvPr/>
        </p:nvSpPr>
        <p:spPr>
          <a:xfrm>
            <a:off x="10455578" y="9121422"/>
            <a:ext cx="149712" cy="149713"/>
          </a:xfrm>
          <a:prstGeom prst="ellipse">
            <a:avLst/>
          </a:prstGeom>
          <a:solidFill>
            <a:srgbClr val="000000"/>
          </a:solidFill>
          <a:ln w="25400">
            <a:solidFill>
              <a:srgbClr val="0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626" name="Line"/>
          <p:cNvSpPr/>
          <p:nvPr/>
        </p:nvSpPr>
        <p:spPr>
          <a:xfrm flipH="1">
            <a:off x="5512310" y="8757916"/>
            <a:ext cx="975361" cy="325121"/>
          </a:xfrm>
          <a:prstGeom prst="line">
            <a:avLst/>
          </a:prstGeom>
          <a:ln w="12700">
            <a:solidFill>
              <a:srgbClr val="FF0000"/>
            </a:solidFill>
            <a:tailEnd type="triangle"/>
          </a:ln>
        </p:spPr>
        <p:txBody>
          <a:bodyPr lIns="0" tIns="0" rIns="0" bIns="0"/>
          <a:lstStyle/>
          <a:p>
            <a:pPr algn="l" defTabSz="457200">
              <a:defRPr sz="1600" i="0">
                <a:solidFill>
                  <a:srgbClr val="000000"/>
                </a:solidFill>
              </a:defRPr>
            </a:pP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Transformations  between 2D Coordinate Systems"/>
          <p:cNvSpPr txBox="1">
            <a:spLocks noGrp="1"/>
          </p:cNvSpPr>
          <p:nvPr>
            <p:ph type="title"/>
          </p:nvPr>
        </p:nvSpPr>
        <p:spPr/>
        <p:txBody>
          <a:bodyPr>
            <a:normAutofit/>
          </a:bodyPr>
          <a:lstStyle/>
          <a:p>
            <a:r>
              <a:rPr lang="en-US" dirty="0"/>
              <a:t>Transformations between 2D Coordinate Systems</a:t>
            </a:r>
          </a:p>
        </p:txBody>
      </p:sp>
      <p:sp>
        <p:nvSpPr>
          <p:cNvPr id="628" name="Alternative method…"/>
          <p:cNvSpPr txBox="1">
            <a:spLocks noGrp="1"/>
          </p:cNvSpPr>
          <p:nvPr>
            <p:ph idx="1"/>
          </p:nvPr>
        </p:nvSpPr>
        <p:spPr/>
        <p:txBody>
          <a:bodyPr/>
          <a:lstStyle/>
          <a:p>
            <a:r>
              <a:rPr lang="en-US" dirty="0"/>
              <a:t>Alternative method</a:t>
            </a:r>
          </a:p>
          <a:p>
            <a:pPr lvl="1"/>
            <a:r>
              <a:rPr lang="en-US" dirty="0"/>
              <a:t>describe the orientation of the </a:t>
            </a:r>
            <a:r>
              <a:rPr lang="en-US" i="1" dirty="0" err="1">
                <a:latin typeface="Times" charset="0"/>
                <a:ea typeface="Times" charset="0"/>
                <a:cs typeface="Times" charset="0"/>
              </a:rPr>
              <a:t>x′y</a:t>
            </a:r>
            <a:r>
              <a:rPr lang="en-US" i="1" dirty="0">
                <a:latin typeface="Times" charset="0"/>
                <a:ea typeface="Times" charset="0"/>
                <a:cs typeface="Times" charset="0"/>
              </a:rPr>
              <a:t>′</a:t>
            </a:r>
            <a:r>
              <a:rPr lang="en-US" dirty="0"/>
              <a:t> coordinate system by specifying a vector </a:t>
            </a:r>
            <a:r>
              <a:rPr lang="en-US" b="1" dirty="0">
                <a:latin typeface="Times" charset="0"/>
                <a:ea typeface="Times" charset="0"/>
                <a:cs typeface="Times" charset="0"/>
              </a:rPr>
              <a:t>V</a:t>
            </a:r>
            <a:r>
              <a:rPr lang="en-US" dirty="0"/>
              <a:t> that indicates the direction for the positive </a:t>
            </a:r>
            <a:r>
              <a:rPr lang="en-US" i="1" dirty="0">
                <a:latin typeface="Times" charset="0"/>
                <a:ea typeface="Times" charset="0"/>
                <a:cs typeface="Times" charset="0"/>
              </a:rPr>
              <a:t>y′</a:t>
            </a:r>
            <a:r>
              <a:rPr lang="en-US" dirty="0"/>
              <a:t>-axis</a:t>
            </a:r>
          </a:p>
          <a:p>
            <a:pPr lvl="1"/>
            <a:r>
              <a:rPr lang="en-US" dirty="0"/>
              <a:t>convert </a:t>
            </a:r>
            <a:r>
              <a:rPr lang="en-US" b="1" dirty="0">
                <a:latin typeface="Times" charset="0"/>
                <a:ea typeface="Times" charset="0"/>
                <a:cs typeface="Times" charset="0"/>
              </a:rPr>
              <a:t>V</a:t>
            </a:r>
            <a:r>
              <a:rPr lang="en-US" dirty="0"/>
              <a:t> to the unit vector </a:t>
            </a:r>
            <a:r>
              <a:rPr lang="en-US" b="1" dirty="0">
                <a:latin typeface="Times" charset="0"/>
                <a:ea typeface="Times" charset="0"/>
                <a:cs typeface="Times" charset="0"/>
              </a:rPr>
              <a:t>v</a:t>
            </a:r>
          </a:p>
          <a:p>
            <a:pPr lvl="1"/>
            <a:endParaRPr lang="en-US" dirty="0"/>
          </a:p>
          <a:p>
            <a:pPr lvl="1"/>
            <a:r>
              <a:rPr lang="en-US" dirty="0"/>
              <a:t>obtain the unit vector </a:t>
            </a:r>
            <a:r>
              <a:rPr lang="en-US" b="1" dirty="0">
                <a:latin typeface="Times" charset="0"/>
                <a:ea typeface="Times" charset="0"/>
                <a:cs typeface="Times" charset="0"/>
              </a:rPr>
              <a:t>u</a:t>
            </a:r>
            <a:r>
              <a:rPr lang="en-US" dirty="0"/>
              <a:t> along the </a:t>
            </a:r>
            <a:r>
              <a:rPr lang="en-US" i="1" dirty="0">
                <a:latin typeface="Times" charset="0"/>
                <a:ea typeface="Times" charset="0"/>
                <a:cs typeface="Times" charset="0"/>
              </a:rPr>
              <a:t>x</a:t>
            </a:r>
            <a:r>
              <a:rPr lang="en-US" dirty="0">
                <a:latin typeface="Times" charset="0"/>
                <a:ea typeface="Times" charset="0"/>
                <a:cs typeface="Times" charset="0"/>
              </a:rPr>
              <a:t>′-</a:t>
            </a:r>
            <a:r>
              <a:rPr lang="en-US" dirty="0"/>
              <a:t>axis by applying a 90° clockwise rotation to vector </a:t>
            </a:r>
            <a:r>
              <a:rPr lang="en-US" b="1" dirty="0">
                <a:latin typeface="Times" charset="0"/>
                <a:ea typeface="Times" charset="0"/>
                <a:cs typeface="Times" charset="0"/>
              </a:rPr>
              <a:t>v</a:t>
            </a:r>
          </a:p>
        </p:txBody>
      </p:sp>
      <p:pic>
        <p:nvPicPr>
          <p:cNvPr id="630" name="image74.pdf" descr="image74.pdf"/>
          <p:cNvPicPr>
            <a:picLocks noChangeAspect="1"/>
          </p:cNvPicPr>
          <p:nvPr/>
        </p:nvPicPr>
        <p:blipFill>
          <a:blip r:embed="rId2"/>
          <a:stretch>
            <a:fillRect/>
          </a:stretch>
        </p:blipFill>
        <p:spPr>
          <a:xfrm>
            <a:off x="8381136" y="7040567"/>
            <a:ext cx="3029939" cy="1844858"/>
          </a:xfrm>
          <a:prstGeom prst="rect">
            <a:avLst/>
          </a:prstGeom>
          <a:ln w="12700">
            <a:miter lim="400000"/>
          </a:ln>
        </p:spPr>
      </p:pic>
      <p:sp>
        <p:nvSpPr>
          <p:cNvPr id="631" name="Line"/>
          <p:cNvSpPr/>
          <p:nvPr/>
        </p:nvSpPr>
        <p:spPr>
          <a:xfrm>
            <a:off x="4118103" y="8885425"/>
            <a:ext cx="2385140" cy="2260"/>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632" name="Line"/>
          <p:cNvSpPr/>
          <p:nvPr/>
        </p:nvSpPr>
        <p:spPr>
          <a:xfrm flipV="1">
            <a:off x="4442220" y="6718678"/>
            <a:ext cx="2260" cy="2493058"/>
          </a:xfrm>
          <a:prstGeom prst="line">
            <a:avLst/>
          </a:prstGeom>
          <a:noFill/>
          <a:ln w="127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sz="1600"/>
          </a:p>
        </p:txBody>
      </p:sp>
      <p:sp>
        <p:nvSpPr>
          <p:cNvPr id="633" name="x"/>
          <p:cNvSpPr txBox="1"/>
          <p:nvPr/>
        </p:nvSpPr>
        <p:spPr>
          <a:xfrm>
            <a:off x="6516430" y="8649106"/>
            <a:ext cx="227626" cy="4411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a:latin typeface="Times" charset="0"/>
                <a:ea typeface="Times" charset="0"/>
                <a:cs typeface="Times" charset="0"/>
              </a:rPr>
              <a:t>x</a:t>
            </a:r>
          </a:p>
        </p:txBody>
      </p:sp>
      <p:sp>
        <p:nvSpPr>
          <p:cNvPr id="634" name="y"/>
          <p:cNvSpPr txBox="1"/>
          <p:nvPr/>
        </p:nvSpPr>
        <p:spPr>
          <a:xfrm>
            <a:off x="4272176" y="6266459"/>
            <a:ext cx="227626" cy="4411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dirty="0">
                <a:latin typeface="Times" charset="0"/>
                <a:ea typeface="Times" charset="0"/>
                <a:cs typeface="Times" charset="0"/>
              </a:rPr>
              <a:t>y</a:t>
            </a:r>
          </a:p>
        </p:txBody>
      </p:sp>
      <p:sp>
        <p:nvSpPr>
          <p:cNvPr id="636" name="Line"/>
          <p:cNvSpPr/>
          <p:nvPr/>
        </p:nvSpPr>
        <p:spPr>
          <a:xfrm flipV="1">
            <a:off x="5658961" y="7480351"/>
            <a:ext cx="1603111" cy="1056631"/>
          </a:xfrm>
          <a:prstGeom prst="line">
            <a:avLst/>
          </a:prstGeom>
          <a:noFill/>
          <a:ln w="50800" cap="flat">
            <a:solidFill>
              <a:srgbClr val="6EA0B0"/>
            </a:solidFill>
            <a:prstDash val="solid"/>
            <a:round/>
            <a:tailEnd type="triangle" w="med" len="med"/>
          </a:ln>
          <a:effectLst>
            <a:outerShdw blurRad="50800" dist="25400" dir="5400000" rotWithShape="0">
              <a:srgbClr val="000000">
                <a:alpha val="35000"/>
              </a:srgbClr>
            </a:outerShdw>
          </a:effectLst>
        </p:spPr>
        <p:txBody>
          <a:bodyPr wrap="square" lIns="0" tIns="0" rIns="0" bIns="0" numCol="1" anchor="t">
            <a:noAutofit/>
          </a:bodyPr>
          <a:lstStyle/>
          <a:p>
            <a:pPr algn="l" defTabSz="457200">
              <a:defRPr sz="1600" i="0">
                <a:solidFill>
                  <a:srgbClr val="000000"/>
                </a:solidFill>
              </a:defRPr>
            </a:pPr>
            <a:endParaRPr sz="1600"/>
          </a:p>
        </p:txBody>
      </p:sp>
      <p:sp>
        <p:nvSpPr>
          <p:cNvPr id="637" name="Line"/>
          <p:cNvSpPr/>
          <p:nvPr/>
        </p:nvSpPr>
        <p:spPr>
          <a:xfrm flipH="1" flipV="1">
            <a:off x="4916929" y="6936773"/>
            <a:ext cx="1104508" cy="1675601"/>
          </a:xfrm>
          <a:prstGeom prst="line">
            <a:avLst/>
          </a:prstGeom>
          <a:noFill/>
          <a:ln w="50800" cap="flat">
            <a:solidFill>
              <a:srgbClr val="6EA0B0"/>
            </a:solidFill>
            <a:prstDash val="solid"/>
            <a:round/>
            <a:tailEnd type="triangle" w="med" len="med"/>
          </a:ln>
          <a:effectLst>
            <a:outerShdw blurRad="50800" dist="25400" dir="5400000" rotWithShape="0">
              <a:srgbClr val="000000">
                <a:alpha val="35000"/>
              </a:srgbClr>
            </a:outerShdw>
          </a:effectLst>
        </p:spPr>
        <p:txBody>
          <a:bodyPr wrap="square" lIns="0" tIns="0" rIns="0" bIns="0" numCol="1" anchor="t">
            <a:noAutofit/>
          </a:bodyPr>
          <a:lstStyle/>
          <a:p>
            <a:pPr algn="l" defTabSz="457200">
              <a:defRPr sz="1600" i="0">
                <a:solidFill>
                  <a:srgbClr val="000000"/>
                </a:solidFill>
              </a:defRPr>
            </a:pPr>
            <a:endParaRPr sz="1600"/>
          </a:p>
        </p:txBody>
      </p:sp>
      <p:sp>
        <p:nvSpPr>
          <p:cNvPr id="638" name="x′"/>
          <p:cNvSpPr txBox="1"/>
          <p:nvPr/>
        </p:nvSpPr>
        <p:spPr>
          <a:xfrm rot="19593384">
            <a:off x="7236497" y="7169200"/>
            <a:ext cx="290144" cy="4411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a:latin typeface="Times" charset="0"/>
                <a:ea typeface="Times" charset="0"/>
                <a:cs typeface="Times" charset="0"/>
              </a:rPr>
              <a:t>x′</a:t>
            </a:r>
          </a:p>
        </p:txBody>
      </p:sp>
      <p:sp>
        <p:nvSpPr>
          <p:cNvPr id="639" name="y′"/>
          <p:cNvSpPr txBox="1"/>
          <p:nvPr/>
        </p:nvSpPr>
        <p:spPr>
          <a:xfrm rot="19593384">
            <a:off x="4700206" y="6488318"/>
            <a:ext cx="290144" cy="44114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200"/>
            </a:lvl1pPr>
          </a:lstStyle>
          <a:p>
            <a:r>
              <a:rPr>
                <a:latin typeface="Times" charset="0"/>
                <a:ea typeface="Times" charset="0"/>
                <a:cs typeface="Times" charset="0"/>
              </a:rPr>
              <a:t>y′</a:t>
            </a:r>
          </a:p>
        </p:txBody>
      </p:sp>
      <p:sp>
        <p:nvSpPr>
          <p:cNvPr id="641" name="Circle"/>
          <p:cNvSpPr/>
          <p:nvPr/>
        </p:nvSpPr>
        <p:spPr>
          <a:xfrm>
            <a:off x="5751600" y="8357039"/>
            <a:ext cx="149713" cy="149713"/>
          </a:xfrm>
          <a:prstGeom prst="ellipse">
            <a:avLst/>
          </a:prstGeom>
          <a:solidFill>
            <a:srgbClr val="000000"/>
          </a:solidFill>
          <a:ln w="25400">
            <a:solidFill>
              <a:srgbClr val="000000"/>
            </a:solidFill>
          </a:ln>
        </p:spPr>
        <p:txBody>
          <a:bodyPr lIns="50800" tIns="50800" rIns="50800" bIns="50800" anchor="ctr"/>
          <a:lstStyle/>
          <a:p>
            <a:pPr>
              <a:defRPr sz="3600" i="0">
                <a:solidFill>
                  <a:srgbClr val="FFFFFF"/>
                </a:solidFill>
                <a:uFill>
                  <a:solidFill>
                    <a:srgbClr val="FFFFFF"/>
                  </a:solidFill>
                </a:uFill>
                <a:latin typeface="Gill Sans Light"/>
                <a:ea typeface="Gill Sans Light"/>
                <a:cs typeface="Gill Sans Light"/>
                <a:sym typeface="Gill Sans Light"/>
              </a:defRPr>
            </a:pPr>
            <a:endParaRPr sz="3600"/>
          </a:p>
        </p:txBody>
      </p:sp>
      <p:sp>
        <p:nvSpPr>
          <p:cNvPr id="642" name="Line"/>
          <p:cNvSpPr/>
          <p:nvPr/>
        </p:nvSpPr>
        <p:spPr>
          <a:xfrm flipH="1" flipV="1">
            <a:off x="3342091" y="7194079"/>
            <a:ext cx="1104506" cy="1675600"/>
          </a:xfrm>
          <a:prstGeom prst="line">
            <a:avLst/>
          </a:prstGeom>
          <a:ln w="50800">
            <a:solidFill>
              <a:srgbClr val="FF0000"/>
            </a:solidFill>
            <a:tailEnd type="triangle"/>
          </a:ln>
          <a:effectLst>
            <a:outerShdw blurRad="50800" dist="25400" dir="5400000" rotWithShape="0">
              <a:srgbClr val="000000">
                <a:alpha val="35000"/>
              </a:srgbClr>
            </a:outerShdw>
          </a:effectLst>
        </p:spPr>
        <p:txBody>
          <a:bodyPr lIns="0" tIns="0" rIns="0" bIns="0"/>
          <a:lstStyle/>
          <a:p>
            <a:pPr algn="l" defTabSz="457200">
              <a:defRPr sz="1600" i="0">
                <a:solidFill>
                  <a:srgbClr val="000000"/>
                </a:solidFill>
              </a:defRPr>
            </a:pPr>
            <a:endParaRPr sz="1600"/>
          </a:p>
        </p:txBody>
      </p:sp>
      <p:sp>
        <p:nvSpPr>
          <p:cNvPr id="643" name="V"/>
          <p:cNvSpPr txBox="1"/>
          <p:nvPr/>
        </p:nvSpPr>
        <p:spPr>
          <a:xfrm>
            <a:off x="3183866" y="6793297"/>
            <a:ext cx="306173" cy="4411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200"/>
            </a:lvl1pPr>
          </a:lstStyle>
          <a:p>
            <a:r>
              <a:rPr lang="en-US" b="1" i="0" dirty="0">
                <a:latin typeface="Times" charset="0"/>
                <a:ea typeface="Times" charset="0"/>
                <a:cs typeface="Times" charset="0"/>
              </a:rPr>
              <a:t>V</a:t>
            </a:r>
            <a:endParaRPr b="1" i="0" dirty="0">
              <a:latin typeface="Times" charset="0"/>
              <a:ea typeface="Times" charset="0"/>
              <a:cs typeface="Times" charset="0"/>
            </a:endParaRPr>
          </a:p>
        </p:txBody>
      </p:sp>
      <p:pic>
        <p:nvPicPr>
          <p:cNvPr id="644" name="image75.pdf" descr="image75.pdf"/>
          <p:cNvPicPr>
            <a:picLocks noChangeAspect="1"/>
          </p:cNvPicPr>
          <p:nvPr/>
        </p:nvPicPr>
        <p:blipFill>
          <a:blip r:embed="rId3"/>
          <a:stretch>
            <a:fillRect/>
          </a:stretch>
        </p:blipFill>
        <p:spPr>
          <a:xfrm>
            <a:off x="9916425" y="3147645"/>
            <a:ext cx="2889957" cy="1239521"/>
          </a:xfrm>
          <a:prstGeom prst="rect">
            <a:avLst/>
          </a:prstGeom>
          <a:ln w="12700">
            <a:miter lim="400000"/>
          </a:ln>
        </p:spPr>
      </p:pic>
      <p:pic>
        <p:nvPicPr>
          <p:cNvPr id="645" name="image76.pdf" descr="image76.pdf"/>
          <p:cNvPicPr>
            <a:picLocks noChangeAspect="1"/>
          </p:cNvPicPr>
          <p:nvPr/>
        </p:nvPicPr>
        <p:blipFill>
          <a:blip r:embed="rId4"/>
          <a:stretch>
            <a:fillRect/>
          </a:stretch>
        </p:blipFill>
        <p:spPr>
          <a:xfrm>
            <a:off x="8295340" y="6217207"/>
            <a:ext cx="3806615" cy="717076"/>
          </a:xfrm>
          <a:prstGeom prst="rect">
            <a:avLst/>
          </a:prstGeom>
          <a:ln w="12700">
            <a:miter lim="400000"/>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Questions?"/>
          <p:cNvSpPr txBox="1">
            <a:spLocks noGrp="1"/>
          </p:cNvSpPr>
          <p:nvPr>
            <p:ph type="ctrTitle"/>
          </p:nvPr>
        </p:nvSpPr>
        <p:spPr>
          <a:prstGeom prst="rect">
            <a:avLst/>
          </a:prstGeom>
        </p:spPr>
        <p:txBody>
          <a:bodyPr/>
          <a:lstStyle/>
          <a:p>
            <a:r>
              <a:t>Questions?</a:t>
            </a:r>
          </a:p>
        </p:txBody>
      </p:sp>
      <p:sp>
        <p:nvSpPr>
          <p:cNvPr id="648" name="Body"/>
          <p:cNvSpPr txBox="1">
            <a:spLocks noGrp="1"/>
          </p:cNvSpPr>
          <p:nvPr>
            <p:ph type="subTitle" idx="1"/>
          </p:nvPr>
        </p:nvSpPr>
        <p:spPr>
          <a:prstGeom prst="rect">
            <a:avLst/>
          </a:prstGeom>
        </p:spPr>
        <p:txBody>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Geometric Transformations"/>
          <p:cNvSpPr txBox="1">
            <a:spLocks noGrp="1"/>
          </p:cNvSpPr>
          <p:nvPr>
            <p:ph type="title"/>
          </p:nvPr>
        </p:nvSpPr>
        <p:spPr/>
        <p:txBody>
          <a:bodyPr>
            <a:normAutofit/>
          </a:bodyPr>
          <a:lstStyle>
            <a:lvl1pPr defTabSz="531622">
              <a:defRPr sz="5278">
                <a:effectLst>
                  <a:outerShdw blurRad="34671" dist="34671" dir="2700000" rotWithShape="0">
                    <a:srgbClr val="000000">
                      <a:alpha val="70000"/>
                    </a:srgbClr>
                  </a:outerShdw>
                </a:effectLst>
              </a:defRPr>
            </a:lvl1pPr>
          </a:lstStyle>
          <a:p>
            <a:r>
              <a:rPr lang="en-US" sz="5000" dirty="0">
                <a:effectLst/>
              </a:rPr>
              <a:t>Geometric Transformations</a:t>
            </a:r>
          </a:p>
        </p:txBody>
      </p:sp>
      <p:sp>
        <p:nvSpPr>
          <p:cNvPr id="128" name="Operations that are applied to the geometric description of an object to change its position, orientation, or size…"/>
          <p:cNvSpPr txBox="1">
            <a:spLocks noGrp="1"/>
          </p:cNvSpPr>
          <p:nvPr>
            <p:ph idx="1"/>
          </p:nvPr>
        </p:nvSpPr>
        <p:spPr/>
        <p:txBody>
          <a:bodyPr/>
          <a:lstStyle/>
          <a:p>
            <a:r>
              <a:rPr lang="en-US"/>
              <a:t>Operations that are applied to the geometric description of an object to change its position, orientation, or size</a:t>
            </a:r>
          </a:p>
          <a:p>
            <a:pPr lvl="1"/>
            <a:r>
              <a:rPr lang="en-US"/>
              <a:t>applied to objects to reposition or resize them</a:t>
            </a:r>
          </a:p>
          <a:p>
            <a:pPr lvl="1"/>
            <a:r>
              <a:rPr lang="en-US"/>
              <a:t>used in the viewing routines that convert a world-coordinates scene description to a display for an output device</a:t>
            </a:r>
          </a:p>
          <a:p>
            <a:pPr lvl="1"/>
            <a:r>
              <a:rPr lang="en-US"/>
              <a:t>…</a:t>
            </a:r>
          </a:p>
        </p:txBody>
      </p:sp>
      <p:pic>
        <p:nvPicPr>
          <p:cNvPr id="130" name="\\Angel\BOOK\OpenGL\Paul Final\Art\jpeg\AN04F40.jpg" descr="\\Angel\BOOK\OpenGL\Paul Final\Art\jpeg\AN04F40.jpg"/>
          <p:cNvPicPr>
            <a:picLocks noChangeAspect="1"/>
          </p:cNvPicPr>
          <p:nvPr/>
        </p:nvPicPr>
        <p:blipFill>
          <a:blip r:embed="rId2"/>
          <a:stretch>
            <a:fillRect/>
          </a:stretch>
        </p:blipFill>
        <p:spPr>
          <a:xfrm>
            <a:off x="2709597" y="5345600"/>
            <a:ext cx="2565324" cy="2792873"/>
          </a:xfrm>
          <a:prstGeom prst="rect">
            <a:avLst/>
          </a:prstGeom>
          <a:ln w="12700">
            <a:miter lim="400000"/>
          </a:ln>
        </p:spPr>
      </p:pic>
      <p:pic>
        <p:nvPicPr>
          <p:cNvPr id="131" name="image3.png" descr="image3.png"/>
          <p:cNvPicPr>
            <a:picLocks noChangeAspect="1"/>
          </p:cNvPicPr>
          <p:nvPr/>
        </p:nvPicPr>
        <p:blipFill>
          <a:blip r:embed="rId3"/>
          <a:stretch>
            <a:fillRect/>
          </a:stretch>
        </p:blipFill>
        <p:spPr>
          <a:xfrm>
            <a:off x="12463198" y="5635414"/>
            <a:ext cx="2412521" cy="2506029"/>
          </a:xfrm>
          <a:prstGeom prst="rect">
            <a:avLst/>
          </a:prstGeom>
          <a:ln w="12700">
            <a:miter lim="400000"/>
          </a:ln>
        </p:spPr>
      </p:pic>
      <p:pic>
        <p:nvPicPr>
          <p:cNvPr id="132" name="C:\JOBS\Hearn Baker\FINAL\CH02\TIF\AADGHVQ0.tif" descr="C:\JOBS\Hearn Baker\FINAL\CH02\TIF\AADGHVQ0.tif"/>
          <p:cNvPicPr>
            <a:picLocks noChangeAspect="1"/>
          </p:cNvPicPr>
          <p:nvPr/>
        </p:nvPicPr>
        <p:blipFill>
          <a:blip r:embed="rId4"/>
          <a:srcRect l="14167" t="12222" r="14166" b="43334"/>
          <a:stretch>
            <a:fillRect/>
          </a:stretch>
        </p:blipFill>
        <p:spPr>
          <a:xfrm>
            <a:off x="5852424" y="5418667"/>
            <a:ext cx="6285654" cy="2923547"/>
          </a:xfrm>
          <a:prstGeom prst="rect">
            <a:avLst/>
          </a:prstGeom>
          <a:ln w="12700">
            <a:miter lim="400000"/>
          </a:ln>
        </p:spPr>
      </p:pic>
      <p:sp>
        <p:nvSpPr>
          <p:cNvPr id="133" name="Object repositioning  or resizing"/>
          <p:cNvSpPr txBox="1"/>
          <p:nvPr/>
        </p:nvSpPr>
        <p:spPr>
          <a:xfrm>
            <a:off x="2765397" y="8170826"/>
            <a:ext cx="2677015" cy="779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200"/>
            </a:pPr>
            <a:r>
              <a:rPr sz="2200"/>
              <a:t>Object repositioning </a:t>
            </a:r>
            <a:br>
              <a:rPr sz="2200"/>
            </a:br>
            <a:r>
              <a:rPr sz="2200"/>
              <a:t>or resizing</a:t>
            </a:r>
          </a:p>
        </p:txBody>
      </p:sp>
      <p:sp>
        <p:nvSpPr>
          <p:cNvPr id="134" name="Animation"/>
          <p:cNvSpPr txBox="1"/>
          <p:nvPr/>
        </p:nvSpPr>
        <p:spPr>
          <a:xfrm>
            <a:off x="13069645" y="8076168"/>
            <a:ext cx="1357743" cy="4411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200"/>
            </a:lvl1pPr>
          </a:lstStyle>
          <a:p>
            <a:r>
              <a:t>Animation</a:t>
            </a:r>
          </a:p>
        </p:txBody>
      </p:sp>
      <p:sp>
        <p:nvSpPr>
          <p:cNvPr id="135" name="Coordinate conversion"/>
          <p:cNvSpPr txBox="1"/>
          <p:nvPr/>
        </p:nvSpPr>
        <p:spPr>
          <a:xfrm>
            <a:off x="7188460" y="8124174"/>
            <a:ext cx="2928686" cy="4411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200"/>
            </a:lvl1pPr>
          </a:lstStyle>
          <a:p>
            <a:r>
              <a:t>Coordinate conversion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Geometric Transformations"/>
          <p:cNvSpPr txBox="1">
            <a:spLocks noGrp="1"/>
          </p:cNvSpPr>
          <p:nvPr>
            <p:ph type="title"/>
          </p:nvPr>
        </p:nvSpPr>
        <p:spPr/>
        <p:txBody>
          <a:bodyPr>
            <a:normAutofit/>
          </a:bodyPr>
          <a:lstStyle>
            <a:lvl1pPr defTabSz="531622">
              <a:defRPr sz="5278">
                <a:effectLst>
                  <a:outerShdw blurRad="34671" dist="34671" dir="2700000" rotWithShape="0">
                    <a:srgbClr val="000000">
                      <a:alpha val="70000"/>
                    </a:srgbClr>
                  </a:outerShdw>
                </a:effectLst>
              </a:defRPr>
            </a:lvl1pPr>
          </a:lstStyle>
          <a:p>
            <a:r>
              <a:rPr lang="en-US" sz="5000" dirty="0">
                <a:effectLst/>
              </a:rPr>
              <a:t>Geometric Transformations</a:t>
            </a:r>
          </a:p>
        </p:txBody>
      </p:sp>
      <p:sp>
        <p:nvSpPr>
          <p:cNvPr id="137" name="Modeling transformations?…"/>
          <p:cNvSpPr txBox="1">
            <a:spLocks noGrp="1"/>
          </p:cNvSpPr>
          <p:nvPr>
            <p:ph idx="1"/>
          </p:nvPr>
        </p:nvSpPr>
        <p:spPr/>
        <p:txBody>
          <a:bodyPr/>
          <a:lstStyle/>
          <a:p>
            <a:r>
              <a:rPr lang="en-US"/>
              <a:t>Modeling transformations?</a:t>
            </a:r>
          </a:p>
          <a:p>
            <a:pPr lvl="1"/>
            <a:r>
              <a:rPr lang="en-US"/>
              <a:t>used to construct a scene or to give the hierarchical description of a complex object that is composed of several parts</a:t>
            </a:r>
          </a:p>
        </p:txBody>
      </p:sp>
      <p:pic>
        <p:nvPicPr>
          <p:cNvPr id="139" name="cs1" descr="cs1"/>
          <p:cNvPicPr>
            <a:picLocks noChangeAspect="1"/>
          </p:cNvPicPr>
          <p:nvPr/>
        </p:nvPicPr>
        <p:blipFill>
          <a:blip r:embed="rId2"/>
          <a:srcRect b="12181"/>
          <a:stretch>
            <a:fillRect/>
          </a:stretch>
        </p:blipFill>
        <p:spPr>
          <a:xfrm>
            <a:off x="7714840" y="5896517"/>
            <a:ext cx="6482332" cy="2881037"/>
          </a:xfrm>
          <a:prstGeom prst="rect">
            <a:avLst/>
          </a:prstGeom>
          <a:ln w="38100">
            <a:solidFill>
              <a:srgbClr val="663300"/>
            </a:solidFill>
            <a:miter/>
          </a:ln>
        </p:spPr>
      </p:pic>
      <p:sp>
        <p:nvSpPr>
          <p:cNvPr id="140" name="Scale Rotate Translate"/>
          <p:cNvSpPr txBox="1"/>
          <p:nvPr/>
        </p:nvSpPr>
        <p:spPr>
          <a:xfrm>
            <a:off x="5364378" y="7047723"/>
            <a:ext cx="1064394" cy="77572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nSpc>
                <a:spcPct val="80000"/>
              </a:lnSpc>
              <a:defRPr sz="1800"/>
            </a:pPr>
            <a:r>
              <a:rPr sz="1800"/>
              <a:t>Scale</a:t>
            </a:r>
            <a:br>
              <a:rPr sz="1800"/>
            </a:br>
            <a:r>
              <a:rPr sz="1800"/>
              <a:t>Rotate</a:t>
            </a:r>
            <a:br>
              <a:rPr sz="1800"/>
            </a:br>
            <a:r>
              <a:rPr sz="1800"/>
              <a:t>Translate</a:t>
            </a:r>
          </a:p>
        </p:txBody>
      </p:sp>
      <p:sp>
        <p:nvSpPr>
          <p:cNvPr id="141" name="Scale Translate"/>
          <p:cNvSpPr txBox="1"/>
          <p:nvPr/>
        </p:nvSpPr>
        <p:spPr>
          <a:xfrm>
            <a:off x="7694405" y="4792987"/>
            <a:ext cx="1064394" cy="55412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nSpc>
                <a:spcPct val="80000"/>
              </a:lnSpc>
              <a:defRPr sz="1800"/>
            </a:pPr>
            <a:r>
              <a:rPr sz="1800"/>
              <a:t>Scale</a:t>
            </a:r>
            <a:br>
              <a:rPr sz="1800"/>
            </a:br>
            <a:r>
              <a:rPr sz="1800"/>
              <a:t>Translate</a:t>
            </a:r>
          </a:p>
        </p:txBody>
      </p:sp>
      <p:sp>
        <p:nvSpPr>
          <p:cNvPr id="142" name="Rectangle"/>
          <p:cNvSpPr/>
          <p:nvPr/>
        </p:nvSpPr>
        <p:spPr>
          <a:xfrm>
            <a:off x="5037563" y="4912479"/>
            <a:ext cx="2307671" cy="1295203"/>
          </a:xfrm>
          <a:prstGeom prst="rect">
            <a:avLst/>
          </a:prstGeom>
          <a:solidFill>
            <a:srgbClr val="F8F8F8"/>
          </a:solidFill>
          <a:ln w="38100">
            <a:solidFill>
              <a:srgbClr val="660066"/>
            </a:solidFill>
            <a:miter/>
          </a:ln>
        </p:spPr>
        <p:txBody>
          <a:bodyPr lIns="50800" tIns="50800" rIns="50800" bIns="50800" anchor="ctr"/>
          <a:lstStyle/>
          <a:p>
            <a:pPr>
              <a:defRPr sz="1800" i="0">
                <a:solidFill>
                  <a:srgbClr val="FFFFFF"/>
                </a:solidFill>
                <a:latin typeface="Arial"/>
                <a:ea typeface="Arial"/>
                <a:cs typeface="Arial"/>
                <a:sym typeface="Arial"/>
              </a:defRPr>
            </a:pPr>
            <a:endParaRPr sz="1800"/>
          </a:p>
        </p:txBody>
      </p:sp>
      <p:pic>
        <p:nvPicPr>
          <p:cNvPr id="143" name="cs1" descr="cs1"/>
          <p:cNvPicPr>
            <a:picLocks noChangeAspect="1"/>
          </p:cNvPicPr>
          <p:nvPr/>
        </p:nvPicPr>
        <p:blipFill>
          <a:blip r:embed="rId2"/>
          <a:srcRect l="24590" t="71631" r="63235" b="16496"/>
          <a:stretch>
            <a:fillRect/>
          </a:stretch>
        </p:blipFill>
        <p:spPr>
          <a:xfrm>
            <a:off x="5462452" y="5182575"/>
            <a:ext cx="1517915" cy="747112"/>
          </a:xfrm>
          <a:prstGeom prst="rect">
            <a:avLst/>
          </a:prstGeom>
          <a:ln w="12700">
            <a:miter lim="400000"/>
          </a:ln>
        </p:spPr>
      </p:pic>
      <p:sp>
        <p:nvSpPr>
          <p:cNvPr id="144" name="Line"/>
          <p:cNvSpPr/>
          <p:nvPr/>
        </p:nvSpPr>
        <p:spPr>
          <a:xfrm flipV="1">
            <a:off x="5340830" y="4966182"/>
            <a:ext cx="1" cy="971402"/>
          </a:xfrm>
          <a:prstGeom prst="line">
            <a:avLst/>
          </a:prstGeom>
          <a:ln w="38100">
            <a:solidFill>
              <a:srgbClr val="660066"/>
            </a:solidFill>
            <a:tailEnd type="triangle"/>
          </a:ln>
        </p:spPr>
        <p:txBody>
          <a:bodyPr lIns="0" tIns="0" rIns="0" bIns="0"/>
          <a:lstStyle/>
          <a:p>
            <a:pPr algn="l" defTabSz="457200">
              <a:defRPr sz="1600" i="0">
                <a:solidFill>
                  <a:srgbClr val="000000"/>
                </a:solidFill>
              </a:defRPr>
            </a:pPr>
            <a:endParaRPr sz="1600"/>
          </a:p>
        </p:txBody>
      </p:sp>
      <p:sp>
        <p:nvSpPr>
          <p:cNvPr id="145" name="Line"/>
          <p:cNvSpPr/>
          <p:nvPr/>
        </p:nvSpPr>
        <p:spPr>
          <a:xfrm>
            <a:off x="5340828" y="5937584"/>
            <a:ext cx="1884362" cy="1"/>
          </a:xfrm>
          <a:prstGeom prst="line">
            <a:avLst/>
          </a:prstGeom>
          <a:ln w="38100">
            <a:solidFill>
              <a:srgbClr val="660066"/>
            </a:solidFill>
            <a:tailEnd type="triangle"/>
          </a:ln>
        </p:spPr>
        <p:txBody>
          <a:bodyPr lIns="0" tIns="0" rIns="0" bIns="0"/>
          <a:lstStyle/>
          <a:p>
            <a:pPr algn="l" defTabSz="457200">
              <a:defRPr sz="1600" i="0">
                <a:solidFill>
                  <a:srgbClr val="000000"/>
                </a:solidFill>
              </a:defRPr>
            </a:pPr>
            <a:endParaRPr sz="1600"/>
          </a:p>
        </p:txBody>
      </p:sp>
      <p:sp>
        <p:nvSpPr>
          <p:cNvPr id="146" name="x"/>
          <p:cNvSpPr txBox="1"/>
          <p:nvPr/>
        </p:nvSpPr>
        <p:spPr>
          <a:xfrm>
            <a:off x="6697614" y="5849768"/>
            <a:ext cx="218008"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t>x</a:t>
            </a:r>
          </a:p>
        </p:txBody>
      </p:sp>
      <p:sp>
        <p:nvSpPr>
          <p:cNvPr id="147" name="y"/>
          <p:cNvSpPr txBox="1"/>
          <p:nvPr/>
        </p:nvSpPr>
        <p:spPr>
          <a:xfrm>
            <a:off x="5020931" y="4985773"/>
            <a:ext cx="218008" cy="3795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t>y</a:t>
            </a:r>
          </a:p>
        </p:txBody>
      </p:sp>
      <p:sp>
        <p:nvSpPr>
          <p:cNvPr id="148" name="Line"/>
          <p:cNvSpPr/>
          <p:nvPr/>
        </p:nvSpPr>
        <p:spPr>
          <a:xfrm>
            <a:off x="6520726" y="6199784"/>
            <a:ext cx="1359964" cy="14673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3" y="16345"/>
                </a:lnTo>
                <a:lnTo>
                  <a:pt x="21600" y="21600"/>
                </a:lnTo>
              </a:path>
            </a:pathLst>
          </a:custGeom>
          <a:ln w="50800">
            <a:solidFill>
              <a:srgbClr val="00C8C3"/>
            </a:solidFill>
            <a:tailEnd type="triangle"/>
          </a:ln>
        </p:spPr>
        <p:txBody>
          <a:bodyPr lIns="50800" tIns="50800" rIns="50800" bIns="50800" anchor="ctr"/>
          <a:lstStyle/>
          <a:p>
            <a:pPr>
              <a:defRPr sz="1800" i="0">
                <a:solidFill>
                  <a:srgbClr val="FFFFFF"/>
                </a:solidFill>
                <a:latin typeface="굴림"/>
                <a:ea typeface="굴림"/>
                <a:cs typeface="굴림"/>
                <a:sym typeface="굴림"/>
              </a:defRPr>
            </a:pPr>
            <a:endParaRPr sz="1800"/>
          </a:p>
        </p:txBody>
      </p:sp>
      <p:sp>
        <p:nvSpPr>
          <p:cNvPr id="149" name="World Coordinates"/>
          <p:cNvSpPr txBox="1"/>
          <p:nvPr/>
        </p:nvSpPr>
        <p:spPr>
          <a:xfrm>
            <a:off x="8673331" y="8881733"/>
            <a:ext cx="2003376" cy="381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t>World Coordinates</a:t>
            </a:r>
          </a:p>
        </p:txBody>
      </p:sp>
      <p:sp>
        <p:nvSpPr>
          <p:cNvPr id="150" name="Modeling Coordinates"/>
          <p:cNvSpPr txBox="1"/>
          <p:nvPr/>
        </p:nvSpPr>
        <p:spPr>
          <a:xfrm>
            <a:off x="4509412" y="4196179"/>
            <a:ext cx="1346933" cy="660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1800"/>
            </a:pPr>
            <a:r>
              <a:rPr sz="1800"/>
              <a:t>Modeling</a:t>
            </a:r>
            <a:br>
              <a:rPr sz="1800"/>
            </a:br>
            <a:r>
              <a:rPr sz="1800"/>
              <a:t>Coordinates</a:t>
            </a:r>
          </a:p>
        </p:txBody>
      </p:sp>
      <p:sp>
        <p:nvSpPr>
          <p:cNvPr id="151" name="Line"/>
          <p:cNvSpPr/>
          <p:nvPr/>
        </p:nvSpPr>
        <p:spPr>
          <a:xfrm>
            <a:off x="7373664" y="5504796"/>
            <a:ext cx="2203426" cy="2713608"/>
          </a:xfrm>
          <a:custGeom>
            <a:avLst/>
            <a:gdLst/>
            <a:ahLst/>
            <a:cxnLst>
              <a:cxn ang="0">
                <a:pos x="wd2" y="hd2"/>
              </a:cxn>
              <a:cxn ang="5400000">
                <a:pos x="wd2" y="hd2"/>
              </a:cxn>
              <a:cxn ang="10800000">
                <a:pos x="wd2" y="hd2"/>
              </a:cxn>
              <a:cxn ang="16200000">
                <a:pos x="wd2" y="hd2"/>
              </a:cxn>
            </a:cxnLst>
            <a:rect l="0" t="0" r="r" b="b"/>
            <a:pathLst>
              <a:path w="21600" h="21600" extrusionOk="0">
                <a:moveTo>
                  <a:pt x="0" y="101"/>
                </a:moveTo>
                <a:lnTo>
                  <a:pt x="14580" y="0"/>
                </a:lnTo>
                <a:lnTo>
                  <a:pt x="21600" y="21600"/>
                </a:lnTo>
              </a:path>
            </a:pathLst>
          </a:custGeom>
          <a:ln w="50800">
            <a:solidFill>
              <a:srgbClr val="00C8C3"/>
            </a:solidFill>
            <a:tailEnd type="triangle"/>
          </a:ln>
        </p:spPr>
        <p:txBody>
          <a:bodyPr lIns="50800" tIns="50800" rIns="50800" bIns="50800" anchor="ctr"/>
          <a:lstStyle/>
          <a:p>
            <a:pPr>
              <a:defRPr sz="1800" i="0">
                <a:solidFill>
                  <a:srgbClr val="FFFFFF"/>
                </a:solidFill>
                <a:latin typeface="굴림"/>
                <a:ea typeface="굴림"/>
                <a:cs typeface="굴림"/>
                <a:sym typeface="굴림"/>
              </a:defRPr>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Matrices"/>
          <p:cNvSpPr txBox="1">
            <a:spLocks noGrp="1"/>
          </p:cNvSpPr>
          <p:nvPr>
            <p:ph type="title"/>
          </p:nvPr>
        </p:nvSpPr>
        <p:spPr/>
        <p:txBody>
          <a:bodyPr/>
          <a:lstStyle/>
          <a:p>
            <a:r>
              <a:rPr lang="en-US"/>
              <a:t>Matrices</a:t>
            </a:r>
          </a:p>
        </p:txBody>
      </p:sp>
      <p:sp>
        <p:nvSpPr>
          <p:cNvPr id="153" name="bunch of numbers in box…"/>
          <p:cNvSpPr txBox="1">
            <a:spLocks noGrp="1"/>
          </p:cNvSpPr>
          <p:nvPr>
            <p:ph idx="1"/>
          </p:nvPr>
        </p:nvSpPr>
        <p:spPr/>
        <p:txBody>
          <a:bodyPr/>
          <a:lstStyle/>
          <a:p>
            <a:pPr lvl="1"/>
            <a:r>
              <a:rPr lang="en-US" dirty="0"/>
              <a:t>bunch of numbers in box</a:t>
            </a:r>
          </a:p>
          <a:p>
            <a:pPr lvl="1"/>
            <a:endParaRPr lang="en-US" dirty="0"/>
          </a:p>
          <a:p>
            <a:pPr lvl="1"/>
            <a:endParaRPr lang="en-US" dirty="0"/>
          </a:p>
          <a:p>
            <a:pPr lvl="1"/>
            <a:endParaRPr lang="en-US" dirty="0"/>
          </a:p>
          <a:p>
            <a:pPr lvl="1"/>
            <a:r>
              <a:rPr lang="en-US" dirty="0"/>
              <a:t>vector of vectors</a:t>
            </a:r>
          </a:p>
          <a:p>
            <a:pPr lvl="1"/>
            <a:endParaRPr lang="en-US" dirty="0"/>
          </a:p>
          <a:p>
            <a:pPr lvl="1"/>
            <a:endParaRPr lang="en-US" dirty="0"/>
          </a:p>
          <a:p>
            <a:pPr lvl="1"/>
            <a:endParaRPr lang="en-US" dirty="0"/>
          </a:p>
          <a:p>
            <a:pPr lvl="1"/>
            <a:endParaRPr lang="en-US" dirty="0"/>
          </a:p>
          <a:p>
            <a:pPr lvl="1"/>
            <a:r>
              <a:rPr lang="en-US" dirty="0"/>
              <a:t>transformation</a:t>
            </a:r>
          </a:p>
        </p:txBody>
      </p:sp>
      <p:pic>
        <p:nvPicPr>
          <p:cNvPr id="155" name="image6.pdf" descr="image6.pdf"/>
          <p:cNvPicPr>
            <a:picLocks noChangeAspect="1"/>
          </p:cNvPicPr>
          <p:nvPr/>
        </p:nvPicPr>
        <p:blipFill>
          <a:blip r:embed="rId2"/>
          <a:stretch>
            <a:fillRect/>
          </a:stretch>
        </p:blipFill>
        <p:spPr>
          <a:xfrm>
            <a:off x="9302308" y="1569156"/>
            <a:ext cx="2817708" cy="2280356"/>
          </a:xfrm>
          <a:prstGeom prst="rect">
            <a:avLst/>
          </a:prstGeom>
          <a:ln w="12700">
            <a:miter lim="400000"/>
          </a:ln>
        </p:spPr>
      </p:pic>
      <p:pic>
        <p:nvPicPr>
          <p:cNvPr id="156" name="image7.pdf" descr="image7.pdf"/>
          <p:cNvPicPr>
            <a:picLocks noChangeAspect="1"/>
          </p:cNvPicPr>
          <p:nvPr/>
        </p:nvPicPr>
        <p:blipFill>
          <a:blip r:embed="rId3"/>
          <a:stretch>
            <a:fillRect/>
          </a:stretch>
        </p:blipFill>
        <p:spPr>
          <a:xfrm>
            <a:off x="6193613" y="4569121"/>
            <a:ext cx="4104642" cy="2621281"/>
          </a:xfrm>
          <a:prstGeom prst="rect">
            <a:avLst/>
          </a:prstGeom>
          <a:ln w="12700">
            <a:miter lim="400000"/>
          </a:ln>
        </p:spPr>
      </p:pic>
      <mc:AlternateContent xmlns:mc="http://schemas.openxmlformats.org/markup-compatibility/2006">
        <mc:Choice xmlns:a14="http://schemas.microsoft.com/office/drawing/2010/main" Requires="a14">
          <p:sp>
            <p:nvSpPr>
              <p:cNvPr id="8" name="TextBox 7"/>
              <p:cNvSpPr txBox="1"/>
              <p:nvPr/>
            </p:nvSpPr>
            <p:spPr>
              <a:xfrm>
                <a:off x="7986995" y="8019628"/>
                <a:ext cx="143827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1" i="0">
                          <a:latin typeface="Cambria Math" charset="0"/>
                        </a:rPr>
                        <m:t>𝐲</m:t>
                      </m:r>
                      <m:r>
                        <a:rPr lang="en-US" sz="3200">
                          <a:latin typeface="Cambria Math" charset="0"/>
                        </a:rPr>
                        <m:t>=</m:t>
                      </m:r>
                      <m:r>
                        <a:rPr lang="en-US" sz="3200" b="1" i="0">
                          <a:latin typeface="Cambria Math" charset="0"/>
                        </a:rPr>
                        <m:t>𝐌𝐱</m:t>
                      </m:r>
                    </m:oMath>
                  </m:oMathPara>
                </a14:m>
                <a:endParaRPr lang="en-US" b="1" i="0" dirty="0"/>
              </a:p>
            </p:txBody>
          </p:sp>
        </mc:Choice>
        <mc:Fallback>
          <p:sp>
            <p:nvSpPr>
              <p:cNvPr id="8" name="TextBox 7"/>
              <p:cNvSpPr txBox="1">
                <a:spLocks noRot="1" noChangeAspect="1" noMove="1" noResize="1" noEditPoints="1" noAdjustHandles="1" noChangeArrowheads="1" noChangeShapeType="1" noTextEdit="1"/>
              </p:cNvSpPr>
              <p:nvPr/>
            </p:nvSpPr>
            <p:spPr>
              <a:xfrm>
                <a:off x="7986995" y="8019628"/>
                <a:ext cx="1438279" cy="492443"/>
              </a:xfrm>
              <a:prstGeom prst="rect">
                <a:avLst/>
              </a:prstGeom>
              <a:blipFill>
                <a:blip r:embed="rId4"/>
                <a:stretch>
                  <a:fillRect l="-9565" r="-870" b="-25000"/>
                </a:stretch>
              </a:blipFill>
            </p:spPr>
            <p:txBody>
              <a:bodyPr/>
              <a:lstStyle/>
              <a:p>
                <a:r>
                  <a:rPr lang="en-KR">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Matrix Operations"/>
          <p:cNvSpPr txBox="1">
            <a:spLocks noGrp="1"/>
          </p:cNvSpPr>
          <p:nvPr>
            <p:ph type="title"/>
          </p:nvPr>
        </p:nvSpPr>
        <p:spPr/>
        <p:txBody>
          <a:bodyPr/>
          <a:lstStyle/>
          <a:p>
            <a:r>
              <a:rPr lang="en-US"/>
              <a:t>Matrix Operations</a:t>
            </a:r>
          </a:p>
        </p:txBody>
      </p:sp>
      <p:sp>
        <p:nvSpPr>
          <p:cNvPr id="159" name="Addition…"/>
          <p:cNvSpPr txBox="1">
            <a:spLocks noGrp="1"/>
          </p:cNvSpPr>
          <p:nvPr>
            <p:ph idx="1"/>
          </p:nvPr>
        </p:nvSpPr>
        <p:spPr/>
        <p:txBody>
          <a:bodyPr/>
          <a:lstStyle/>
          <a:p>
            <a:r>
              <a:rPr lang="en-US" dirty="0"/>
              <a:t>Addition</a:t>
            </a:r>
          </a:p>
          <a:p>
            <a:pPr lvl="1"/>
            <a:r>
              <a:rPr lang="en-US" dirty="0"/>
              <a:t>element-wise addition</a:t>
            </a:r>
          </a:p>
          <a:p>
            <a:pPr lvl="1"/>
            <a:endParaRPr lang="en-US" dirty="0"/>
          </a:p>
          <a:p>
            <a:r>
              <a:rPr lang="en-US" dirty="0"/>
              <a:t>Scalar multiplication</a:t>
            </a:r>
          </a:p>
          <a:p>
            <a:pPr lvl="1"/>
            <a:r>
              <a:rPr lang="en-US" dirty="0"/>
              <a:t>element-wise scaling</a:t>
            </a:r>
          </a:p>
          <a:p>
            <a:pPr lvl="1"/>
            <a:r>
              <a:rPr lang="en-US" dirty="0"/>
              <a:t>additional scaling within transformation</a:t>
            </a:r>
          </a:p>
        </p:txBody>
      </p:sp>
      <mc:AlternateContent xmlns:mc="http://schemas.openxmlformats.org/markup-compatibility/2006">
        <mc:Choice xmlns:a14="http://schemas.microsoft.com/office/drawing/2010/main" Requires="a14">
          <p:sp>
            <p:nvSpPr>
              <p:cNvPr id="8" name="TextBox 7"/>
              <p:cNvSpPr txBox="1"/>
              <p:nvPr/>
            </p:nvSpPr>
            <p:spPr>
              <a:xfrm>
                <a:off x="7587748" y="5877233"/>
                <a:ext cx="226389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a:latin typeface="Cambria Math" charset="0"/>
                        </a:rPr>
                        <m:t>4</m:t>
                      </m:r>
                      <m:r>
                        <a:rPr lang="en-US" sz="3200" b="1" i="0">
                          <a:latin typeface="Cambria Math" charset="0"/>
                        </a:rPr>
                        <m:t>𝐲</m:t>
                      </m:r>
                      <m:r>
                        <a:rPr lang="en-US" sz="3200">
                          <a:latin typeface="Cambria Math" charset="0"/>
                        </a:rPr>
                        <m:t>=</m:t>
                      </m:r>
                      <m:d>
                        <m:dPr>
                          <m:ctrlPr>
                            <a:rPr lang="en-US" sz="3200">
                              <a:latin typeface="Cambria Math" panose="02040503050406030204" pitchFamily="18" charset="0"/>
                            </a:rPr>
                          </m:ctrlPr>
                        </m:dPr>
                        <m:e>
                          <m:r>
                            <a:rPr lang="en-US" sz="3200">
                              <a:latin typeface="Cambria Math" charset="0"/>
                            </a:rPr>
                            <m:t>4</m:t>
                          </m:r>
                          <m:r>
                            <a:rPr lang="en-US" sz="3200" b="1" i="0">
                              <a:latin typeface="Cambria Math" charset="0"/>
                            </a:rPr>
                            <m:t>𝐌</m:t>
                          </m:r>
                        </m:e>
                      </m:d>
                      <m:r>
                        <a:rPr lang="en-US" sz="3200" b="1" i="0">
                          <a:latin typeface="Cambria Math" charset="0"/>
                        </a:rPr>
                        <m:t>𝐱</m:t>
                      </m:r>
                    </m:oMath>
                  </m:oMathPara>
                </a14:m>
                <a:endParaRPr lang="en-US" sz="3200" b="1" i="0" dirty="0"/>
              </a:p>
            </p:txBody>
          </p:sp>
        </mc:Choice>
        <mc:Fallback>
          <p:sp>
            <p:nvSpPr>
              <p:cNvPr id="8" name="TextBox 7"/>
              <p:cNvSpPr txBox="1">
                <a:spLocks noRot="1" noChangeAspect="1" noMove="1" noResize="1" noEditPoints="1" noAdjustHandles="1" noChangeArrowheads="1" noChangeShapeType="1" noTextEdit="1"/>
              </p:cNvSpPr>
              <p:nvPr/>
            </p:nvSpPr>
            <p:spPr>
              <a:xfrm>
                <a:off x="7587748" y="5877233"/>
                <a:ext cx="2263893" cy="492443"/>
              </a:xfrm>
              <a:prstGeom prst="rect">
                <a:avLst/>
              </a:prstGeom>
              <a:blipFill>
                <a:blip r:embed="rId2"/>
                <a:stretch>
                  <a:fillRect l="-5028" b="-25000"/>
                </a:stretch>
              </a:blipFill>
            </p:spPr>
            <p:txBody>
              <a:bodyPr/>
              <a:lstStyle/>
              <a:p>
                <a:r>
                  <a:rPr lang="en-KR">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Matrix Product"/>
          <p:cNvSpPr txBox="1">
            <a:spLocks noGrp="1"/>
          </p:cNvSpPr>
          <p:nvPr>
            <p:ph type="title"/>
          </p:nvPr>
        </p:nvSpPr>
        <p:spPr/>
        <p:txBody>
          <a:bodyPr/>
          <a:lstStyle/>
          <a:p>
            <a:r>
              <a:rPr lang="en-US"/>
              <a:t>Matrix Product</a:t>
            </a:r>
          </a:p>
        </p:txBody>
      </p:sp>
      <p:sp>
        <p:nvSpPr>
          <p:cNvPr id="163" name="As you’ve learned at high school,…"/>
          <p:cNvSpPr txBox="1">
            <a:spLocks noGrp="1"/>
          </p:cNvSpPr>
          <p:nvPr>
            <p:ph idx="1"/>
          </p:nvPr>
        </p:nvSpPr>
        <p:spPr/>
        <p:txBody>
          <a:bodyPr/>
          <a:lstStyle/>
          <a:p>
            <a:r>
              <a:rPr lang="en-US" dirty="0"/>
              <a:t>As you’ve learned at high school,</a:t>
            </a:r>
          </a:p>
          <a:p>
            <a:endParaRPr lang="en-US" dirty="0"/>
          </a:p>
          <a:p>
            <a:pPr lvl="1"/>
            <a:endParaRPr lang="en-US" dirty="0"/>
          </a:p>
          <a:p>
            <a:pPr lvl="1"/>
            <a:endParaRPr lang="en-US" dirty="0"/>
          </a:p>
          <a:p>
            <a:pPr lvl="1"/>
            <a:endParaRPr lang="en-US" dirty="0"/>
          </a:p>
          <a:p>
            <a:r>
              <a:rPr lang="en-US" dirty="0"/>
              <a:t>Vector Product</a:t>
            </a:r>
          </a:p>
        </p:txBody>
      </p:sp>
      <p:pic>
        <p:nvPicPr>
          <p:cNvPr id="165" name="image10.pdf" descr="image10.pdf"/>
          <p:cNvPicPr>
            <a:picLocks noChangeAspect="1"/>
          </p:cNvPicPr>
          <p:nvPr/>
        </p:nvPicPr>
        <p:blipFill>
          <a:blip r:embed="rId2"/>
          <a:stretch>
            <a:fillRect/>
          </a:stretch>
        </p:blipFill>
        <p:spPr>
          <a:xfrm>
            <a:off x="3468210" y="2709333"/>
            <a:ext cx="11006668" cy="2041032"/>
          </a:xfrm>
          <a:prstGeom prst="rect">
            <a:avLst/>
          </a:prstGeom>
          <a:ln w="12700">
            <a:miter lim="400000"/>
          </a:ln>
        </p:spPr>
      </p:pic>
      <p:sp>
        <p:nvSpPr>
          <p:cNvPr id="166" name="Line"/>
          <p:cNvSpPr/>
          <p:nvPr/>
        </p:nvSpPr>
        <p:spPr>
          <a:xfrm>
            <a:off x="3732371" y="3467947"/>
            <a:ext cx="1408854" cy="1"/>
          </a:xfrm>
          <a:prstGeom prst="line">
            <a:avLst/>
          </a:prstGeom>
          <a:ln w="12700">
            <a:solidFill>
              <a:srgbClr val="000000"/>
            </a:solidFill>
          </a:ln>
        </p:spPr>
        <p:txBody>
          <a:bodyPr lIns="0" tIns="0" rIns="0" bIns="0"/>
          <a:lstStyle/>
          <a:p>
            <a:pPr algn="l" defTabSz="457200">
              <a:defRPr sz="1600" i="0">
                <a:solidFill>
                  <a:srgbClr val="000000"/>
                </a:solidFill>
              </a:defRPr>
            </a:pPr>
            <a:endParaRPr sz="1600"/>
          </a:p>
        </p:txBody>
      </p:sp>
      <p:sp>
        <p:nvSpPr>
          <p:cNvPr id="167" name="Line"/>
          <p:cNvSpPr/>
          <p:nvPr/>
        </p:nvSpPr>
        <p:spPr>
          <a:xfrm>
            <a:off x="3732371" y="4118187"/>
            <a:ext cx="1408854" cy="1"/>
          </a:xfrm>
          <a:prstGeom prst="line">
            <a:avLst/>
          </a:prstGeom>
          <a:ln w="12700">
            <a:solidFill>
              <a:srgbClr val="000000"/>
            </a:solidFill>
          </a:ln>
        </p:spPr>
        <p:txBody>
          <a:bodyPr lIns="0" tIns="0" rIns="0" bIns="0"/>
          <a:lstStyle/>
          <a:p>
            <a:pPr algn="l" defTabSz="457200">
              <a:defRPr sz="1600" i="0">
                <a:solidFill>
                  <a:srgbClr val="000000"/>
                </a:solidFill>
              </a:defRPr>
            </a:pPr>
            <a:endParaRPr sz="1600"/>
          </a:p>
        </p:txBody>
      </p:sp>
      <p:sp>
        <p:nvSpPr>
          <p:cNvPr id="168" name="Line"/>
          <p:cNvSpPr/>
          <p:nvPr/>
        </p:nvSpPr>
        <p:spPr>
          <a:xfrm>
            <a:off x="3732371" y="4768427"/>
            <a:ext cx="1408854" cy="1"/>
          </a:xfrm>
          <a:prstGeom prst="line">
            <a:avLst/>
          </a:prstGeom>
          <a:ln w="12700">
            <a:solidFill>
              <a:srgbClr val="000000"/>
            </a:solidFill>
          </a:ln>
        </p:spPr>
        <p:txBody>
          <a:bodyPr lIns="0" tIns="0" rIns="0" bIns="0"/>
          <a:lstStyle/>
          <a:p>
            <a:pPr algn="l" defTabSz="457200">
              <a:defRPr sz="1600" i="0">
                <a:solidFill>
                  <a:srgbClr val="000000"/>
                </a:solidFill>
              </a:defRPr>
            </a:pPr>
            <a:endParaRPr sz="1600"/>
          </a:p>
        </p:txBody>
      </p:sp>
      <p:sp>
        <p:nvSpPr>
          <p:cNvPr id="169" name="Line"/>
          <p:cNvSpPr/>
          <p:nvPr/>
        </p:nvSpPr>
        <p:spPr>
          <a:xfrm>
            <a:off x="6224959" y="3251199"/>
            <a:ext cx="1" cy="1192108"/>
          </a:xfrm>
          <a:prstGeom prst="line">
            <a:avLst/>
          </a:prstGeom>
          <a:ln w="12700">
            <a:solidFill>
              <a:srgbClr val="000000"/>
            </a:solidFill>
          </a:ln>
        </p:spPr>
        <p:txBody>
          <a:bodyPr lIns="0" tIns="0" rIns="0" bIns="0"/>
          <a:lstStyle/>
          <a:p>
            <a:pPr algn="l" defTabSz="457200">
              <a:defRPr sz="1600" i="0">
                <a:solidFill>
                  <a:srgbClr val="000000"/>
                </a:solidFill>
              </a:defRPr>
            </a:pPr>
            <a:endParaRPr sz="1600"/>
          </a:p>
        </p:txBody>
      </p:sp>
      <p:sp>
        <p:nvSpPr>
          <p:cNvPr id="170" name="Line"/>
          <p:cNvSpPr/>
          <p:nvPr/>
        </p:nvSpPr>
        <p:spPr>
          <a:xfrm>
            <a:off x="7091945" y="3251199"/>
            <a:ext cx="1" cy="1192108"/>
          </a:xfrm>
          <a:prstGeom prst="line">
            <a:avLst/>
          </a:prstGeom>
          <a:ln w="12700">
            <a:solidFill>
              <a:srgbClr val="000000"/>
            </a:solidFill>
          </a:ln>
        </p:spPr>
        <p:txBody>
          <a:bodyPr lIns="0" tIns="0" rIns="0" bIns="0"/>
          <a:lstStyle/>
          <a:p>
            <a:pPr algn="l" defTabSz="457200">
              <a:defRPr sz="1600" i="0">
                <a:solidFill>
                  <a:srgbClr val="000000"/>
                </a:solidFill>
              </a:defRPr>
            </a:pPr>
            <a:endParaRPr sz="1600"/>
          </a:p>
        </p:txBody>
      </p:sp>
      <p:sp>
        <p:nvSpPr>
          <p:cNvPr id="171" name="Rectangle"/>
          <p:cNvSpPr/>
          <p:nvPr/>
        </p:nvSpPr>
        <p:spPr>
          <a:xfrm>
            <a:off x="8609172" y="2817707"/>
            <a:ext cx="2275841" cy="650241"/>
          </a:xfrm>
          <a:prstGeom prst="rect">
            <a:avLst/>
          </a:prstGeom>
          <a:ln w="12700">
            <a:solidFill>
              <a:srgbClr val="000000"/>
            </a:solidFill>
            <a:miter/>
          </a:ln>
        </p:spPr>
        <p:txBody>
          <a:bodyPr lIns="50800" tIns="50800" rIns="50800" bIns="50800" anchor="ctr"/>
          <a:lstStyle/>
          <a:p>
            <a:pPr>
              <a:defRPr sz="3600" i="0">
                <a:solidFill>
                  <a:srgbClr val="FFFFFF"/>
                </a:solidFill>
                <a:latin typeface="굴림"/>
                <a:ea typeface="굴림"/>
                <a:cs typeface="굴림"/>
                <a:sym typeface="굴림"/>
              </a:defRPr>
            </a:pPr>
            <a:endParaRPr sz="3600"/>
          </a:p>
        </p:txBody>
      </p:sp>
      <p:sp>
        <p:nvSpPr>
          <p:cNvPr id="172" name="Rectangle"/>
          <p:cNvSpPr/>
          <p:nvPr/>
        </p:nvSpPr>
        <p:spPr>
          <a:xfrm>
            <a:off x="8609172" y="3467947"/>
            <a:ext cx="2275841" cy="650241"/>
          </a:xfrm>
          <a:prstGeom prst="rect">
            <a:avLst/>
          </a:prstGeom>
          <a:ln w="12700">
            <a:solidFill>
              <a:srgbClr val="000000"/>
            </a:solidFill>
            <a:miter/>
          </a:ln>
        </p:spPr>
        <p:txBody>
          <a:bodyPr lIns="50800" tIns="50800" rIns="50800" bIns="50800" anchor="ctr"/>
          <a:lstStyle/>
          <a:p>
            <a:pPr>
              <a:defRPr sz="3600" i="0">
                <a:solidFill>
                  <a:srgbClr val="FFFFFF"/>
                </a:solidFill>
                <a:latin typeface="굴림"/>
                <a:ea typeface="굴림"/>
                <a:cs typeface="굴림"/>
                <a:sym typeface="굴림"/>
              </a:defRPr>
            </a:pPr>
            <a:endParaRPr sz="3600"/>
          </a:p>
        </p:txBody>
      </p:sp>
      <p:sp>
        <p:nvSpPr>
          <p:cNvPr id="173" name="Rectangle"/>
          <p:cNvSpPr/>
          <p:nvPr/>
        </p:nvSpPr>
        <p:spPr>
          <a:xfrm>
            <a:off x="8609172" y="4118187"/>
            <a:ext cx="2275841" cy="650241"/>
          </a:xfrm>
          <a:prstGeom prst="rect">
            <a:avLst/>
          </a:prstGeom>
          <a:ln w="12700">
            <a:solidFill>
              <a:srgbClr val="000000"/>
            </a:solidFill>
            <a:miter/>
          </a:ln>
        </p:spPr>
        <p:txBody>
          <a:bodyPr lIns="50800" tIns="50800" rIns="50800" bIns="50800" anchor="ctr"/>
          <a:lstStyle/>
          <a:p>
            <a:pPr>
              <a:defRPr sz="3600" i="0">
                <a:solidFill>
                  <a:srgbClr val="FFFFFF"/>
                </a:solidFill>
                <a:latin typeface="굴림"/>
                <a:ea typeface="굴림"/>
                <a:cs typeface="굴림"/>
                <a:sym typeface="굴림"/>
              </a:defRPr>
            </a:pPr>
            <a:endParaRPr sz="3600"/>
          </a:p>
        </p:txBody>
      </p:sp>
      <p:sp>
        <p:nvSpPr>
          <p:cNvPr id="174" name="Rectangle"/>
          <p:cNvSpPr/>
          <p:nvPr/>
        </p:nvSpPr>
        <p:spPr>
          <a:xfrm>
            <a:off x="11318505" y="2817707"/>
            <a:ext cx="2275840" cy="650241"/>
          </a:xfrm>
          <a:prstGeom prst="rect">
            <a:avLst/>
          </a:prstGeom>
          <a:ln w="12700">
            <a:solidFill>
              <a:srgbClr val="000000"/>
            </a:solidFill>
            <a:miter/>
          </a:ln>
        </p:spPr>
        <p:txBody>
          <a:bodyPr lIns="50800" tIns="50800" rIns="50800" bIns="50800" anchor="ctr"/>
          <a:lstStyle/>
          <a:p>
            <a:pPr>
              <a:defRPr sz="3600" i="0">
                <a:solidFill>
                  <a:srgbClr val="FFFFFF"/>
                </a:solidFill>
                <a:latin typeface="굴림"/>
                <a:ea typeface="굴림"/>
                <a:cs typeface="굴림"/>
                <a:sym typeface="굴림"/>
              </a:defRPr>
            </a:pPr>
            <a:endParaRPr sz="3600"/>
          </a:p>
        </p:txBody>
      </p:sp>
      <p:pic>
        <p:nvPicPr>
          <p:cNvPr id="175" name="image11.pdf" descr="image11.pdf"/>
          <p:cNvPicPr>
            <a:picLocks noChangeAspect="1"/>
          </p:cNvPicPr>
          <p:nvPr/>
        </p:nvPicPr>
        <p:blipFill>
          <a:blip r:embed="rId3"/>
          <a:stretch>
            <a:fillRect/>
          </a:stretch>
        </p:blipFill>
        <p:spPr>
          <a:xfrm>
            <a:off x="3804621" y="6050845"/>
            <a:ext cx="10166773" cy="2711593"/>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66"/>
                                        </p:tgtEl>
                                        <p:attrNameLst>
                                          <p:attrName>style.visibility</p:attrName>
                                        </p:attrNameLst>
                                      </p:cBhvr>
                                      <p:to>
                                        <p:strVal val="visible"/>
                                      </p:to>
                                    </p:set>
                                    <p:animEffect transition="in" filter="dissolve">
                                      <p:cBhvr>
                                        <p:cTn id="7" dur="500"/>
                                        <p:tgtEl>
                                          <p:spTgt spid="166"/>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169"/>
                                        </p:tgtEl>
                                        <p:attrNameLst>
                                          <p:attrName>style.visibility</p:attrName>
                                        </p:attrNameLst>
                                      </p:cBhvr>
                                      <p:to>
                                        <p:strVal val="visible"/>
                                      </p:to>
                                    </p:set>
                                    <p:animEffect transition="in" filter="dissolve">
                                      <p:cBhvr>
                                        <p:cTn id="11" dur="500"/>
                                        <p:tgtEl>
                                          <p:spTgt spid="169"/>
                                        </p:tgtEl>
                                      </p:cBhvr>
                                    </p:animEffect>
                                  </p:childTnLst>
                                </p:cTn>
                              </p:par>
                            </p:childTnLst>
                          </p:cTn>
                        </p:par>
                        <p:par>
                          <p:cTn id="12" fill="hold">
                            <p:stCondLst>
                              <p:cond delay="1000"/>
                            </p:stCondLst>
                            <p:childTnLst>
                              <p:par>
                                <p:cTn id="13" presetID="9" presetClass="entr" fill="hold" grpId="3" nodeType="afterEffect">
                                  <p:stCondLst>
                                    <p:cond delay="0"/>
                                  </p:stCondLst>
                                  <p:iterate>
                                    <p:tmAbs val="0"/>
                                  </p:iterate>
                                  <p:childTnLst>
                                    <p:set>
                                      <p:cBhvr>
                                        <p:cTn id="14" fill="hold"/>
                                        <p:tgtEl>
                                          <p:spTgt spid="171"/>
                                        </p:tgtEl>
                                        <p:attrNameLst>
                                          <p:attrName>style.visibility</p:attrName>
                                        </p:attrNameLst>
                                      </p:cBhvr>
                                      <p:to>
                                        <p:strVal val="visible"/>
                                      </p:to>
                                    </p:set>
                                    <p:animEffect transition="in" filter="dissolve">
                                      <p:cBhvr>
                                        <p:cTn id="15" dur="500"/>
                                        <p:tgtEl>
                                          <p:spTgt spid="17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fill="hold" grpId="4" nodeType="clickEffect">
                                  <p:stCondLst>
                                    <p:cond delay="0"/>
                                  </p:stCondLst>
                                  <p:iterate>
                                    <p:tmAbs val="0"/>
                                  </p:iterate>
                                  <p:childTnLst>
                                    <p:animEffect transition="out" filter="dissolve">
                                      <p:cBhvr>
                                        <p:cTn id="19" dur="500" fill="hold"/>
                                        <p:tgtEl>
                                          <p:spTgt spid="166"/>
                                        </p:tgtEl>
                                      </p:cBhvr>
                                    </p:animEffect>
                                    <p:set>
                                      <p:cBhvr>
                                        <p:cTn id="20" fill="hold">
                                          <p:stCondLst>
                                            <p:cond delay="499"/>
                                          </p:stCondLst>
                                        </p:cTn>
                                        <p:tgtEl>
                                          <p:spTgt spid="166"/>
                                        </p:tgtEl>
                                        <p:attrNameLst>
                                          <p:attrName>style.visibility</p:attrName>
                                        </p:attrNameLst>
                                      </p:cBhvr>
                                      <p:to>
                                        <p:strVal val="hidden"/>
                                      </p:to>
                                    </p:set>
                                  </p:childTnLst>
                                </p:cTn>
                              </p:par>
                            </p:childTnLst>
                          </p:cTn>
                        </p:par>
                        <p:par>
                          <p:cTn id="21" fill="hold">
                            <p:stCondLst>
                              <p:cond delay="500"/>
                            </p:stCondLst>
                            <p:childTnLst>
                              <p:par>
                                <p:cTn id="22" presetID="9" presetClass="exit" fill="hold" grpId="5" nodeType="afterEffect">
                                  <p:stCondLst>
                                    <p:cond delay="0"/>
                                  </p:stCondLst>
                                  <p:iterate>
                                    <p:tmAbs val="0"/>
                                  </p:iterate>
                                  <p:childTnLst>
                                    <p:animEffect transition="out" filter="dissolve">
                                      <p:cBhvr>
                                        <p:cTn id="23" dur="500" fill="hold"/>
                                        <p:tgtEl>
                                          <p:spTgt spid="171"/>
                                        </p:tgtEl>
                                      </p:cBhvr>
                                    </p:animEffect>
                                    <p:set>
                                      <p:cBhvr>
                                        <p:cTn id="24" fill="hold">
                                          <p:stCondLst>
                                            <p:cond delay="499"/>
                                          </p:stCondLst>
                                        </p:cTn>
                                        <p:tgtEl>
                                          <p:spTgt spid="171"/>
                                        </p:tgtEl>
                                        <p:attrNameLst>
                                          <p:attrName>style.visibility</p:attrName>
                                        </p:attrNameLst>
                                      </p:cBhvr>
                                      <p:to>
                                        <p:strVal val="hidden"/>
                                      </p:to>
                                    </p:set>
                                  </p:childTnLst>
                                </p:cTn>
                              </p:par>
                            </p:childTnLst>
                          </p:cTn>
                        </p:par>
                        <p:par>
                          <p:cTn id="25" fill="hold">
                            <p:stCondLst>
                              <p:cond delay="1000"/>
                            </p:stCondLst>
                            <p:childTnLst>
                              <p:par>
                                <p:cTn id="26" presetID="9" presetClass="entr" fill="hold" grpId="6" nodeType="afterEffect">
                                  <p:stCondLst>
                                    <p:cond delay="0"/>
                                  </p:stCondLst>
                                  <p:iterate>
                                    <p:tmAbs val="0"/>
                                  </p:iterate>
                                  <p:childTnLst>
                                    <p:set>
                                      <p:cBhvr>
                                        <p:cTn id="27" fill="hold"/>
                                        <p:tgtEl>
                                          <p:spTgt spid="167"/>
                                        </p:tgtEl>
                                        <p:attrNameLst>
                                          <p:attrName>style.visibility</p:attrName>
                                        </p:attrNameLst>
                                      </p:cBhvr>
                                      <p:to>
                                        <p:strVal val="visible"/>
                                      </p:to>
                                    </p:set>
                                    <p:animEffect transition="in" filter="dissolve">
                                      <p:cBhvr>
                                        <p:cTn id="28" dur="500"/>
                                        <p:tgtEl>
                                          <p:spTgt spid="167"/>
                                        </p:tgtEl>
                                      </p:cBhvr>
                                    </p:animEffect>
                                  </p:childTnLst>
                                </p:cTn>
                              </p:par>
                            </p:childTnLst>
                          </p:cTn>
                        </p:par>
                        <p:par>
                          <p:cTn id="29" fill="hold">
                            <p:stCondLst>
                              <p:cond delay="1500"/>
                            </p:stCondLst>
                            <p:childTnLst>
                              <p:par>
                                <p:cTn id="30" presetID="9" presetClass="entr" fill="hold" grpId="7" nodeType="afterEffect">
                                  <p:stCondLst>
                                    <p:cond delay="0"/>
                                  </p:stCondLst>
                                  <p:iterate>
                                    <p:tmAbs val="0"/>
                                  </p:iterate>
                                  <p:childTnLst>
                                    <p:set>
                                      <p:cBhvr>
                                        <p:cTn id="31" fill="hold"/>
                                        <p:tgtEl>
                                          <p:spTgt spid="172"/>
                                        </p:tgtEl>
                                        <p:attrNameLst>
                                          <p:attrName>style.visibility</p:attrName>
                                        </p:attrNameLst>
                                      </p:cBhvr>
                                      <p:to>
                                        <p:strVal val="visible"/>
                                      </p:to>
                                    </p:set>
                                    <p:animEffect transition="in" filter="dissolve">
                                      <p:cBhvr>
                                        <p:cTn id="32" dur="500"/>
                                        <p:tgtEl>
                                          <p:spTgt spid="17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xit" fill="hold" grpId="8" nodeType="clickEffect">
                                  <p:stCondLst>
                                    <p:cond delay="0"/>
                                  </p:stCondLst>
                                  <p:iterate>
                                    <p:tmAbs val="0"/>
                                  </p:iterate>
                                  <p:childTnLst>
                                    <p:animEffect transition="out" filter="dissolve">
                                      <p:cBhvr>
                                        <p:cTn id="36" dur="500" fill="hold"/>
                                        <p:tgtEl>
                                          <p:spTgt spid="167"/>
                                        </p:tgtEl>
                                      </p:cBhvr>
                                    </p:animEffect>
                                    <p:set>
                                      <p:cBhvr>
                                        <p:cTn id="37" fill="hold">
                                          <p:stCondLst>
                                            <p:cond delay="499"/>
                                          </p:stCondLst>
                                        </p:cTn>
                                        <p:tgtEl>
                                          <p:spTgt spid="167"/>
                                        </p:tgtEl>
                                        <p:attrNameLst>
                                          <p:attrName>style.visibility</p:attrName>
                                        </p:attrNameLst>
                                      </p:cBhvr>
                                      <p:to>
                                        <p:strVal val="hidden"/>
                                      </p:to>
                                    </p:set>
                                  </p:childTnLst>
                                </p:cTn>
                              </p:par>
                            </p:childTnLst>
                          </p:cTn>
                        </p:par>
                        <p:par>
                          <p:cTn id="38" fill="hold">
                            <p:stCondLst>
                              <p:cond delay="500"/>
                            </p:stCondLst>
                            <p:childTnLst>
                              <p:par>
                                <p:cTn id="39" presetID="9" presetClass="exit" fill="hold" grpId="9" nodeType="afterEffect">
                                  <p:stCondLst>
                                    <p:cond delay="0"/>
                                  </p:stCondLst>
                                  <p:iterate>
                                    <p:tmAbs val="0"/>
                                  </p:iterate>
                                  <p:childTnLst>
                                    <p:animEffect transition="out" filter="dissolve">
                                      <p:cBhvr>
                                        <p:cTn id="40" dur="500" fill="hold"/>
                                        <p:tgtEl>
                                          <p:spTgt spid="172"/>
                                        </p:tgtEl>
                                      </p:cBhvr>
                                    </p:animEffect>
                                    <p:set>
                                      <p:cBhvr>
                                        <p:cTn id="41" fill="hold">
                                          <p:stCondLst>
                                            <p:cond delay="499"/>
                                          </p:stCondLst>
                                        </p:cTn>
                                        <p:tgtEl>
                                          <p:spTgt spid="172"/>
                                        </p:tgtEl>
                                        <p:attrNameLst>
                                          <p:attrName>style.visibility</p:attrName>
                                        </p:attrNameLst>
                                      </p:cBhvr>
                                      <p:to>
                                        <p:strVal val="hidden"/>
                                      </p:to>
                                    </p:set>
                                  </p:childTnLst>
                                </p:cTn>
                              </p:par>
                            </p:childTnLst>
                          </p:cTn>
                        </p:par>
                        <p:par>
                          <p:cTn id="42" fill="hold">
                            <p:stCondLst>
                              <p:cond delay="1000"/>
                            </p:stCondLst>
                            <p:childTnLst>
                              <p:par>
                                <p:cTn id="43" presetID="9" presetClass="entr" fill="hold" grpId="10" nodeType="afterEffect">
                                  <p:stCondLst>
                                    <p:cond delay="0"/>
                                  </p:stCondLst>
                                  <p:iterate>
                                    <p:tmAbs val="0"/>
                                  </p:iterate>
                                  <p:childTnLst>
                                    <p:set>
                                      <p:cBhvr>
                                        <p:cTn id="44" fill="hold"/>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par>
                          <p:cTn id="46" fill="hold">
                            <p:stCondLst>
                              <p:cond delay="1500"/>
                            </p:stCondLst>
                            <p:childTnLst>
                              <p:par>
                                <p:cTn id="47" presetID="9" presetClass="entr" fill="hold" grpId="11" nodeType="afterEffect">
                                  <p:stCondLst>
                                    <p:cond delay="0"/>
                                  </p:stCondLst>
                                  <p:iterate>
                                    <p:tmAbs val="0"/>
                                  </p:iterate>
                                  <p:childTnLst>
                                    <p:set>
                                      <p:cBhvr>
                                        <p:cTn id="48" fill="hold"/>
                                        <p:tgtEl>
                                          <p:spTgt spid="173"/>
                                        </p:tgtEl>
                                        <p:attrNameLst>
                                          <p:attrName>style.visibility</p:attrName>
                                        </p:attrNameLst>
                                      </p:cBhvr>
                                      <p:to>
                                        <p:strVal val="visible"/>
                                      </p:to>
                                    </p:set>
                                    <p:animEffect transition="in" filter="dissolve">
                                      <p:cBhvr>
                                        <p:cTn id="49" dur="500"/>
                                        <p:tgtEl>
                                          <p:spTgt spid="173"/>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fill="hold" grpId="12" nodeType="clickEffect">
                                  <p:stCondLst>
                                    <p:cond delay="0"/>
                                  </p:stCondLst>
                                  <p:iterate>
                                    <p:tmAbs val="0"/>
                                  </p:iterate>
                                  <p:childTnLst>
                                    <p:animEffect transition="out" filter="dissolve">
                                      <p:cBhvr>
                                        <p:cTn id="53" dur="500" fill="hold"/>
                                        <p:tgtEl>
                                          <p:spTgt spid="168"/>
                                        </p:tgtEl>
                                      </p:cBhvr>
                                    </p:animEffect>
                                    <p:set>
                                      <p:cBhvr>
                                        <p:cTn id="54" fill="hold">
                                          <p:stCondLst>
                                            <p:cond delay="499"/>
                                          </p:stCondLst>
                                        </p:cTn>
                                        <p:tgtEl>
                                          <p:spTgt spid="168"/>
                                        </p:tgtEl>
                                        <p:attrNameLst>
                                          <p:attrName>style.visibility</p:attrName>
                                        </p:attrNameLst>
                                      </p:cBhvr>
                                      <p:to>
                                        <p:strVal val="hidden"/>
                                      </p:to>
                                    </p:set>
                                  </p:childTnLst>
                                </p:cTn>
                              </p:par>
                            </p:childTnLst>
                          </p:cTn>
                        </p:par>
                        <p:par>
                          <p:cTn id="55" fill="hold">
                            <p:stCondLst>
                              <p:cond delay="500"/>
                            </p:stCondLst>
                            <p:childTnLst>
                              <p:par>
                                <p:cTn id="56" presetID="9" presetClass="exit" fill="hold" grpId="13" nodeType="afterEffect">
                                  <p:stCondLst>
                                    <p:cond delay="0"/>
                                  </p:stCondLst>
                                  <p:iterate>
                                    <p:tmAbs val="0"/>
                                  </p:iterate>
                                  <p:childTnLst>
                                    <p:animEffect transition="out" filter="dissolve">
                                      <p:cBhvr>
                                        <p:cTn id="57" dur="500" fill="hold"/>
                                        <p:tgtEl>
                                          <p:spTgt spid="173"/>
                                        </p:tgtEl>
                                      </p:cBhvr>
                                    </p:animEffect>
                                    <p:set>
                                      <p:cBhvr>
                                        <p:cTn id="58" fill="hold">
                                          <p:stCondLst>
                                            <p:cond delay="499"/>
                                          </p:stCondLst>
                                        </p:cTn>
                                        <p:tgtEl>
                                          <p:spTgt spid="173"/>
                                        </p:tgtEl>
                                        <p:attrNameLst>
                                          <p:attrName>style.visibility</p:attrName>
                                        </p:attrNameLst>
                                      </p:cBhvr>
                                      <p:to>
                                        <p:strVal val="hidden"/>
                                      </p:to>
                                    </p:set>
                                  </p:childTnLst>
                                </p:cTn>
                              </p:par>
                            </p:childTnLst>
                          </p:cTn>
                        </p:par>
                        <p:par>
                          <p:cTn id="59" fill="hold">
                            <p:stCondLst>
                              <p:cond delay="1000"/>
                            </p:stCondLst>
                            <p:childTnLst>
                              <p:par>
                                <p:cTn id="60" presetID="9" presetClass="exit" fill="hold" grpId="14" nodeType="afterEffect">
                                  <p:stCondLst>
                                    <p:cond delay="0"/>
                                  </p:stCondLst>
                                  <p:iterate>
                                    <p:tmAbs val="0"/>
                                  </p:iterate>
                                  <p:childTnLst>
                                    <p:animEffect transition="out" filter="dissolve">
                                      <p:cBhvr>
                                        <p:cTn id="61" dur="500" fill="hold"/>
                                        <p:tgtEl>
                                          <p:spTgt spid="169"/>
                                        </p:tgtEl>
                                      </p:cBhvr>
                                    </p:animEffect>
                                    <p:set>
                                      <p:cBhvr>
                                        <p:cTn id="62" fill="hold">
                                          <p:stCondLst>
                                            <p:cond delay="499"/>
                                          </p:stCondLst>
                                        </p:cTn>
                                        <p:tgtEl>
                                          <p:spTgt spid="169"/>
                                        </p:tgtEl>
                                        <p:attrNameLst>
                                          <p:attrName>style.visibility</p:attrName>
                                        </p:attrNameLst>
                                      </p:cBhvr>
                                      <p:to>
                                        <p:strVal val="hidden"/>
                                      </p:to>
                                    </p:set>
                                  </p:childTnLst>
                                </p:cTn>
                              </p:par>
                            </p:childTnLst>
                          </p:cTn>
                        </p:par>
                        <p:par>
                          <p:cTn id="63" fill="hold">
                            <p:stCondLst>
                              <p:cond delay="1500"/>
                            </p:stCondLst>
                            <p:childTnLst>
                              <p:par>
                                <p:cTn id="64" presetID="9" presetClass="entr" fill="hold" grpId="15" nodeType="afterEffect">
                                  <p:stCondLst>
                                    <p:cond delay="0"/>
                                  </p:stCondLst>
                                  <p:iterate>
                                    <p:tmAbs val="0"/>
                                  </p:iterate>
                                  <p:childTnLst>
                                    <p:set>
                                      <p:cBhvr>
                                        <p:cTn id="65" fill="hold"/>
                                        <p:tgtEl>
                                          <p:spTgt spid="170"/>
                                        </p:tgtEl>
                                        <p:attrNameLst>
                                          <p:attrName>style.visibility</p:attrName>
                                        </p:attrNameLst>
                                      </p:cBhvr>
                                      <p:to>
                                        <p:strVal val="visible"/>
                                      </p:to>
                                    </p:set>
                                    <p:animEffect transition="in" filter="dissolve">
                                      <p:cBhvr>
                                        <p:cTn id="66" dur="500"/>
                                        <p:tgtEl>
                                          <p:spTgt spid="170"/>
                                        </p:tgtEl>
                                      </p:cBhvr>
                                    </p:animEffect>
                                  </p:childTnLst>
                                </p:cTn>
                              </p:par>
                            </p:childTnLst>
                          </p:cTn>
                        </p:par>
                        <p:par>
                          <p:cTn id="67" fill="hold">
                            <p:stCondLst>
                              <p:cond delay="2000"/>
                            </p:stCondLst>
                            <p:childTnLst>
                              <p:par>
                                <p:cTn id="68" presetID="9" presetClass="entr" fill="hold" grpId="16" nodeType="afterEffect">
                                  <p:stCondLst>
                                    <p:cond delay="0"/>
                                  </p:stCondLst>
                                  <p:iterate>
                                    <p:tmAbs val="0"/>
                                  </p:iterate>
                                  <p:childTnLst>
                                    <p:set>
                                      <p:cBhvr>
                                        <p:cTn id="69" fill="hold"/>
                                        <p:tgtEl>
                                          <p:spTgt spid="174"/>
                                        </p:tgtEl>
                                        <p:attrNameLst>
                                          <p:attrName>style.visibility</p:attrName>
                                        </p:attrNameLst>
                                      </p:cBhvr>
                                      <p:to>
                                        <p:strVal val="visible"/>
                                      </p:to>
                                    </p:set>
                                    <p:animEffect transition="in" filter="dissolve">
                                      <p:cBhvr>
                                        <p:cTn id="70" dur="500"/>
                                        <p:tgtEl>
                                          <p:spTgt spid="17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xit" fill="hold" grpId="17" nodeType="clickEffect">
                                  <p:stCondLst>
                                    <p:cond delay="0"/>
                                  </p:stCondLst>
                                  <p:iterate>
                                    <p:tmAbs val="0"/>
                                  </p:iterate>
                                  <p:childTnLst>
                                    <p:animEffect transition="out" filter="dissolve">
                                      <p:cBhvr>
                                        <p:cTn id="74" dur="500" fill="hold"/>
                                        <p:tgtEl>
                                          <p:spTgt spid="174"/>
                                        </p:tgtEl>
                                      </p:cBhvr>
                                    </p:animEffect>
                                    <p:set>
                                      <p:cBhvr>
                                        <p:cTn id="75" fill="hold">
                                          <p:stCondLst>
                                            <p:cond delay="499"/>
                                          </p:stCondLst>
                                        </p:cTn>
                                        <p:tgtEl>
                                          <p:spTgt spid="174"/>
                                        </p:tgtEl>
                                        <p:attrNameLst>
                                          <p:attrName>style.visibility</p:attrName>
                                        </p:attrNameLst>
                                      </p:cBhvr>
                                      <p:to>
                                        <p:strVal val="hidden"/>
                                      </p:to>
                                    </p:set>
                                  </p:childTnLst>
                                </p:cTn>
                              </p:par>
                            </p:childTnLst>
                          </p:cTn>
                        </p:par>
                        <p:par>
                          <p:cTn id="76" fill="hold">
                            <p:stCondLst>
                              <p:cond delay="500"/>
                            </p:stCondLst>
                            <p:childTnLst>
                              <p:par>
                                <p:cTn id="77" presetID="9" presetClass="exit" fill="hold" grpId="18" nodeType="afterEffect">
                                  <p:stCondLst>
                                    <p:cond delay="0"/>
                                  </p:stCondLst>
                                  <p:iterate>
                                    <p:tmAbs val="0"/>
                                  </p:iterate>
                                  <p:childTnLst>
                                    <p:animEffect transition="out" filter="dissolve">
                                      <p:cBhvr>
                                        <p:cTn id="78" dur="500" fill="hold"/>
                                        <p:tgtEl>
                                          <p:spTgt spid="170"/>
                                        </p:tgtEl>
                                      </p:cBhvr>
                                    </p:animEffect>
                                    <p:set>
                                      <p:cBhvr>
                                        <p:cTn id="79" fill="hold">
                                          <p:stCondLst>
                                            <p:cond delay="499"/>
                                          </p:stCondLst>
                                        </p:cTn>
                                        <p:tgtEl>
                                          <p:spTgt spid="1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1" animBg="1" advAuto="0"/>
      <p:bldP spid="166" grpId="4" animBg="1" advAuto="0"/>
      <p:bldP spid="167" grpId="6" animBg="1" advAuto="0"/>
      <p:bldP spid="167" grpId="8" animBg="1" advAuto="0"/>
      <p:bldP spid="168" grpId="10" animBg="1" advAuto="0"/>
      <p:bldP spid="168" grpId="12" animBg="1" advAuto="0"/>
      <p:bldP spid="169" grpId="2" animBg="1" advAuto="0"/>
      <p:bldP spid="169" grpId="14" animBg="1" advAuto="0"/>
      <p:bldP spid="170" grpId="15" animBg="1" advAuto="0"/>
      <p:bldP spid="170" grpId="18" animBg="1" advAuto="0"/>
      <p:bldP spid="171" grpId="3" animBg="1" advAuto="0"/>
      <p:bldP spid="171" grpId="5" animBg="1" advAuto="0"/>
      <p:bldP spid="172" grpId="7" animBg="1" advAuto="0"/>
      <p:bldP spid="172" grpId="9" animBg="1" advAuto="0"/>
      <p:bldP spid="173" grpId="11" animBg="1" advAuto="0"/>
      <p:bldP spid="173" grpId="13" animBg="1" advAuto="0"/>
      <p:bldP spid="174" grpId="16" animBg="1" advAuto="0"/>
      <p:bldP spid="174" grpId="17"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2D Translation"/>
          <p:cNvSpPr txBox="1">
            <a:spLocks noGrp="1"/>
          </p:cNvSpPr>
          <p:nvPr>
            <p:ph type="title"/>
          </p:nvPr>
        </p:nvSpPr>
        <p:spPr/>
        <p:txBody>
          <a:bodyPr/>
          <a:lstStyle/>
          <a:p>
            <a:r>
              <a:rPr lang="en-US"/>
              <a:t>2D Translation</a:t>
            </a:r>
          </a:p>
        </p:txBody>
      </p:sp>
      <mc:AlternateContent xmlns:mc="http://schemas.openxmlformats.org/markup-compatibility/2006">
        <mc:Choice xmlns:a14="http://schemas.microsoft.com/office/drawing/2010/main" Requires="a14">
          <p:sp>
            <p:nvSpPr>
              <p:cNvPr id="177" name="Move the original point position along a straight-line path to its new location…"/>
              <p:cNvSpPr txBox="1">
                <a:spLocks noGrp="1"/>
              </p:cNvSpPr>
              <p:nvPr>
                <p:ph idx="1"/>
              </p:nvPr>
            </p:nvSpPr>
            <p:spPr/>
            <p:txBody>
              <a:bodyPr/>
              <a:lstStyle/>
              <a:p>
                <a:r>
                  <a:rPr lang="en-US" dirty="0"/>
                  <a:t>Move the original point position along a straight-line path to its new location</a:t>
                </a:r>
              </a:p>
              <a:p>
                <a:pPr lvl="1"/>
                <a:r>
                  <a:rPr lang="en-US" dirty="0"/>
                  <a:t>add offsets to its coordinates</a:t>
                </a:r>
              </a:p>
              <a:p>
                <a:r>
                  <a:rPr lang="en-US" dirty="0"/>
                  <a:t>Add translation distance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𝑡</m:t>
                        </m:r>
                      </m:e>
                      <m:sub>
                        <m:r>
                          <a:rPr lang="en-US" i="1" dirty="0" smtClean="0">
                            <a:latin typeface="Cambria Math" panose="02040503050406030204" pitchFamily="18" charset="0"/>
                          </a:rPr>
                          <m:t>𝑥</m:t>
                        </m:r>
                      </m:sub>
                    </m:sSub>
                  </m:oMath>
                </a14:m>
                <a:r>
                  <a:rPr lang="en-US" dirty="0"/>
                  <a:t> and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𝑡</m:t>
                        </m:r>
                      </m:e>
                      <m:sub>
                        <m:r>
                          <a:rPr lang="en-US" i="1" dirty="0" smtClean="0">
                            <a:latin typeface="Cambria Math" panose="02040503050406030204" pitchFamily="18" charset="0"/>
                          </a:rPr>
                          <m:t>𝑦</m:t>
                        </m:r>
                      </m:sub>
                    </m:sSub>
                  </m:oMath>
                </a14:m>
                <a:r>
                  <a:rPr lang="en-US" dirty="0"/>
                  <a:t> to the original coordinates </a:t>
                </a:r>
                <a:r>
                  <a:rPr lang="en-US" b="0" dirty="0">
                    <a:latin typeface="Times" charset="0"/>
                    <a:ea typeface="Times" charset="0"/>
                    <a:cs typeface="Times" charset="0"/>
                  </a:rPr>
                  <a:t>(</a:t>
                </a:r>
                <a:r>
                  <a:rPr lang="en-US" b="0" i="1" dirty="0">
                    <a:latin typeface="Times" charset="0"/>
                    <a:ea typeface="Times" charset="0"/>
                    <a:cs typeface="Times" charset="0"/>
                  </a:rPr>
                  <a:t>x</a:t>
                </a:r>
                <a:r>
                  <a:rPr lang="en-US" b="0" dirty="0">
                    <a:latin typeface="Times" charset="0"/>
                    <a:ea typeface="Times" charset="0"/>
                    <a:cs typeface="Times" charset="0"/>
                  </a:rPr>
                  <a:t>, </a:t>
                </a:r>
                <a:r>
                  <a:rPr lang="en-US" b="0" i="1" dirty="0">
                    <a:latin typeface="Times" charset="0"/>
                    <a:ea typeface="Times" charset="0"/>
                    <a:cs typeface="Times" charset="0"/>
                  </a:rPr>
                  <a:t>y</a:t>
                </a:r>
                <a:r>
                  <a:rPr lang="en-US" b="0" dirty="0">
                    <a:latin typeface="Times" charset="0"/>
                    <a:ea typeface="Times" charset="0"/>
                    <a:cs typeface="Times" charset="0"/>
                  </a:rPr>
                  <a:t>)</a:t>
                </a:r>
              </a:p>
              <a:p>
                <a:pPr lvl="1"/>
                <a:endParaRPr lang="en-US" dirty="0"/>
              </a:p>
              <a:p>
                <a:pPr lvl="1"/>
                <a:endParaRPr lang="en-US" dirty="0"/>
              </a:p>
              <a:p>
                <a:r>
                  <a:rPr lang="en-US" dirty="0"/>
                  <a:t>Translation vector or shift vector </a:t>
                </a:r>
                <a:r>
                  <a:rPr lang="en-US" b="0" dirty="0">
                    <a:latin typeface="Times" charset="0"/>
                    <a:ea typeface="Times" charset="0"/>
                    <a:cs typeface="Times" charset="0"/>
                  </a:rPr>
                  <a:t>(</a:t>
                </a:r>
                <a:r>
                  <a:rPr lang="en-US" b="0" i="1" dirty="0" err="1">
                    <a:latin typeface="Times" charset="0"/>
                    <a:ea typeface="Times" charset="0"/>
                    <a:cs typeface="Times" charset="0"/>
                  </a:rPr>
                  <a:t>t</a:t>
                </a:r>
                <a:r>
                  <a:rPr lang="en-US" b="0" i="1" baseline="-25000" dirty="0" err="1">
                    <a:latin typeface="Times" charset="0"/>
                    <a:ea typeface="Times" charset="0"/>
                    <a:cs typeface="Times" charset="0"/>
                  </a:rPr>
                  <a:t>x</a:t>
                </a:r>
                <a:r>
                  <a:rPr lang="en-US" b="0" dirty="0">
                    <a:latin typeface="Times" charset="0"/>
                    <a:ea typeface="Times" charset="0"/>
                    <a:cs typeface="Times" charset="0"/>
                  </a:rPr>
                  <a:t>, </a:t>
                </a:r>
                <a:r>
                  <a:rPr lang="en-US" b="0" i="1" dirty="0">
                    <a:latin typeface="Times" charset="0"/>
                    <a:ea typeface="Times" charset="0"/>
                    <a:cs typeface="Times" charset="0"/>
                  </a:rPr>
                  <a:t>t</a:t>
                </a:r>
                <a:r>
                  <a:rPr lang="en-US" b="0" i="1" baseline="-25000" dirty="0">
                    <a:latin typeface="Times" charset="0"/>
                    <a:ea typeface="Times" charset="0"/>
                    <a:cs typeface="Times" charset="0"/>
                  </a:rPr>
                  <a:t>y</a:t>
                </a:r>
                <a:r>
                  <a:rPr lang="en-US" b="0" dirty="0">
                    <a:latin typeface="Times" charset="0"/>
                    <a:ea typeface="Times" charset="0"/>
                    <a:cs typeface="Times" charset="0"/>
                  </a:rPr>
                  <a:t>)</a:t>
                </a:r>
              </a:p>
              <a:p>
                <a:r>
                  <a:rPr lang="en-US" dirty="0"/>
                  <a:t>Matrix equation</a:t>
                </a:r>
              </a:p>
            </p:txBody>
          </p:sp>
        </mc:Choice>
        <mc:Fallback>
          <p:sp>
            <p:nvSpPr>
              <p:cNvPr id="177" name="Move the original point position along a straight-line path to its new location…"/>
              <p:cNvSpPr txBox="1">
                <a:spLocks noGrp="1" noRot="1" noChangeAspect="1" noMove="1" noResize="1" noEditPoints="1" noAdjustHandles="1" noChangeArrowheads="1" noChangeShapeType="1" noTextEdit="1"/>
              </p:cNvSpPr>
              <p:nvPr>
                <p:ph idx="1"/>
              </p:nvPr>
            </p:nvSpPr>
            <p:spPr>
              <a:blipFill>
                <a:blip r:embed="rId2"/>
                <a:stretch>
                  <a:fillRect l="-1108" t="-1948"/>
                </a:stretch>
              </a:blipFill>
            </p:spPr>
            <p:txBody>
              <a:bodyPr/>
              <a:lstStyle/>
              <a:p>
                <a:r>
                  <a:rPr lang="en-KR">
                    <a:noFill/>
                  </a:rPr>
                  <a:t> </a:t>
                </a:r>
              </a:p>
            </p:txBody>
          </p:sp>
        </mc:Fallback>
      </mc:AlternateContent>
      <p:pic>
        <p:nvPicPr>
          <p:cNvPr id="179" name="image12.pdf" descr="image12.pdf"/>
          <p:cNvPicPr>
            <a:picLocks noChangeAspect="1"/>
          </p:cNvPicPr>
          <p:nvPr/>
        </p:nvPicPr>
        <p:blipFill>
          <a:blip r:embed="rId3"/>
          <a:stretch>
            <a:fillRect/>
          </a:stretch>
        </p:blipFill>
        <p:spPr>
          <a:xfrm>
            <a:off x="5454271" y="4508413"/>
            <a:ext cx="1966249" cy="781962"/>
          </a:xfrm>
          <a:prstGeom prst="rect">
            <a:avLst/>
          </a:prstGeom>
          <a:ln w="12700">
            <a:miter lim="400000"/>
          </a:ln>
        </p:spPr>
      </p:pic>
      <p:pic>
        <p:nvPicPr>
          <p:cNvPr id="180" name="image13.pdf" descr="image13.pdf"/>
          <p:cNvPicPr>
            <a:picLocks noChangeAspect="1"/>
          </p:cNvPicPr>
          <p:nvPr/>
        </p:nvPicPr>
        <p:blipFill>
          <a:blip r:embed="rId4"/>
          <a:stretch>
            <a:fillRect/>
          </a:stretch>
        </p:blipFill>
        <p:spPr>
          <a:xfrm>
            <a:off x="7978466" y="4508413"/>
            <a:ext cx="2059094" cy="827354"/>
          </a:xfrm>
          <a:prstGeom prst="rect">
            <a:avLst/>
          </a:prstGeom>
          <a:ln w="12700">
            <a:miter lim="400000"/>
          </a:ln>
        </p:spPr>
      </p:pic>
      <p:sp>
        <p:nvSpPr>
          <p:cNvPr id="185" name="Line"/>
          <p:cNvSpPr/>
          <p:nvPr/>
        </p:nvSpPr>
        <p:spPr>
          <a:xfrm>
            <a:off x="12103082" y="7007013"/>
            <a:ext cx="2384214" cy="2258"/>
          </a:xfrm>
          <a:prstGeom prst="line">
            <a:avLst/>
          </a:prstGeom>
          <a:ln w="25400">
            <a:solidFill>
              <a:srgbClr val="484D4B"/>
            </a:solidFill>
            <a:miter lim="400000"/>
            <a:tailEnd type="triangle"/>
          </a:ln>
        </p:spPr>
        <p:txBody>
          <a:bodyPr lIns="0" tIns="0" rIns="0" bIns="0"/>
          <a:lstStyle/>
          <a:p>
            <a:pPr algn="l" defTabSz="457200">
              <a:defRPr sz="1200" i="0">
                <a:solidFill>
                  <a:srgbClr val="000000"/>
                </a:solidFill>
              </a:defRPr>
            </a:pPr>
            <a:endParaRPr sz="1200"/>
          </a:p>
        </p:txBody>
      </p:sp>
      <p:sp>
        <p:nvSpPr>
          <p:cNvPr id="186" name="Line"/>
          <p:cNvSpPr/>
          <p:nvPr/>
        </p:nvSpPr>
        <p:spPr>
          <a:xfrm flipV="1">
            <a:off x="12427074" y="4840675"/>
            <a:ext cx="2259" cy="2492588"/>
          </a:xfrm>
          <a:prstGeom prst="line">
            <a:avLst/>
          </a:prstGeom>
          <a:ln w="25400">
            <a:solidFill>
              <a:srgbClr val="484D4B"/>
            </a:solidFill>
            <a:miter lim="400000"/>
            <a:tailEnd type="triangle"/>
          </a:ln>
        </p:spPr>
        <p:txBody>
          <a:bodyPr lIns="0" tIns="0" rIns="0" bIns="0"/>
          <a:lstStyle/>
          <a:p>
            <a:pPr algn="l" defTabSz="457200">
              <a:defRPr sz="1200" i="0">
                <a:solidFill>
                  <a:srgbClr val="000000"/>
                </a:solidFill>
              </a:defRPr>
            </a:pPr>
            <a:endParaRPr sz="1200"/>
          </a:p>
        </p:txBody>
      </p:sp>
      <p:sp>
        <p:nvSpPr>
          <p:cNvPr id="187" name="Circle"/>
          <p:cNvSpPr/>
          <p:nvPr/>
        </p:nvSpPr>
        <p:spPr>
          <a:xfrm>
            <a:off x="12860567" y="6357902"/>
            <a:ext cx="108375" cy="108374"/>
          </a:xfrm>
          <a:prstGeom prst="ellipse">
            <a:avLst/>
          </a:prstGeom>
          <a:solidFill>
            <a:srgbClr val="6D7472"/>
          </a:solidFill>
          <a:ln w="12700">
            <a:miter lim="400000"/>
          </a:ln>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188" name="Circle"/>
          <p:cNvSpPr/>
          <p:nvPr/>
        </p:nvSpPr>
        <p:spPr>
          <a:xfrm>
            <a:off x="13944300" y="5382542"/>
            <a:ext cx="108375" cy="108374"/>
          </a:xfrm>
          <a:prstGeom prst="ellipse">
            <a:avLst/>
          </a:prstGeom>
          <a:solidFill>
            <a:srgbClr val="6D7472"/>
          </a:solidFill>
          <a:ln w="12700">
            <a:miter lim="400000"/>
          </a:ln>
        </p:spPr>
        <p:txBody>
          <a:bodyPr lIns="50800" tIns="50800" rIns="50800" bIns="50800" anchor="ctr"/>
          <a:lstStyle/>
          <a:p>
            <a:pPr>
              <a:defRPr sz="3600" i="0">
                <a:solidFill>
                  <a:srgbClr val="FFFFFF"/>
                </a:solidFill>
                <a:latin typeface="Gill Sans Light"/>
                <a:ea typeface="Gill Sans Light"/>
                <a:cs typeface="Gill Sans Light"/>
                <a:sym typeface="Gill Sans Light"/>
              </a:defRPr>
            </a:pPr>
            <a:endParaRPr sz="3600"/>
          </a:p>
        </p:txBody>
      </p:sp>
      <p:sp>
        <p:nvSpPr>
          <p:cNvPr id="189" name="Line"/>
          <p:cNvSpPr/>
          <p:nvPr/>
        </p:nvSpPr>
        <p:spPr>
          <a:xfrm flipV="1">
            <a:off x="13077313" y="5599289"/>
            <a:ext cx="758614" cy="650241"/>
          </a:xfrm>
          <a:prstGeom prst="line">
            <a:avLst/>
          </a:prstGeom>
          <a:ln w="25400">
            <a:solidFill>
              <a:srgbClr val="484D4B"/>
            </a:solidFill>
            <a:miter lim="400000"/>
            <a:tailEnd type="triangle"/>
          </a:ln>
        </p:spPr>
        <p:txBody>
          <a:bodyPr lIns="0" tIns="0" rIns="0" bIns="0"/>
          <a:lstStyle/>
          <a:p>
            <a:pPr algn="l" defTabSz="457200">
              <a:defRPr sz="1200" i="0">
                <a:solidFill>
                  <a:srgbClr val="000000"/>
                </a:solidFill>
              </a:defRPr>
            </a:pPr>
            <a:endParaRPr sz="1200"/>
          </a:p>
        </p:txBody>
      </p:sp>
      <p:sp>
        <p:nvSpPr>
          <p:cNvPr id="190" name="P"/>
          <p:cNvSpPr txBox="1"/>
          <p:nvPr/>
        </p:nvSpPr>
        <p:spPr>
          <a:xfrm>
            <a:off x="12622121" y="5811184"/>
            <a:ext cx="330219"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US" sz="3200" b="1" i="0" dirty="0">
                <a:latin typeface="Times" charset="0"/>
                <a:ea typeface="Times" charset="0"/>
                <a:cs typeface="Times" charset="0"/>
              </a:rPr>
              <a:t>p</a:t>
            </a:r>
            <a:endParaRPr sz="3200" b="1" i="0" dirty="0">
              <a:latin typeface="Times" charset="0"/>
              <a:ea typeface="Times" charset="0"/>
              <a:cs typeface="Times" charset="0"/>
            </a:endParaRPr>
          </a:p>
        </p:txBody>
      </p:sp>
      <p:sp>
        <p:nvSpPr>
          <p:cNvPr id="191" name="P′"/>
          <p:cNvSpPr txBox="1"/>
          <p:nvPr/>
        </p:nvSpPr>
        <p:spPr>
          <a:xfrm>
            <a:off x="13939526" y="4844526"/>
            <a:ext cx="419987"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US" sz="3200" b="1" i="0" dirty="0">
                <a:latin typeface="Times" charset="0"/>
                <a:ea typeface="Times" charset="0"/>
                <a:cs typeface="Times" charset="0"/>
              </a:rPr>
              <a:t>p</a:t>
            </a:r>
            <a:r>
              <a:rPr sz="3200" dirty="0">
                <a:latin typeface="Times" charset="0"/>
                <a:ea typeface="Times" charset="0"/>
                <a:cs typeface="Times" charset="0"/>
              </a:rPr>
              <a:t>′</a:t>
            </a:r>
          </a:p>
        </p:txBody>
      </p:sp>
      <p:sp>
        <p:nvSpPr>
          <p:cNvPr id="192" name="T"/>
          <p:cNvSpPr txBox="1"/>
          <p:nvPr/>
        </p:nvSpPr>
        <p:spPr>
          <a:xfrm>
            <a:off x="13192566" y="5411745"/>
            <a:ext cx="238847"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US" sz="3200" b="1" i="0" dirty="0">
                <a:latin typeface="Times" charset="0"/>
                <a:ea typeface="Times" charset="0"/>
                <a:cs typeface="Times" charset="0"/>
              </a:rPr>
              <a:t>t</a:t>
            </a:r>
            <a:endParaRPr sz="3200" b="1" i="0" dirty="0">
              <a:latin typeface="Times" charset="0"/>
              <a:ea typeface="Times" charset="0"/>
              <a:cs typeface="Times" charset="0"/>
            </a:endParaRPr>
          </a:p>
        </p:txBody>
      </p:sp>
      <p:sp>
        <p:nvSpPr>
          <p:cNvPr id="193" name="x"/>
          <p:cNvSpPr txBox="1"/>
          <p:nvPr/>
        </p:nvSpPr>
        <p:spPr>
          <a:xfrm>
            <a:off x="14525953" y="6709496"/>
            <a:ext cx="285335"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sz="3200">
                <a:latin typeface="Times" charset="0"/>
                <a:ea typeface="Times" charset="0"/>
                <a:cs typeface="Times" charset="0"/>
              </a:rPr>
              <a:t>x</a:t>
            </a:r>
          </a:p>
        </p:txBody>
      </p:sp>
      <p:sp>
        <p:nvSpPr>
          <p:cNvPr id="194" name="y"/>
          <p:cNvSpPr txBox="1"/>
          <p:nvPr/>
        </p:nvSpPr>
        <p:spPr>
          <a:xfrm>
            <a:off x="12284406" y="4308206"/>
            <a:ext cx="285335" cy="5950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sz="3200" dirty="0">
                <a:latin typeface="Times" charset="0"/>
                <a:ea typeface="Times" charset="0"/>
                <a:cs typeface="Times" charset="0"/>
              </a:rPr>
              <a:t>y</a:t>
            </a:r>
          </a:p>
        </p:txBody>
      </p:sp>
      <mc:AlternateContent xmlns:mc="http://schemas.openxmlformats.org/markup-compatibility/2006">
        <mc:Choice xmlns:a14="http://schemas.microsoft.com/office/drawing/2010/main" Requires="a14">
          <p:sp>
            <p:nvSpPr>
              <p:cNvPr id="8" name="TextBox 7"/>
              <p:cNvSpPr txBox="1"/>
              <p:nvPr/>
            </p:nvSpPr>
            <p:spPr>
              <a:xfrm>
                <a:off x="5020376" y="7827032"/>
                <a:ext cx="2400144"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000" b="1">
                              <a:latin typeface="Cambria Math" panose="02040503050406030204" pitchFamily="18" charset="0"/>
                            </a:rPr>
                          </m:ctrlPr>
                        </m:sSupPr>
                        <m:e>
                          <m:r>
                            <a:rPr lang="en-US" sz="4000" b="1" i="0">
                              <a:latin typeface="Cambria Math" panose="02040503050406030204" pitchFamily="18" charset="0"/>
                            </a:rPr>
                            <m:t>𝐩</m:t>
                          </m:r>
                        </m:e>
                        <m:sup>
                          <m:r>
                            <a:rPr lang="en-US" sz="4000" b="1" i="0">
                              <a:latin typeface="Cambria Math" charset="0"/>
                            </a:rPr>
                            <m:t>′</m:t>
                          </m:r>
                        </m:sup>
                      </m:sSup>
                      <m:r>
                        <a:rPr lang="en-US" sz="4000">
                          <a:latin typeface="Cambria Math" charset="0"/>
                        </a:rPr>
                        <m:t>=</m:t>
                      </m:r>
                      <m:r>
                        <a:rPr lang="en-US" sz="4000" b="1" i="0">
                          <a:latin typeface="Cambria Math" panose="02040503050406030204" pitchFamily="18" charset="0"/>
                        </a:rPr>
                        <m:t>𝐩</m:t>
                      </m:r>
                      <m:r>
                        <a:rPr lang="en-US" sz="4000">
                          <a:latin typeface="Cambria Math" charset="0"/>
                        </a:rPr>
                        <m:t>+</m:t>
                      </m:r>
                      <m:r>
                        <a:rPr lang="en-US" sz="4000" b="1" i="0">
                          <a:latin typeface="Cambria Math" panose="02040503050406030204" pitchFamily="18" charset="0"/>
                        </a:rPr>
                        <m:t>𝐭</m:t>
                      </m:r>
                    </m:oMath>
                  </m:oMathPara>
                </a14:m>
                <a:endParaRPr lang="en-US" sz="3200" b="1" i="0" dirty="0"/>
              </a:p>
            </p:txBody>
          </p:sp>
        </mc:Choice>
        <mc:Fallback>
          <p:sp>
            <p:nvSpPr>
              <p:cNvPr id="8" name="TextBox 7"/>
              <p:cNvSpPr txBox="1">
                <a:spLocks noRot="1" noChangeAspect="1" noMove="1" noResize="1" noEditPoints="1" noAdjustHandles="1" noChangeArrowheads="1" noChangeShapeType="1" noTextEdit="1"/>
              </p:cNvSpPr>
              <p:nvPr/>
            </p:nvSpPr>
            <p:spPr>
              <a:xfrm>
                <a:off x="5020376" y="7827032"/>
                <a:ext cx="2400144" cy="615553"/>
              </a:xfrm>
              <a:prstGeom prst="rect">
                <a:avLst/>
              </a:prstGeom>
              <a:blipFill>
                <a:blip r:embed="rId5"/>
                <a:stretch>
                  <a:fillRect l="-6842" b="-22449"/>
                </a:stretch>
              </a:blipFill>
            </p:spPr>
            <p:txBody>
              <a:bodyPr/>
              <a:lstStyle/>
              <a:p>
                <a:r>
                  <a:rPr lang="en-KR">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9BC19FF-E59B-6244-A256-50C2632EF711}"/>
                  </a:ext>
                </a:extLst>
              </p:cNvPr>
              <p:cNvSpPr txBox="1"/>
              <p:nvPr/>
            </p:nvSpPr>
            <p:spPr>
              <a:xfrm>
                <a:off x="12259647" y="7525591"/>
                <a:ext cx="2041841" cy="12469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1" i="0">
                          <a:latin typeface="Cambria Math" panose="02040503050406030204" pitchFamily="18" charset="0"/>
                        </a:rPr>
                        <m:t>𝐭</m:t>
                      </m:r>
                      <m:r>
                        <a:rPr lang="en-US" sz="4000">
                          <a:latin typeface="Cambria Math" panose="02040503050406030204" pitchFamily="18" charset="0"/>
                        </a:rPr>
                        <m:t>=</m:t>
                      </m:r>
                      <m:d>
                        <m:dPr>
                          <m:begChr m:val="["/>
                          <m:endChr m:val="]"/>
                          <m:ctrlPr>
                            <a:rPr lang="en-US" sz="4000">
                              <a:latin typeface="Cambria Math" panose="02040503050406030204" pitchFamily="18" charset="0"/>
                            </a:rPr>
                          </m:ctrlPr>
                        </m:dPr>
                        <m:e>
                          <m:m>
                            <m:mPr>
                              <m:mcs>
                                <m:mc>
                                  <m:mcPr>
                                    <m:count m:val="1"/>
                                    <m:mcJc m:val="center"/>
                                  </m:mcPr>
                                </m:mc>
                              </m:mcs>
                              <m:ctrlPr>
                                <a:rPr lang="en-US" sz="4000">
                                  <a:latin typeface="Cambria Math" panose="02040503050406030204" pitchFamily="18" charset="0"/>
                                </a:rPr>
                              </m:ctrlPr>
                            </m:mPr>
                            <m:mr>
                              <m:e>
                                <m:sSub>
                                  <m:sSubPr>
                                    <m:ctrlPr>
                                      <a:rPr lang="en-US" sz="4000">
                                        <a:latin typeface="Cambria Math" panose="02040503050406030204" pitchFamily="18" charset="0"/>
                                      </a:rPr>
                                    </m:ctrlPr>
                                  </m:sSubPr>
                                  <m:e>
                                    <m:r>
                                      <m:rPr>
                                        <m:brk m:alnAt="7"/>
                                      </m:rPr>
                                      <a:rPr lang="en-US" sz="4000">
                                        <a:latin typeface="Cambria Math" panose="02040503050406030204" pitchFamily="18" charset="0"/>
                                      </a:rPr>
                                      <m:t>𝑡</m:t>
                                    </m:r>
                                  </m:e>
                                  <m:sub>
                                    <m:r>
                                      <m:rPr>
                                        <m:brk m:alnAt="7"/>
                                      </m:rPr>
                                      <a:rPr lang="en-US" sz="4000">
                                        <a:latin typeface="Cambria Math" panose="02040503050406030204" pitchFamily="18" charset="0"/>
                                      </a:rPr>
                                      <m:t>𝑥</m:t>
                                    </m:r>
                                  </m:sub>
                                </m:sSub>
                              </m:e>
                            </m:mr>
                            <m:mr>
                              <m:e>
                                <m:sSub>
                                  <m:sSubPr>
                                    <m:ctrlPr>
                                      <a:rPr lang="en-US" sz="4000">
                                        <a:latin typeface="Cambria Math" panose="02040503050406030204" pitchFamily="18" charset="0"/>
                                      </a:rPr>
                                    </m:ctrlPr>
                                  </m:sSubPr>
                                  <m:e>
                                    <m:r>
                                      <a:rPr lang="en-US" sz="4000">
                                        <a:latin typeface="Cambria Math" panose="02040503050406030204" pitchFamily="18" charset="0"/>
                                      </a:rPr>
                                      <m:t>𝑡</m:t>
                                    </m:r>
                                  </m:e>
                                  <m:sub>
                                    <m:r>
                                      <a:rPr lang="en-US" sz="4000">
                                        <a:latin typeface="Cambria Math" panose="02040503050406030204" pitchFamily="18" charset="0"/>
                                      </a:rPr>
                                      <m:t>𝑦</m:t>
                                    </m:r>
                                  </m:sub>
                                </m:sSub>
                              </m:e>
                            </m:mr>
                          </m:m>
                        </m:e>
                      </m:d>
                    </m:oMath>
                  </m:oMathPara>
                </a14:m>
                <a:endParaRPr lang="en-US" sz="4000" dirty="0"/>
              </a:p>
            </p:txBody>
          </p:sp>
        </mc:Choice>
        <mc:Fallback>
          <p:sp>
            <p:nvSpPr>
              <p:cNvPr id="2" name="TextBox 1">
                <a:extLst>
                  <a:ext uri="{FF2B5EF4-FFF2-40B4-BE49-F238E27FC236}">
                    <a16:creationId xmlns:a16="http://schemas.microsoft.com/office/drawing/2014/main" id="{39BC19FF-E59B-6244-A256-50C2632EF711}"/>
                  </a:ext>
                </a:extLst>
              </p:cNvPr>
              <p:cNvSpPr txBox="1">
                <a:spLocks noRot="1" noChangeAspect="1" noMove="1" noResize="1" noEditPoints="1" noAdjustHandles="1" noChangeArrowheads="1" noChangeShapeType="1" noTextEdit="1"/>
              </p:cNvSpPr>
              <p:nvPr/>
            </p:nvSpPr>
            <p:spPr>
              <a:xfrm>
                <a:off x="12259647" y="7525591"/>
                <a:ext cx="2041841" cy="1246944"/>
              </a:xfrm>
              <a:prstGeom prst="rect">
                <a:avLst/>
              </a:prstGeom>
              <a:blipFill>
                <a:blip r:embed="rId6"/>
                <a:stretch>
                  <a:fillRect l="-3086" b="-6061"/>
                </a:stretch>
              </a:blipFill>
            </p:spPr>
            <p:txBody>
              <a:bodyPr/>
              <a:lstStyle/>
              <a:p>
                <a:r>
                  <a:rPr lang="en-KR">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D2AFA012-97C9-3546-B85A-7E0A8C2D1AF5}"/>
                  </a:ext>
                </a:extLst>
              </p:cNvPr>
              <p:cNvSpPr txBox="1"/>
              <p:nvPr/>
            </p:nvSpPr>
            <p:spPr>
              <a:xfrm>
                <a:off x="10022752" y="7496763"/>
                <a:ext cx="2236894" cy="12707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1" i="0">
                          <a:latin typeface="Cambria Math" panose="02040503050406030204" pitchFamily="18" charset="0"/>
                        </a:rPr>
                        <m:t>𝐩</m:t>
                      </m:r>
                      <m:r>
                        <a:rPr lang="en-US" sz="4000">
                          <a:latin typeface="Cambria Math" panose="02040503050406030204" pitchFamily="18" charset="0"/>
                        </a:rPr>
                        <m:t>′=</m:t>
                      </m:r>
                      <m:d>
                        <m:dPr>
                          <m:begChr m:val="["/>
                          <m:endChr m:val="]"/>
                          <m:ctrlPr>
                            <a:rPr lang="en-US" sz="4000">
                              <a:latin typeface="Cambria Math" panose="02040503050406030204" pitchFamily="18" charset="0"/>
                            </a:rPr>
                          </m:ctrlPr>
                        </m:dPr>
                        <m:e>
                          <m:m>
                            <m:mPr>
                              <m:mcs>
                                <m:mc>
                                  <m:mcPr>
                                    <m:count m:val="1"/>
                                    <m:mcJc m:val="center"/>
                                  </m:mcPr>
                                </m:mc>
                              </m:mcs>
                              <m:ctrlPr>
                                <a:rPr lang="en-US" sz="4000">
                                  <a:latin typeface="Cambria Math" panose="02040503050406030204" pitchFamily="18" charset="0"/>
                                </a:rPr>
                              </m:ctrlPr>
                            </m:mPr>
                            <m:mr>
                              <m:e>
                                <m:r>
                                  <a:rPr lang="en-US" sz="4000">
                                    <a:latin typeface="Cambria Math" panose="02040503050406030204" pitchFamily="18" charset="0"/>
                                  </a:rPr>
                                  <m:t>𝑥</m:t>
                                </m:r>
                                <m:r>
                                  <a:rPr lang="en-US" sz="4000">
                                    <a:latin typeface="Cambria Math" panose="02040503050406030204" pitchFamily="18" charset="0"/>
                                  </a:rPr>
                                  <m:t>′</m:t>
                                </m:r>
                              </m:e>
                            </m:mr>
                            <m:mr>
                              <m:e>
                                <m:r>
                                  <a:rPr lang="en-US" sz="4000">
                                    <a:latin typeface="Cambria Math" panose="02040503050406030204" pitchFamily="18" charset="0"/>
                                  </a:rPr>
                                  <m:t>𝑦</m:t>
                                </m:r>
                                <m:r>
                                  <a:rPr lang="en-US" sz="4000">
                                    <a:latin typeface="Cambria Math" panose="02040503050406030204" pitchFamily="18" charset="0"/>
                                  </a:rPr>
                                  <m:t>′</m:t>
                                </m:r>
                              </m:e>
                            </m:mr>
                          </m:m>
                        </m:e>
                      </m:d>
                    </m:oMath>
                  </m:oMathPara>
                </a14:m>
                <a:endParaRPr lang="en-US" sz="4000" dirty="0"/>
              </a:p>
            </p:txBody>
          </p:sp>
        </mc:Choice>
        <mc:Fallback>
          <p:sp>
            <p:nvSpPr>
              <p:cNvPr id="21" name="TextBox 20">
                <a:extLst>
                  <a:ext uri="{FF2B5EF4-FFF2-40B4-BE49-F238E27FC236}">
                    <a16:creationId xmlns:a16="http://schemas.microsoft.com/office/drawing/2014/main" id="{D2AFA012-97C9-3546-B85A-7E0A8C2D1AF5}"/>
                  </a:ext>
                </a:extLst>
              </p:cNvPr>
              <p:cNvSpPr txBox="1">
                <a:spLocks noRot="1" noChangeAspect="1" noMove="1" noResize="1" noEditPoints="1" noAdjustHandles="1" noChangeArrowheads="1" noChangeShapeType="1" noTextEdit="1"/>
              </p:cNvSpPr>
              <p:nvPr/>
            </p:nvSpPr>
            <p:spPr>
              <a:xfrm>
                <a:off x="10022752" y="7496763"/>
                <a:ext cx="2236894" cy="1270797"/>
              </a:xfrm>
              <a:prstGeom prst="rect">
                <a:avLst/>
              </a:prstGeom>
              <a:blipFill>
                <a:blip r:embed="rId7"/>
                <a:stretch>
                  <a:fillRect l="-3955" b="-13861"/>
                </a:stretch>
              </a:blipFill>
            </p:spPr>
            <p:txBody>
              <a:bodyPr/>
              <a:lstStyle/>
              <a:p>
                <a:r>
                  <a:rPr lang="en-KR">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272C369E-80AD-024D-A41D-F66182D27C16}"/>
                  </a:ext>
                </a:extLst>
              </p:cNvPr>
              <p:cNvSpPr txBox="1"/>
              <p:nvPr/>
            </p:nvSpPr>
            <p:spPr>
              <a:xfrm>
                <a:off x="7820462" y="7571270"/>
                <a:ext cx="1980029" cy="11217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1" i="0">
                          <a:latin typeface="Cambria Math" panose="02040503050406030204" pitchFamily="18" charset="0"/>
                        </a:rPr>
                        <m:t>𝐩</m:t>
                      </m:r>
                      <m:r>
                        <a:rPr lang="en-US" sz="4000">
                          <a:latin typeface="Cambria Math" panose="02040503050406030204" pitchFamily="18" charset="0"/>
                        </a:rPr>
                        <m:t>=</m:t>
                      </m:r>
                      <m:d>
                        <m:dPr>
                          <m:begChr m:val="["/>
                          <m:endChr m:val="]"/>
                          <m:ctrlPr>
                            <a:rPr lang="en-US" sz="4000">
                              <a:latin typeface="Cambria Math" panose="02040503050406030204" pitchFamily="18" charset="0"/>
                            </a:rPr>
                          </m:ctrlPr>
                        </m:dPr>
                        <m:e>
                          <m:m>
                            <m:mPr>
                              <m:mcs>
                                <m:mc>
                                  <m:mcPr>
                                    <m:count m:val="1"/>
                                    <m:mcJc m:val="center"/>
                                  </m:mcPr>
                                </m:mc>
                              </m:mcs>
                              <m:ctrlPr>
                                <a:rPr lang="en-US" sz="4000">
                                  <a:latin typeface="Cambria Math" panose="02040503050406030204" pitchFamily="18" charset="0"/>
                                </a:rPr>
                              </m:ctrlPr>
                            </m:mPr>
                            <m:mr>
                              <m:e>
                                <m:r>
                                  <a:rPr lang="en-US" sz="4000">
                                    <a:latin typeface="Cambria Math" panose="02040503050406030204" pitchFamily="18" charset="0"/>
                                  </a:rPr>
                                  <m:t>𝑥</m:t>
                                </m:r>
                              </m:e>
                            </m:mr>
                            <m:mr>
                              <m:e>
                                <m:r>
                                  <a:rPr lang="en-US" sz="4000">
                                    <a:latin typeface="Cambria Math" panose="02040503050406030204" pitchFamily="18" charset="0"/>
                                  </a:rPr>
                                  <m:t>𝑦</m:t>
                                </m:r>
                              </m:e>
                            </m:mr>
                          </m:m>
                        </m:e>
                      </m:d>
                    </m:oMath>
                  </m:oMathPara>
                </a14:m>
                <a:endParaRPr lang="en-US" sz="4000" dirty="0"/>
              </a:p>
            </p:txBody>
          </p:sp>
        </mc:Choice>
        <mc:Fallback>
          <p:sp>
            <p:nvSpPr>
              <p:cNvPr id="22" name="TextBox 21">
                <a:extLst>
                  <a:ext uri="{FF2B5EF4-FFF2-40B4-BE49-F238E27FC236}">
                    <a16:creationId xmlns:a16="http://schemas.microsoft.com/office/drawing/2014/main" id="{272C369E-80AD-024D-A41D-F66182D27C16}"/>
                  </a:ext>
                </a:extLst>
              </p:cNvPr>
              <p:cNvSpPr txBox="1">
                <a:spLocks noRot="1" noChangeAspect="1" noMove="1" noResize="1" noEditPoints="1" noAdjustHandles="1" noChangeArrowheads="1" noChangeShapeType="1" noTextEdit="1"/>
              </p:cNvSpPr>
              <p:nvPr/>
            </p:nvSpPr>
            <p:spPr>
              <a:xfrm>
                <a:off x="7820462" y="7571270"/>
                <a:ext cx="1980029" cy="1121782"/>
              </a:xfrm>
              <a:prstGeom prst="rect">
                <a:avLst/>
              </a:prstGeom>
              <a:blipFill>
                <a:blip r:embed="rId8"/>
                <a:stretch>
                  <a:fillRect l="-3822" b="-8989"/>
                </a:stretch>
              </a:blipFill>
            </p:spPr>
            <p:txBody>
              <a:bodyPr/>
              <a:lstStyle/>
              <a:p>
                <a:r>
                  <a:rPr lang="en-KR">
                    <a:noFill/>
                  </a:rPr>
                  <a:t> </a:t>
                </a:r>
              </a:p>
            </p:txBody>
          </p:sp>
        </mc:Fallback>
      </mc:AlternateContent>
    </p:spTree>
  </p:cSld>
  <p:clrMapOvr>
    <a:masterClrMapping/>
  </p:clrMapOvr>
</p:sld>
</file>

<file path=ppt/theme/theme1.xml><?xml version="1.0" encoding="utf-8"?>
<a:theme xmlns:a="http://schemas.openxmlformats.org/drawingml/2006/main" name="AU2018">
  <a:themeElements>
    <a:clrScheme name="Custom 1">
      <a:dk1>
        <a:srgbClr val="000000"/>
      </a:dk1>
      <a:lt1>
        <a:srgbClr val="FFFFFF"/>
      </a:lt1>
      <a:dk2>
        <a:srgbClr val="005AAB"/>
      </a:dk2>
      <a:lt2>
        <a:srgbClr val="8FBAE1"/>
      </a:lt2>
      <a:accent1>
        <a:srgbClr val="BE8817"/>
      </a:accent1>
      <a:accent2>
        <a:srgbClr val="F3A11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AU2018" id="{A89B3544-595A-1F47-8EA6-1B3E44064893}" vid="{E7910C31-34D1-8B44-8F93-1AB1BECF67F0}"/>
    </a:ext>
  </a:extLst>
</a:theme>
</file>

<file path=ppt/theme/theme2.xml><?xml version="1.0" encoding="utf-8"?>
<a:theme xmlns:a="http://schemas.openxmlformats.org/drawingml/2006/main" name="Showroom">
  <a:themeElements>
    <a:clrScheme name="Showroom">
      <a:dk1>
        <a:srgbClr val="000000"/>
      </a:dk1>
      <a:lt1>
        <a:srgbClr val="FFFFFF"/>
      </a:lt1>
      <a:dk2>
        <a:srgbClr val="484D4B"/>
      </a:dk2>
      <a:lt2>
        <a:srgbClr val="A5A5A5"/>
      </a:lt2>
      <a:accent1>
        <a:srgbClr val="669AA4"/>
      </a:accent1>
      <a:accent2>
        <a:srgbClr val="930706"/>
      </a:accent2>
      <a:accent3>
        <a:srgbClr val="CC4C0E"/>
      </a:accent3>
      <a:accent4>
        <a:srgbClr val="88845E"/>
      </a:accent4>
      <a:accent5>
        <a:srgbClr val="CF8616"/>
      </a:accent5>
      <a:accent6>
        <a:srgbClr val="4E576B"/>
      </a:accent6>
      <a:hlink>
        <a:srgbClr val="0000FF"/>
      </a:hlink>
      <a:folHlink>
        <a:srgbClr val="FF00FF"/>
      </a:folHlink>
    </a:clrScheme>
    <a:fontScheme name="Showroom">
      <a:majorFont>
        <a:latin typeface="Gill Sans"/>
        <a:ea typeface="Gill Sans"/>
        <a:cs typeface="Gill Sans"/>
      </a:majorFont>
      <a:minorFont>
        <a:latin typeface="Gill Sans"/>
        <a:ea typeface="Gill Sans"/>
        <a:cs typeface="Gill Sans"/>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7472"/>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84D4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AU2018</Template>
  <TotalTime>1413</TotalTime>
  <Words>1711</Words>
  <Application>Microsoft Macintosh PowerPoint</Application>
  <PresentationFormat>Custom</PresentationFormat>
  <Paragraphs>363</Paragraphs>
  <Slides>35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굴림</vt:lpstr>
      <vt:lpstr>Arial</vt:lpstr>
      <vt:lpstr>Avenir Roman</vt:lpstr>
      <vt:lpstr>Calibri</vt:lpstr>
      <vt:lpstr>Calibri Light</vt:lpstr>
      <vt:lpstr>Cambria Math</vt:lpstr>
      <vt:lpstr>Consolas</vt:lpstr>
      <vt:lpstr>Gill Sans Light</vt:lpstr>
      <vt:lpstr>Helvetica</vt:lpstr>
      <vt:lpstr>Symbol</vt:lpstr>
      <vt:lpstr>Times</vt:lpstr>
      <vt:lpstr>AU2018</vt:lpstr>
      <vt:lpstr>Geometric Transformations (1)</vt:lpstr>
      <vt:lpstr>Reading</vt:lpstr>
      <vt:lpstr>Contents</vt:lpstr>
      <vt:lpstr>Geometric Transformations</vt:lpstr>
      <vt:lpstr>Geometric Transformations</vt:lpstr>
      <vt:lpstr>Matrices</vt:lpstr>
      <vt:lpstr>Matrix Operations</vt:lpstr>
      <vt:lpstr>Matrix Product</vt:lpstr>
      <vt:lpstr>2D Translation</vt:lpstr>
      <vt:lpstr>2D Translation</vt:lpstr>
      <vt:lpstr>2D Rotation</vt:lpstr>
      <vt:lpstr>2D Rotation</vt:lpstr>
      <vt:lpstr>2D Scaling</vt:lpstr>
      <vt:lpstr>2D Scaling</vt:lpstr>
      <vt:lpstr>Matrix Representation</vt:lpstr>
      <vt:lpstr>Homogeneous Coordinates</vt:lpstr>
      <vt:lpstr>Homogeneous Coordinates</vt:lpstr>
      <vt:lpstr>Matrix Equations Using Homogeneous Coordinates</vt:lpstr>
      <vt:lpstr>Inverse Transformations</vt:lpstr>
      <vt:lpstr>2D Composite Transformations</vt:lpstr>
      <vt:lpstr>2D Composite Transformations</vt:lpstr>
      <vt:lpstr>General 2D Pivot-Point Rotation</vt:lpstr>
      <vt:lpstr>General 2D Pivot-Point Scaling</vt:lpstr>
      <vt:lpstr>General 2D Scaling Directions</vt:lpstr>
      <vt:lpstr>Matrix Concatenation Properties</vt:lpstr>
      <vt:lpstr>2D Rigid-Body Transformation</vt:lpstr>
      <vt:lpstr>Other 2D Transformations: Reflection</vt:lpstr>
      <vt:lpstr>Other 2D Transformations</vt:lpstr>
      <vt:lpstr>Other 2D Transformations</vt:lpstr>
      <vt:lpstr>Other 2D Transformations</vt:lpstr>
      <vt:lpstr>Other 2D Transformations: Shear</vt:lpstr>
      <vt:lpstr>Other 2D Transformations: Shear</vt:lpstr>
      <vt:lpstr>Transformations between 2D Coordinate Systems</vt:lpstr>
      <vt:lpstr>Transformations between 2D Coordinate Systems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Geometric Transformations (1)</dc:title>
  <cp:lastModifiedBy>신현준</cp:lastModifiedBy>
  <cp:revision>12</cp:revision>
  <dcterms:modified xsi:type="dcterms:W3CDTF">2020-10-08T01:32:21Z</dcterms:modified>
</cp:coreProperties>
</file>