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6" r:id="rId23"/>
    <p:sldId id="277" r:id="rId24"/>
    <p:sldId id="279" r:id="rId25"/>
    <p:sldId id="284" r:id="rId26"/>
    <p:sldId id="285" r:id="rId27"/>
    <p:sldId id="278" r:id="rId28"/>
    <p:sldId id="280" r:id="rId29"/>
    <p:sldId id="281" r:id="rId30"/>
    <p:sldId id="282" r:id="rId31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1146"/>
              <a:lumOff val="-14152"/>
            </a:schemeClr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FDFDF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D4B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DFDFDF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484D4B"/>
              </a:solidFill>
              <a:prstDash val="solid"/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484D4B"/>
              </a:solidFill>
              <a:prstDash val="solid"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3"/>
  </p:normalViewPr>
  <p:slideViewPr>
    <p:cSldViewPr snapToGrid="0" snapToObjects="1">
      <p:cViewPr varScale="1">
        <p:scale>
          <a:sx n="71" d="100"/>
          <a:sy n="71" d="100"/>
        </p:scale>
        <p:origin x="18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625" y="1079398"/>
            <a:ext cx="14305717" cy="5071872"/>
          </a:xfrm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6600" b="1" spc="-71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64565" y="6336883"/>
            <a:ext cx="14305717" cy="16256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3413" b="1" cap="none" spc="0" baseline="0">
                <a:solidFill>
                  <a:schemeClr val="bg2"/>
                </a:solidFill>
                <a:latin typeface="+mj-lt"/>
              </a:defRPr>
            </a:lvl1pPr>
            <a:lvl2pPr marL="650263" indent="0" algn="ctr">
              <a:buNone/>
              <a:defRPr sz="3413"/>
            </a:lvl2pPr>
            <a:lvl3pPr marL="1300525" indent="0" algn="ctr">
              <a:buNone/>
              <a:defRPr sz="3413"/>
            </a:lvl3pPr>
            <a:lvl4pPr marL="1950788" indent="0" algn="ctr">
              <a:buNone/>
              <a:defRPr sz="2844"/>
            </a:lvl4pPr>
            <a:lvl5pPr marL="2601049" indent="0" algn="ctr">
              <a:buNone/>
              <a:defRPr sz="2844"/>
            </a:lvl5pPr>
            <a:lvl6pPr marL="3251312" indent="0" algn="ctr">
              <a:buNone/>
              <a:defRPr sz="2844"/>
            </a:lvl6pPr>
            <a:lvl7pPr marL="3901574" indent="0" algn="ctr">
              <a:buNone/>
              <a:defRPr sz="2844"/>
            </a:lvl7pPr>
            <a:lvl8pPr marL="4551836" indent="0" algn="ctr">
              <a:buNone/>
              <a:defRPr sz="2844"/>
            </a:lvl8pPr>
            <a:lvl9pPr marL="5202099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3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5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0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5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70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576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882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188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6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0" name="Freeform 9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0821" y="124272"/>
            <a:ext cx="16032490" cy="101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821" y="1524000"/>
            <a:ext cx="7882609" cy="78001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9394" y="1523999"/>
            <a:ext cx="8013918" cy="78001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Freeform 6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2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39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576130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62" y="484313"/>
            <a:ext cx="4789117" cy="3612199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261" y="484312"/>
            <a:ext cx="10561013" cy="885698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962" y="4161538"/>
            <a:ext cx="4789117" cy="49637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63" indent="0">
              <a:buNone/>
              <a:defRPr sz="1707"/>
            </a:lvl2pPr>
            <a:lvl3pPr marL="1300525" indent="0">
              <a:buNone/>
              <a:defRPr sz="1422"/>
            </a:lvl3pPr>
            <a:lvl4pPr marL="1950788" indent="0">
              <a:buNone/>
              <a:defRPr sz="1280"/>
            </a:lvl4pPr>
            <a:lvl5pPr marL="2601049" indent="0">
              <a:buNone/>
              <a:defRPr sz="1280"/>
            </a:lvl5pPr>
            <a:lvl6pPr marL="3251312" indent="0">
              <a:buNone/>
              <a:defRPr sz="1280"/>
            </a:lvl6pPr>
            <a:lvl7pPr marL="3901574" indent="0">
              <a:buNone/>
              <a:defRPr sz="1280"/>
            </a:lvl7pPr>
            <a:lvl8pPr marL="4551836" indent="0">
              <a:buNone/>
              <a:defRPr sz="1280"/>
            </a:lvl8pPr>
            <a:lvl9pPr marL="520209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6200000">
            <a:off x="706298" y="4670176"/>
            <a:ext cx="9753602" cy="413249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18276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70"/>
            <a:ext cx="17353509" cy="2709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76" y="7217664"/>
            <a:ext cx="16322312" cy="1170432"/>
          </a:xfrm>
        </p:spPr>
        <p:txBody>
          <a:bodyPr tIns="0" bIns="0" anchor="b">
            <a:noAutofit/>
          </a:bodyPr>
          <a:lstStyle>
            <a:lvl1pPr algn="ctr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7340242" cy="6990330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63" indent="0">
              <a:buNone/>
              <a:defRPr sz="3983"/>
            </a:lvl2pPr>
            <a:lvl3pPr marL="1300525" indent="0">
              <a:buNone/>
              <a:defRPr sz="3413"/>
            </a:lvl3pPr>
            <a:lvl4pPr marL="1950788" indent="0">
              <a:buNone/>
              <a:defRPr sz="2844"/>
            </a:lvl4pPr>
            <a:lvl5pPr marL="2601049" indent="0">
              <a:buNone/>
              <a:defRPr sz="2844"/>
            </a:lvl5pPr>
            <a:lvl6pPr marL="3251312" indent="0">
              <a:buNone/>
              <a:defRPr sz="2844"/>
            </a:lvl6pPr>
            <a:lvl7pPr marL="3901574" indent="0">
              <a:buNone/>
              <a:defRPr sz="2844"/>
            </a:lvl7pPr>
            <a:lvl8pPr marL="4551836" indent="0">
              <a:buNone/>
              <a:defRPr sz="2844"/>
            </a:lvl8pPr>
            <a:lvl9pPr marL="520209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976" y="8401101"/>
            <a:ext cx="16322312" cy="845312"/>
          </a:xfrm>
        </p:spPr>
        <p:txBody>
          <a:bodyPr lIns="91440" tIns="0" rIns="91440" b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63" indent="0">
              <a:buNone/>
              <a:defRPr sz="1707"/>
            </a:lvl2pPr>
            <a:lvl3pPr marL="1300525" indent="0">
              <a:buNone/>
              <a:defRPr sz="1422"/>
            </a:lvl3pPr>
            <a:lvl4pPr marL="1950788" indent="0">
              <a:buNone/>
              <a:defRPr sz="1280"/>
            </a:lvl4pPr>
            <a:lvl5pPr marL="2601049" indent="0">
              <a:buNone/>
              <a:defRPr sz="1280"/>
            </a:lvl5pPr>
            <a:lvl6pPr marL="3251312" indent="0">
              <a:buNone/>
              <a:defRPr sz="1280"/>
            </a:lvl6pPr>
            <a:lvl7pPr marL="3901574" indent="0">
              <a:buNone/>
              <a:defRPr sz="1280"/>
            </a:lvl7pPr>
            <a:lvl8pPr marL="4551836" indent="0">
              <a:buNone/>
              <a:defRPr sz="1280"/>
            </a:lvl8pPr>
            <a:lvl9pPr marL="520209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0800000">
            <a:off x="1" y="6965032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6479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96755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03" y="126000"/>
            <a:ext cx="16034270" cy="1008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03" y="1537856"/>
            <a:ext cx="16034270" cy="7803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751" y="268288"/>
            <a:ext cx="16290364" cy="9073008"/>
          </a:xfrm>
          <a:prstGeom prst="roundRect">
            <a:avLst>
              <a:gd name="adj" fmla="val 2435"/>
            </a:avLst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535" y="9156700"/>
            <a:ext cx="1027033" cy="5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txStyles>
    <p:titleStyle>
      <a:lvl1pPr algn="l" defTabSz="1300525" rtl="0" eaLnBrk="1" latinLnBrk="0" hangingPunct="1">
        <a:lnSpc>
          <a:spcPct val="85000"/>
        </a:lnSpc>
        <a:spcBef>
          <a:spcPct val="0"/>
        </a:spcBef>
        <a:buNone/>
        <a:defRPr sz="5000" b="1" kern="1200" spc="-71" baseline="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30052" indent="-130052" algn="l" defTabSz="1300525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1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46221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tx2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325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430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536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99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953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407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861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263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525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0788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049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1312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1574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1836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2099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asteriz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9. </a:t>
            </a:r>
            <a:r>
              <a:t>Rasterization</a:t>
            </a:r>
          </a:p>
        </p:txBody>
      </p:sp>
      <p:sp>
        <p:nvSpPr>
          <p:cNvPr id="97" name="Body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41275">
              <a:buClr>
                <a:srgbClr val="000000"/>
              </a:buClr>
              <a:buFont typeface="Arial"/>
            </a:pPr>
            <a:r>
              <a:rPr lang="en-US" dirty="0"/>
              <a:t>Computer Graphics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6CDDE7-3592-5049-99E2-FBEC434A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8" name="AN08F45.jpg" descr="AN08F45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2833" y="2345407"/>
            <a:ext cx="6218344" cy="506278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Decision Vari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Variable</a:t>
            </a:r>
          </a:p>
        </p:txBody>
      </p:sp>
      <p:sp>
        <p:nvSpPr>
          <p:cNvPr id="140" name="d = Δx(b-a)"/>
          <p:cNvSpPr txBox="1"/>
          <p:nvPr/>
        </p:nvSpPr>
        <p:spPr>
          <a:xfrm>
            <a:off x="4380252" y="3216595"/>
            <a:ext cx="177933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</a:lvl1pPr>
          </a:lstStyle>
          <a:p>
            <a:r>
              <a:t>d = Δx(b-a)</a:t>
            </a:r>
          </a:p>
        </p:txBody>
      </p:sp>
      <p:sp>
        <p:nvSpPr>
          <p:cNvPr id="141" name="d is an integer…"/>
          <p:cNvSpPr txBox="1"/>
          <p:nvPr/>
        </p:nvSpPr>
        <p:spPr>
          <a:xfrm>
            <a:off x="3520339" y="4008593"/>
            <a:ext cx="3212418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Font typeface="Times New Roman"/>
            </a:pPr>
            <a:r>
              <a:t>d is an integer</a:t>
            </a:r>
          </a:p>
          <a:p>
            <a:pPr>
              <a:buClr>
                <a:srgbClr val="000000"/>
              </a:buClr>
              <a:buFont typeface="Times New Roman"/>
            </a:pPr>
            <a:r>
              <a:t>d &gt; 0 use upper pixel</a:t>
            </a:r>
          </a:p>
          <a:p>
            <a:pPr>
              <a:buClr>
                <a:srgbClr val="000000"/>
              </a:buClr>
              <a:buFont typeface="Times New Roman"/>
            </a:pPr>
            <a:r>
              <a:t>d &lt; 0 use lower pixel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Decision Vari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B1E0DB-9D0B-B84D-A642-D85673C1C448}"/>
                  </a:ext>
                </a:extLst>
              </p:cNvPr>
              <p:cNvSpPr txBox="1"/>
              <p:nvPr/>
            </p:nvSpPr>
            <p:spPr>
              <a:xfrm>
                <a:off x="7712473" y="1804464"/>
                <a:ext cx="8346003" cy="285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</a:rPr>
                        <m:t>           =2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</a:rPr>
                        <m:t>           =2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B1E0DB-9D0B-B84D-A642-D85673C1C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73" y="1804464"/>
                <a:ext cx="8346003" cy="2851293"/>
              </a:xfrm>
              <a:prstGeom prst="rect">
                <a:avLst/>
              </a:prstGeom>
              <a:blipFill>
                <a:blip r:embed="rId2"/>
                <a:stretch>
                  <a:fillRect l="-2128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4E2E63-E7D1-FC4C-B636-E8DDC968E977}"/>
                  </a:ext>
                </a:extLst>
              </p:cNvPr>
              <p:cNvSpPr txBox="1"/>
              <p:nvPr/>
            </p:nvSpPr>
            <p:spPr>
              <a:xfrm>
                <a:off x="7476565" y="5290203"/>
                <a:ext cx="8216819" cy="2147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−2∆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−2∆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4E2E63-E7D1-FC4C-B636-E8DDC968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65" y="5290203"/>
                <a:ext cx="8216819" cy="2147767"/>
              </a:xfrm>
              <a:prstGeom prst="rect">
                <a:avLst/>
              </a:prstGeom>
              <a:blipFill>
                <a:blip r:embed="rId3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N08F45.jpg" descr="AN08F45.jpg">
            <a:extLst>
              <a:ext uri="{FF2B5EF4-FFF2-40B4-BE49-F238E27FC236}">
                <a16:creationId xmlns:a16="http://schemas.microsoft.com/office/drawing/2014/main" id="{240A2657-35B3-594F-A100-1B422A867076}"/>
              </a:ext>
            </a:extLst>
          </p:cNvPr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4790" y="2292644"/>
            <a:ext cx="6218344" cy="5062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ncremental 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Incremental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More efficient if we look at dk, the value of the decision variable at x = k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More efficient if we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 value of the decision variable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For each x, we need do only an integer addition and a test</a:t>
                </a:r>
              </a:p>
              <a:p>
                <a:pPr lvl="1"/>
                <a:r>
                  <a:rPr lang="en-US" dirty="0"/>
                  <a:t>Single instruction on graphics chips</a:t>
                </a:r>
                <a:endParaRPr dirty="0"/>
              </a:p>
            </p:txBody>
          </p:sp>
        </mc:Choice>
        <mc:Fallback>
          <p:sp>
            <p:nvSpPr>
              <p:cNvPr id="146" name="More efficient if we look at dk, the value of the decision variable at x = k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dk+1= dk +2Δy,   if dk &lt;0…"/>
              <p:cNvSpPr txBox="1"/>
              <p:nvPr/>
            </p:nvSpPr>
            <p:spPr>
              <a:xfrm>
                <a:off x="3427255" y="2732570"/>
                <a:ext cx="9656618" cy="13336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>
                  <a:defRPr sz="4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l-GR" sz="4000" i="0" dirty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l-GR" sz="4000" dirty="0"/>
              </a:p>
              <a:p>
                <a:pPr>
                  <a:defRPr sz="4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+2(</m:t>
                      </m:r>
                      <m:r>
                        <m:rPr>
                          <m:sty m:val="p"/>
                        </m:rPr>
                        <a:rPr lang="el-GR" sz="4000" i="0" dirty="0" err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4000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sz="4000" i="0" dirty="0" err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40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),   </m:t>
                      </m:r>
                      <m:r>
                        <a:rPr lang="el-GR" sz="4000" i="1" dirty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sz="4000" dirty="0"/>
              </a:p>
            </p:txBody>
          </p:sp>
        </mc:Choice>
        <mc:Fallback>
          <p:sp>
            <p:nvSpPr>
              <p:cNvPr id="148" name="dk+1= dk +2Δy,   if dk &lt;0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55" y="2732570"/>
                <a:ext cx="9656618" cy="1333698"/>
              </a:xfrm>
              <a:prstGeom prst="rect">
                <a:avLst/>
              </a:prstGeom>
              <a:blipFill>
                <a:blip r:embed="rId3"/>
                <a:stretch>
                  <a:fillRect b="-122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845F8D-B07B-3742-ADFB-72D718375518}"/>
                  </a:ext>
                </a:extLst>
              </p:cNvPr>
              <p:cNvSpPr txBox="1"/>
              <p:nvPr/>
            </p:nvSpPr>
            <p:spPr>
              <a:xfrm>
                <a:off x="2597282" y="5900517"/>
                <a:ext cx="12145697" cy="1606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36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3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−2∆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−2∆</m:t>
                      </m:r>
                      <m:r>
                        <a:rPr lang="en-US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845F8D-B07B-3742-ADFB-72D718375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82" y="5900517"/>
                <a:ext cx="12145697" cy="1606530"/>
              </a:xfrm>
              <a:prstGeom prst="rect">
                <a:avLst/>
              </a:prstGeom>
              <a:blipFill>
                <a:blip r:embed="rId4"/>
                <a:stretch>
                  <a:fillRect l="-836" t="-787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cision Vari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Decision Variable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1C0549-F8CF-FA41-935D-502ED381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1" name="image.pdf" descr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090" y="3251201"/>
            <a:ext cx="11336304" cy="3305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cremental 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Incremental Form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FA10AB-8BDE-4F4E-8746-2DB9C074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9" name="Group"/>
          <p:cNvGrpSpPr/>
          <p:nvPr/>
        </p:nvGrpSpPr>
        <p:grpSpPr>
          <a:xfrm>
            <a:off x="2294167" y="3035582"/>
            <a:ext cx="6267593" cy="4443308"/>
            <a:chOff x="0" y="0"/>
            <a:chExt cx="6267592" cy="4443307"/>
          </a:xfrm>
        </p:grpSpPr>
        <p:sp>
          <p:nvSpPr>
            <p:cNvPr id="151" name="Line"/>
            <p:cNvSpPr/>
            <p:nvPr/>
          </p:nvSpPr>
          <p:spPr>
            <a:xfrm flipH="1">
              <a:off x="950910" y="0"/>
              <a:ext cx="2258" cy="43639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52" name="Square"/>
            <p:cNvSpPr/>
            <p:nvPr/>
          </p:nvSpPr>
          <p:spPr>
            <a:xfrm>
              <a:off x="1601843" y="1903145"/>
              <a:ext cx="1269387" cy="1269517"/>
            </a:xfrm>
            <a:prstGeom prst="rect">
              <a:avLst/>
            </a:prstGeom>
            <a:solidFill>
              <a:srgbClr val="6D74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endParaRPr sz="3600"/>
            </a:p>
          </p:txBody>
        </p:sp>
        <p:sp>
          <p:nvSpPr>
            <p:cNvPr id="153" name="Line"/>
            <p:cNvSpPr/>
            <p:nvPr/>
          </p:nvSpPr>
          <p:spPr>
            <a:xfrm flipH="1">
              <a:off x="2224074" y="79346"/>
              <a:ext cx="2258" cy="43639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54" name="Square"/>
            <p:cNvSpPr/>
            <p:nvPr/>
          </p:nvSpPr>
          <p:spPr>
            <a:xfrm>
              <a:off x="2871229" y="1903145"/>
              <a:ext cx="1269386" cy="1269517"/>
            </a:xfrm>
            <a:prstGeom prst="rect">
              <a:avLst/>
            </a:prstGeom>
            <a:solidFill>
              <a:srgbClr val="6D74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endParaRPr sz="3600"/>
            </a:p>
          </p:txBody>
        </p:sp>
        <p:sp>
          <p:nvSpPr>
            <p:cNvPr id="155" name="Line"/>
            <p:cNvSpPr/>
            <p:nvPr/>
          </p:nvSpPr>
          <p:spPr>
            <a:xfrm flipH="1">
              <a:off x="3493459" y="79346"/>
              <a:ext cx="2259" cy="43639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56" name="Line"/>
            <p:cNvSpPr/>
            <p:nvPr/>
          </p:nvSpPr>
          <p:spPr>
            <a:xfrm>
              <a:off x="714029" y="1279720"/>
              <a:ext cx="4760197" cy="225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57" name="Line"/>
            <p:cNvSpPr/>
            <p:nvPr/>
          </p:nvSpPr>
          <p:spPr>
            <a:xfrm>
              <a:off x="793365" y="2537903"/>
              <a:ext cx="4760197" cy="22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58" name="Line"/>
            <p:cNvSpPr/>
            <p:nvPr/>
          </p:nvSpPr>
          <p:spPr>
            <a:xfrm>
              <a:off x="793365" y="3807419"/>
              <a:ext cx="4760197" cy="225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59" name="Line"/>
            <p:cNvSpPr/>
            <p:nvPr/>
          </p:nvSpPr>
          <p:spPr>
            <a:xfrm flipH="1">
              <a:off x="4762845" y="79345"/>
              <a:ext cx="2259" cy="43639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0" y="1823799"/>
              <a:ext cx="6267592" cy="1190173"/>
            </a:xfrm>
            <a:prstGeom prst="line">
              <a:avLst/>
            </a:prstGeom>
            <a:noFill/>
            <a:ln w="25400" cap="flat">
              <a:solidFill>
                <a:srgbClr val="484D4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61" name="Line"/>
            <p:cNvSpPr/>
            <p:nvPr/>
          </p:nvSpPr>
          <p:spPr>
            <a:xfrm flipH="1">
              <a:off x="4680859" y="1292190"/>
              <a:ext cx="79337" cy="79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81"/>
                    <a:pt x="21600" y="180"/>
                  </a:cubicBezTo>
                  <a:lnTo>
                    <a:pt x="21600" y="21420"/>
                  </a:lnTo>
                  <a:cubicBezTo>
                    <a:pt x="21600" y="21519"/>
                    <a:pt x="11929" y="21600"/>
                    <a:pt x="0" y="21600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endParaRPr sz="3600"/>
            </a:p>
          </p:txBody>
        </p:sp>
        <p:sp>
          <p:nvSpPr>
            <p:cNvPr id="162" name="a"/>
            <p:cNvSpPr txBox="1"/>
            <p:nvPr/>
          </p:nvSpPr>
          <p:spPr>
            <a:xfrm>
              <a:off x="4416347" y="1250702"/>
              <a:ext cx="259686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buClr>
                  <a:srgbClr val="000000"/>
                </a:buClr>
                <a:buFont typeface="Times New Roman"/>
                <a:defRPr sz="2200"/>
              </a:lvl1pPr>
            </a:lstStyle>
            <a:p>
              <a:r>
                <a:t>a</a:t>
              </a:r>
            </a:p>
          </p:txBody>
        </p:sp>
        <p:sp>
          <p:nvSpPr>
            <p:cNvPr id="163" name="Line"/>
            <p:cNvSpPr/>
            <p:nvPr/>
          </p:nvSpPr>
          <p:spPr>
            <a:xfrm>
              <a:off x="5632898" y="2113340"/>
              <a:ext cx="79338" cy="431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148"/>
                    <a:pt x="21600" y="331"/>
                  </a:cubicBezTo>
                  <a:lnTo>
                    <a:pt x="21600" y="21269"/>
                  </a:lnTo>
                  <a:cubicBezTo>
                    <a:pt x="21600" y="21452"/>
                    <a:pt x="11929" y="21600"/>
                    <a:pt x="0" y="21600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endParaRPr sz="3600"/>
            </a:p>
          </p:txBody>
        </p:sp>
        <p:sp>
          <p:nvSpPr>
            <p:cNvPr id="164" name="b"/>
            <p:cNvSpPr txBox="1"/>
            <p:nvPr/>
          </p:nvSpPr>
          <p:spPr>
            <a:xfrm>
              <a:off x="5722607" y="1964804"/>
              <a:ext cx="259686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buClr>
                  <a:srgbClr val="000000"/>
                </a:buClr>
                <a:buFont typeface="Times New Roman"/>
                <a:defRPr sz="2200"/>
              </a:lvl1pPr>
            </a:lstStyle>
            <a:p>
              <a:r>
                <a:t>b</a:t>
              </a:r>
            </a:p>
          </p:txBody>
        </p:sp>
        <p:sp>
          <p:nvSpPr>
            <p:cNvPr id="165" name="Line"/>
            <p:cNvSpPr/>
            <p:nvPr/>
          </p:nvSpPr>
          <p:spPr>
            <a:xfrm>
              <a:off x="3490810" y="2355410"/>
              <a:ext cx="1274384" cy="2258"/>
            </a:xfrm>
            <a:prstGeom prst="line">
              <a:avLst/>
            </a:prstGeom>
            <a:noFill/>
            <a:ln w="25400" cap="flat">
              <a:solidFill>
                <a:srgbClr val="484D4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66" name="Line"/>
            <p:cNvSpPr/>
            <p:nvPr/>
          </p:nvSpPr>
          <p:spPr>
            <a:xfrm>
              <a:off x="4760195" y="2117375"/>
              <a:ext cx="79338" cy="22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284"/>
                    <a:pt x="21600" y="635"/>
                  </a:cubicBezTo>
                  <a:lnTo>
                    <a:pt x="21600" y="20965"/>
                  </a:lnTo>
                  <a:cubicBezTo>
                    <a:pt x="21600" y="21316"/>
                    <a:pt x="11929" y="21600"/>
                    <a:pt x="0" y="21600"/>
                  </a:cubicBez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 i="0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endParaRPr sz="3600"/>
            </a:p>
          </p:txBody>
        </p:sp>
        <p:sp>
          <p:nvSpPr>
            <p:cNvPr id="167" name="Line"/>
            <p:cNvSpPr/>
            <p:nvPr/>
          </p:nvSpPr>
          <p:spPr>
            <a:xfrm>
              <a:off x="4754628" y="2113340"/>
              <a:ext cx="1274385" cy="2259"/>
            </a:xfrm>
            <a:prstGeom prst="line">
              <a:avLst/>
            </a:prstGeom>
            <a:noFill/>
            <a:ln w="25400" cap="flat">
              <a:solidFill>
                <a:srgbClr val="484D4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600" i="0">
                  <a:solidFill>
                    <a:srgbClr val="000000"/>
                  </a:solidFill>
                </a:defRPr>
              </a:pPr>
              <a:endParaRPr sz="1600"/>
            </a:p>
          </p:txBody>
        </p:sp>
        <p:sp>
          <p:nvSpPr>
            <p:cNvPr id="168" name="m"/>
            <p:cNvSpPr txBox="1"/>
            <p:nvPr/>
          </p:nvSpPr>
          <p:spPr>
            <a:xfrm>
              <a:off x="4796479" y="1806115"/>
              <a:ext cx="338233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buClr>
                  <a:srgbClr val="000000"/>
                </a:buClr>
                <a:buFont typeface="Times New Roman"/>
                <a:defRPr sz="2200"/>
              </a:lvl1pPr>
            </a:lstStyle>
            <a:p>
              <a:r>
                <a:t>m</a:t>
              </a:r>
            </a:p>
          </p:txBody>
        </p:sp>
      </p:grpSp>
      <p:sp>
        <p:nvSpPr>
          <p:cNvPr id="170" name="Line"/>
          <p:cNvSpPr/>
          <p:nvPr/>
        </p:nvSpPr>
        <p:spPr>
          <a:xfrm flipH="1">
            <a:off x="9637589" y="2818835"/>
            <a:ext cx="2258" cy="4364286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1" name="Square"/>
          <p:cNvSpPr/>
          <p:nvPr/>
        </p:nvSpPr>
        <p:spPr>
          <a:xfrm>
            <a:off x="10288957" y="4937759"/>
            <a:ext cx="1271130" cy="1271130"/>
          </a:xfrm>
          <a:prstGeom prst="rect">
            <a:avLst/>
          </a:prstGeom>
          <a:solidFill>
            <a:srgbClr val="6D747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172" name="Line"/>
          <p:cNvSpPr/>
          <p:nvPr/>
        </p:nvSpPr>
        <p:spPr>
          <a:xfrm flipH="1">
            <a:off x="10910976" y="2818835"/>
            <a:ext cx="2259" cy="4364286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3" name="Square"/>
          <p:cNvSpPr/>
          <p:nvPr/>
        </p:nvSpPr>
        <p:spPr>
          <a:xfrm>
            <a:off x="11560086" y="3675662"/>
            <a:ext cx="1268872" cy="1268872"/>
          </a:xfrm>
          <a:prstGeom prst="rect">
            <a:avLst/>
          </a:prstGeom>
          <a:solidFill>
            <a:srgbClr val="6D747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174" name="Line"/>
          <p:cNvSpPr/>
          <p:nvPr/>
        </p:nvSpPr>
        <p:spPr>
          <a:xfrm flipH="1">
            <a:off x="12182105" y="2818835"/>
            <a:ext cx="2259" cy="4364286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5" name="Line"/>
          <p:cNvSpPr/>
          <p:nvPr/>
        </p:nvSpPr>
        <p:spPr>
          <a:xfrm>
            <a:off x="9401651" y="4314614"/>
            <a:ext cx="4761655" cy="2259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6" name="Line"/>
          <p:cNvSpPr/>
          <p:nvPr/>
        </p:nvSpPr>
        <p:spPr>
          <a:xfrm>
            <a:off x="9480673" y="5574454"/>
            <a:ext cx="4761655" cy="2259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7" name="Line"/>
          <p:cNvSpPr/>
          <p:nvPr/>
        </p:nvSpPr>
        <p:spPr>
          <a:xfrm>
            <a:off x="9480673" y="6843324"/>
            <a:ext cx="4761655" cy="2258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8" name="Line"/>
          <p:cNvSpPr/>
          <p:nvPr/>
        </p:nvSpPr>
        <p:spPr>
          <a:xfrm flipH="1">
            <a:off x="13450976" y="2818835"/>
            <a:ext cx="2259" cy="4364286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79" name="Line"/>
          <p:cNvSpPr/>
          <p:nvPr/>
        </p:nvSpPr>
        <p:spPr>
          <a:xfrm flipV="1">
            <a:off x="8688194" y="3467947"/>
            <a:ext cx="5834099" cy="2580641"/>
          </a:xfrm>
          <a:prstGeom prst="line">
            <a:avLst/>
          </a:prstGeom>
          <a:ln w="25400">
            <a:solidFill>
              <a:srgbClr val="484D4B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80" name="Line"/>
          <p:cNvSpPr/>
          <p:nvPr/>
        </p:nvSpPr>
        <p:spPr>
          <a:xfrm flipH="1">
            <a:off x="13330185" y="3070578"/>
            <a:ext cx="117405" cy="871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109"/>
                  <a:pt x="21600" y="244"/>
                </a:cubicBezTo>
                <a:lnTo>
                  <a:pt x="21600" y="21356"/>
                </a:lnTo>
                <a:cubicBezTo>
                  <a:pt x="21600" y="21491"/>
                  <a:pt x="11929" y="21600"/>
                  <a:pt x="0" y="21600"/>
                </a:cubicBezTo>
              </a:path>
            </a:pathLst>
          </a:custGeom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181" name="a"/>
          <p:cNvSpPr txBox="1"/>
          <p:nvPr/>
        </p:nvSpPr>
        <p:spPr>
          <a:xfrm>
            <a:off x="13027622" y="3030626"/>
            <a:ext cx="25968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  <a:defRPr sz="2200"/>
            </a:lvl1pPr>
          </a:lstStyle>
          <a:p>
            <a:r>
              <a:t>a</a:t>
            </a:r>
          </a:p>
        </p:txBody>
      </p:sp>
      <p:sp>
        <p:nvSpPr>
          <p:cNvPr id="182" name="Line"/>
          <p:cNvSpPr/>
          <p:nvPr/>
        </p:nvSpPr>
        <p:spPr>
          <a:xfrm>
            <a:off x="13980425" y="3946595"/>
            <a:ext cx="79023" cy="35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178"/>
                  <a:pt x="21600" y="398"/>
                </a:cubicBezTo>
                <a:lnTo>
                  <a:pt x="21600" y="21202"/>
                </a:lnTo>
                <a:cubicBezTo>
                  <a:pt x="21600" y="21422"/>
                  <a:pt x="11929" y="21600"/>
                  <a:pt x="0" y="21600"/>
                </a:cubicBezTo>
              </a:path>
            </a:pathLst>
          </a:custGeom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183" name="b"/>
          <p:cNvSpPr txBox="1"/>
          <p:nvPr/>
        </p:nvSpPr>
        <p:spPr>
          <a:xfrm>
            <a:off x="14035720" y="3680867"/>
            <a:ext cx="25968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  <a:defRPr sz="2200"/>
            </a:lvl1pPr>
          </a:lstStyle>
          <a:p>
            <a:r>
              <a:t>b</a:t>
            </a:r>
          </a:p>
        </p:txBody>
      </p:sp>
      <p:sp>
        <p:nvSpPr>
          <p:cNvPr id="184" name="Line"/>
          <p:cNvSpPr/>
          <p:nvPr/>
        </p:nvSpPr>
        <p:spPr>
          <a:xfrm>
            <a:off x="12178717" y="4506525"/>
            <a:ext cx="1273388" cy="2259"/>
          </a:xfrm>
          <a:prstGeom prst="line">
            <a:avLst/>
          </a:prstGeom>
          <a:ln w="25400">
            <a:solidFill>
              <a:srgbClr val="484D4B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85" name="Line"/>
          <p:cNvSpPr/>
          <p:nvPr/>
        </p:nvSpPr>
        <p:spPr>
          <a:xfrm>
            <a:off x="13438558" y="3946595"/>
            <a:ext cx="88055" cy="562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127"/>
                  <a:pt x="21600" y="284"/>
                </a:cubicBezTo>
                <a:lnTo>
                  <a:pt x="21600" y="21316"/>
                </a:lnTo>
                <a:cubicBezTo>
                  <a:pt x="21600" y="21473"/>
                  <a:pt x="11929" y="21600"/>
                  <a:pt x="0" y="21600"/>
                </a:cubicBezTo>
              </a:path>
            </a:pathLst>
          </a:custGeom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186" name="Line"/>
          <p:cNvSpPr/>
          <p:nvPr/>
        </p:nvSpPr>
        <p:spPr>
          <a:xfrm>
            <a:off x="13443072" y="3946596"/>
            <a:ext cx="1273388" cy="2259"/>
          </a:xfrm>
          <a:prstGeom prst="line">
            <a:avLst/>
          </a:prstGeom>
          <a:ln w="25400">
            <a:solidFill>
              <a:srgbClr val="484D4B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87" name="m"/>
          <p:cNvSpPr txBox="1"/>
          <p:nvPr/>
        </p:nvSpPr>
        <p:spPr>
          <a:xfrm>
            <a:off x="13457966" y="3680867"/>
            <a:ext cx="3382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  <a:defRPr sz="2200"/>
            </a:lvl1pPr>
          </a:lstStyle>
          <a:p>
            <a:r>
              <a:t>m</a:t>
            </a:r>
          </a:p>
        </p:txBody>
      </p:sp>
      <p:sp>
        <p:nvSpPr>
          <p:cNvPr id="188" name="Line"/>
          <p:cNvSpPr/>
          <p:nvPr/>
        </p:nvSpPr>
        <p:spPr>
          <a:xfrm>
            <a:off x="9218771" y="3061547"/>
            <a:ext cx="4761654" cy="2259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AN08F47.jpg" descr="AN08F47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8985" y="2817706"/>
            <a:ext cx="4124961" cy="4443308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Polygon Scan Conve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Polygon Scan Conversion</a:t>
            </a:r>
          </a:p>
        </p:txBody>
      </p:sp>
      <p:sp>
        <p:nvSpPr>
          <p:cNvPr id="194" name="Scan Conversion = Fill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Scan Conversion = Fill</a:t>
            </a:r>
          </a:p>
          <a:p>
            <a:r>
              <a:t>How to tell inside from outside</a:t>
            </a:r>
          </a:p>
          <a:p>
            <a:pPr lvl="1"/>
            <a:r>
              <a:t>Convex: easy</a:t>
            </a:r>
          </a:p>
          <a:p>
            <a:pPr lvl="1"/>
            <a:r>
              <a:t>Non-simple: difficult</a:t>
            </a:r>
          </a:p>
          <a:p>
            <a:pPr lvl="1"/>
            <a:r>
              <a:t>Odd even test</a:t>
            </a:r>
          </a:p>
          <a:p>
            <a:pPr lvl="2">
              <a:defRPr>
                <a:effectLst/>
              </a:defRPr>
            </a:pPr>
            <a:r>
              <a:t>Count edge crossings</a:t>
            </a:r>
          </a:p>
          <a:p>
            <a:pPr lvl="2">
              <a:defRPr>
                <a:effectLst/>
              </a:defRPr>
            </a:pPr>
            <a:endParaRPr/>
          </a:p>
          <a:p>
            <a:pPr lvl="1"/>
            <a:r>
              <a:t>Winding number</a:t>
            </a:r>
          </a:p>
        </p:txBody>
      </p:sp>
      <p:sp>
        <p:nvSpPr>
          <p:cNvPr id="196" name="odd-even fill"/>
          <p:cNvSpPr txBox="1"/>
          <p:nvPr/>
        </p:nvSpPr>
        <p:spPr>
          <a:xfrm>
            <a:off x="11521977" y="7334782"/>
            <a:ext cx="190276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odd-even fill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inding Num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Winding Number</a:t>
            </a:r>
          </a:p>
        </p:txBody>
      </p:sp>
      <p:sp>
        <p:nvSpPr>
          <p:cNvPr id="198" name="Count clockwise encirclements of point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/>
          <a:p>
            <a:pPr marL="221225" indent="-221225">
              <a:buClr>
                <a:srgbClr val="000000"/>
              </a:buClr>
              <a:buFont typeface="Arial"/>
            </a:pPr>
            <a:r>
              <a:rPr dirty="0"/>
              <a:t>Count clockwise encirclements of point</a:t>
            </a:r>
          </a:p>
          <a:p>
            <a:pPr marL="221225" indent="-221225">
              <a:buClr>
                <a:srgbClr val="000000"/>
              </a:buClr>
              <a:buFont typeface="Arial"/>
            </a:pPr>
            <a:endParaRPr dirty="0"/>
          </a:p>
          <a:p>
            <a:pPr marL="221225" indent="-221225">
              <a:buClr>
                <a:srgbClr val="000000"/>
              </a:buClr>
              <a:buFont typeface="Arial"/>
            </a:pPr>
            <a:endParaRPr dirty="0"/>
          </a:p>
          <a:p>
            <a:pPr marL="221225" indent="-221225">
              <a:buClr>
                <a:srgbClr val="000000"/>
              </a:buClr>
              <a:buFont typeface="Arial"/>
            </a:pPr>
            <a:endParaRPr dirty="0"/>
          </a:p>
          <a:p>
            <a:pPr marL="221225" indent="-221225">
              <a:buClr>
                <a:srgbClr val="000000"/>
              </a:buClr>
              <a:buFont typeface="Arial"/>
            </a:pPr>
            <a:endParaRPr lang="en-US" dirty="0"/>
          </a:p>
          <a:p>
            <a:pPr marL="0" indent="0">
              <a:buClr>
                <a:srgbClr val="000000"/>
              </a:buClr>
              <a:buNone/>
            </a:pPr>
            <a:endParaRPr dirty="0"/>
          </a:p>
          <a:p>
            <a:pPr marL="221225" indent="-221225">
              <a:buClr>
                <a:srgbClr val="000000"/>
              </a:buClr>
              <a:buFont typeface="Arial"/>
            </a:pPr>
            <a:r>
              <a:rPr dirty="0"/>
              <a:t>Alternate definition of inside: inside if winding number ≠ 0</a:t>
            </a:r>
          </a:p>
        </p:txBody>
      </p:sp>
      <p:sp>
        <p:nvSpPr>
          <p:cNvPr id="200" name="Line"/>
          <p:cNvSpPr/>
          <p:nvPr/>
        </p:nvSpPr>
        <p:spPr>
          <a:xfrm flipV="1">
            <a:off x="10837598" y="3236464"/>
            <a:ext cx="758615" cy="2817708"/>
          </a:xfrm>
          <a:prstGeom prst="line">
            <a:avLst/>
          </a:prstGeom>
          <a:ln w="38100">
            <a:solidFill>
              <a:srgbClr val="434ED6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01" name="Line"/>
          <p:cNvSpPr/>
          <p:nvPr/>
        </p:nvSpPr>
        <p:spPr>
          <a:xfrm>
            <a:off x="11596211" y="3236465"/>
            <a:ext cx="1408854" cy="2275841"/>
          </a:xfrm>
          <a:prstGeom prst="line">
            <a:avLst/>
          </a:prstGeom>
          <a:ln w="38100">
            <a:solidFill>
              <a:srgbClr val="434ED6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02" name="Line"/>
          <p:cNvSpPr/>
          <p:nvPr/>
        </p:nvSpPr>
        <p:spPr>
          <a:xfrm flipH="1" flipV="1">
            <a:off x="10295731" y="3995077"/>
            <a:ext cx="2709334" cy="1517228"/>
          </a:xfrm>
          <a:prstGeom prst="line">
            <a:avLst/>
          </a:prstGeom>
          <a:ln w="38100">
            <a:solidFill>
              <a:srgbClr val="434ED6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03" name="Line"/>
          <p:cNvSpPr/>
          <p:nvPr/>
        </p:nvSpPr>
        <p:spPr>
          <a:xfrm flipV="1">
            <a:off x="10295732" y="3669958"/>
            <a:ext cx="2492587" cy="325121"/>
          </a:xfrm>
          <a:prstGeom prst="line">
            <a:avLst/>
          </a:prstGeom>
          <a:ln w="38100">
            <a:solidFill>
              <a:srgbClr val="434ED6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04" name="Line"/>
          <p:cNvSpPr/>
          <p:nvPr/>
        </p:nvSpPr>
        <p:spPr>
          <a:xfrm flipH="1">
            <a:off x="10837598" y="3669958"/>
            <a:ext cx="1950721" cy="2384215"/>
          </a:xfrm>
          <a:prstGeom prst="line">
            <a:avLst/>
          </a:prstGeom>
          <a:ln w="38100">
            <a:solidFill>
              <a:srgbClr val="434ED6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05" name="Circle"/>
          <p:cNvSpPr/>
          <p:nvPr/>
        </p:nvSpPr>
        <p:spPr>
          <a:xfrm>
            <a:off x="11596212" y="4103450"/>
            <a:ext cx="216747" cy="216748"/>
          </a:xfrm>
          <a:prstGeom prst="ellipse">
            <a:avLst/>
          </a:prstGeom>
          <a:solidFill>
            <a:srgbClr val="6D747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206" name="Line"/>
          <p:cNvSpPr/>
          <p:nvPr/>
        </p:nvSpPr>
        <p:spPr>
          <a:xfrm flipV="1">
            <a:off x="8995250" y="4428572"/>
            <a:ext cx="2492588" cy="650241"/>
          </a:xfrm>
          <a:prstGeom prst="line">
            <a:avLst/>
          </a:prstGeom>
          <a:ln w="127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07" name="winding number = 2"/>
          <p:cNvSpPr txBox="1"/>
          <p:nvPr/>
        </p:nvSpPr>
        <p:spPr>
          <a:xfrm>
            <a:off x="7112542" y="4935833"/>
            <a:ext cx="3024866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</a:lvl1pPr>
          </a:lstStyle>
          <a:p>
            <a:r>
              <a:t>winding number = 2</a:t>
            </a:r>
          </a:p>
        </p:txBody>
      </p:sp>
      <p:sp>
        <p:nvSpPr>
          <p:cNvPr id="208" name="winding number = 1"/>
          <p:cNvSpPr txBox="1"/>
          <p:nvPr/>
        </p:nvSpPr>
        <p:spPr>
          <a:xfrm>
            <a:off x="5809804" y="2768366"/>
            <a:ext cx="3024866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</a:lvl1pPr>
          </a:lstStyle>
          <a:p>
            <a:r>
              <a:t>winding number = 1</a:t>
            </a:r>
          </a:p>
        </p:txBody>
      </p:sp>
      <p:sp>
        <p:nvSpPr>
          <p:cNvPr id="209" name="Circle"/>
          <p:cNvSpPr/>
          <p:nvPr/>
        </p:nvSpPr>
        <p:spPr>
          <a:xfrm>
            <a:off x="11054344" y="3995077"/>
            <a:ext cx="216748" cy="216748"/>
          </a:xfrm>
          <a:prstGeom prst="ellipse">
            <a:avLst/>
          </a:prstGeom>
          <a:solidFill>
            <a:srgbClr val="6D747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210" name="Line"/>
          <p:cNvSpPr/>
          <p:nvPr/>
        </p:nvSpPr>
        <p:spPr>
          <a:xfrm>
            <a:off x="9537117" y="3344837"/>
            <a:ext cx="1517228" cy="866988"/>
          </a:xfrm>
          <a:prstGeom prst="line">
            <a:avLst/>
          </a:prstGeom>
          <a:ln w="127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illing in the Frame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5568">
                <a:effectLst>
                  <a:outerShdw blurRad="36576" dist="36576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t>Filling in the Frame Buffer</a:t>
            </a:r>
          </a:p>
        </p:txBody>
      </p:sp>
      <p:sp>
        <p:nvSpPr>
          <p:cNvPr id="212" name="Fill at end of pipelin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Fill at end of pipeline</a:t>
            </a:r>
          </a:p>
          <a:p>
            <a:pPr lvl="1"/>
            <a:r>
              <a:t>Convex Polygons only</a:t>
            </a:r>
          </a:p>
          <a:p>
            <a:pPr lvl="1"/>
            <a:r>
              <a:t>Nonconvex polygons assumed to have been tessellated</a:t>
            </a:r>
          </a:p>
          <a:p>
            <a:pPr lvl="1"/>
            <a:r>
              <a:t>Shades (colors) have been computed for vertices (Gouraud shading)</a:t>
            </a:r>
          </a:p>
          <a:p>
            <a:pPr lvl="1"/>
            <a:r>
              <a:t>Combine with z-buffer algorithm</a:t>
            </a:r>
          </a:p>
          <a:p>
            <a:pPr lvl="2">
              <a:defRPr>
                <a:effectLst/>
              </a:defRPr>
            </a:pPr>
            <a:r>
              <a:t>March across scan lines interpolating shades</a:t>
            </a:r>
          </a:p>
          <a:p>
            <a:pPr lvl="2">
              <a:defRPr>
                <a:effectLst/>
              </a:defRPr>
            </a:pPr>
            <a:r>
              <a:t>Incremental work small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can Line Fi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Scan Line Fill </a:t>
            </a:r>
          </a:p>
        </p:txBody>
      </p:sp>
      <p:sp>
        <p:nvSpPr>
          <p:cNvPr id="215" name="Can also fill by maintaining a data structure of all intersections of polygons with scan line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also fill by maintaining a data structure of all intersections of polygons with scan lines</a:t>
            </a:r>
          </a:p>
          <a:p>
            <a:pPr lvl="1"/>
            <a:r>
              <a:t>Sort by scan line</a:t>
            </a:r>
          </a:p>
          <a:p>
            <a:pPr lvl="1"/>
            <a:r>
              <a:t>Fill each span</a:t>
            </a:r>
          </a:p>
        </p:txBody>
      </p:sp>
      <p:pic>
        <p:nvPicPr>
          <p:cNvPr id="217" name="AN08F55.jpg" descr="AN08F55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1705" y="4876801"/>
            <a:ext cx="3576321" cy="2876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AN08F56.jpg" descr="AN08F56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37117" y="4833903"/>
            <a:ext cx="3684694" cy="296220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vertex order generated…"/>
          <p:cNvSpPr txBox="1"/>
          <p:nvPr/>
        </p:nvSpPr>
        <p:spPr>
          <a:xfrm>
            <a:off x="3902516" y="7784969"/>
            <a:ext cx="3574697" cy="902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vertex order generated </a:t>
            </a:r>
          </a:p>
          <a:p>
            <a:r>
              <a:t>      by vertex list</a:t>
            </a:r>
          </a:p>
        </p:txBody>
      </p:sp>
      <p:sp>
        <p:nvSpPr>
          <p:cNvPr id="220" name="desired order"/>
          <p:cNvSpPr txBox="1"/>
          <p:nvPr/>
        </p:nvSpPr>
        <p:spPr>
          <a:xfrm>
            <a:off x="10896754" y="7985022"/>
            <a:ext cx="2069477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desired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ata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Structure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0BE2CB-7F4F-C246-B146-5CAF6005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3" name="AN08F57.jpg" descr="AN08F57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8690" y="2600961"/>
            <a:ext cx="7586134" cy="5547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ive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99" name="Survey Line Drawing Algorithms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Line Drawing Algorithms</a:t>
            </a:r>
          </a:p>
          <a:p>
            <a:pPr lvl="1"/>
            <a:r>
              <a:rPr lang="en-US" dirty="0"/>
              <a:t>DDA</a:t>
            </a:r>
          </a:p>
          <a:p>
            <a:pPr lvl="1"/>
            <a:r>
              <a:rPr lang="en-US" dirty="0" err="1"/>
              <a:t>Bresenham</a:t>
            </a:r>
            <a:endParaRPr lang="en-US" dirty="0"/>
          </a:p>
          <a:p>
            <a:r>
              <a:rPr lang="en-US" dirty="0"/>
              <a:t>Scan-line Algorithm</a:t>
            </a:r>
          </a:p>
          <a:p>
            <a:r>
              <a:rPr lang="en-US" dirty="0"/>
              <a:t>Anti-aliasing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Using Interpo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Interpolation</a:t>
            </a:r>
          </a:p>
        </p:txBody>
      </p:sp>
      <p:sp>
        <p:nvSpPr>
          <p:cNvPr id="225" name="C1 C2 C3 specified by glColor or by vertex shading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r>
              <a:rPr dirty="0"/>
              <a:t>1 </a:t>
            </a:r>
            <a:r>
              <a:rPr lang="en-US" dirty="0"/>
              <a:t>A</a:t>
            </a:r>
            <a:r>
              <a:rPr dirty="0"/>
              <a:t>2 </a:t>
            </a:r>
            <a:r>
              <a:rPr lang="en-US" dirty="0"/>
              <a:t>A</a:t>
            </a:r>
            <a:r>
              <a:rPr dirty="0"/>
              <a:t>3 </a:t>
            </a:r>
            <a:r>
              <a:rPr lang="en-US" dirty="0"/>
              <a:t>are values of output A of vertex </a:t>
            </a:r>
            <a:r>
              <a:rPr lang="en-US" dirty="0" err="1"/>
              <a:t>shader</a:t>
            </a:r>
            <a:endParaRPr dirty="0"/>
          </a:p>
          <a:p>
            <a:r>
              <a:rPr lang="en-US" dirty="0"/>
              <a:t>A</a:t>
            </a:r>
            <a:r>
              <a:rPr dirty="0"/>
              <a:t>4 determined by interpolating between </a:t>
            </a:r>
            <a:r>
              <a:rPr lang="en-US" dirty="0"/>
              <a:t>A</a:t>
            </a:r>
            <a:r>
              <a:rPr dirty="0"/>
              <a:t>1 and </a:t>
            </a:r>
            <a:r>
              <a:rPr lang="en-US" dirty="0"/>
              <a:t>A</a:t>
            </a:r>
            <a:r>
              <a:rPr dirty="0"/>
              <a:t>2</a:t>
            </a:r>
          </a:p>
          <a:p>
            <a:r>
              <a:rPr lang="en-US" dirty="0"/>
              <a:t>A</a:t>
            </a:r>
            <a:r>
              <a:rPr dirty="0"/>
              <a:t>5 determined by interpolating between </a:t>
            </a:r>
            <a:r>
              <a:rPr lang="en-US" dirty="0"/>
              <a:t>A</a:t>
            </a:r>
            <a:r>
              <a:rPr dirty="0"/>
              <a:t>2 and </a:t>
            </a:r>
            <a:r>
              <a:rPr lang="en-US" dirty="0"/>
              <a:t>A</a:t>
            </a:r>
            <a:r>
              <a:rPr dirty="0"/>
              <a:t>3</a:t>
            </a:r>
          </a:p>
          <a:p>
            <a:r>
              <a:rPr dirty="0"/>
              <a:t>interpolate between </a:t>
            </a:r>
            <a:r>
              <a:rPr lang="en-US" dirty="0"/>
              <a:t>A</a:t>
            </a:r>
            <a:r>
              <a:rPr dirty="0"/>
              <a:t>4 and </a:t>
            </a:r>
            <a:r>
              <a:rPr lang="en-US" dirty="0"/>
              <a:t>A</a:t>
            </a:r>
            <a:r>
              <a:rPr dirty="0"/>
              <a:t>5 along span </a:t>
            </a:r>
          </a:p>
        </p:txBody>
      </p:sp>
      <p:sp>
        <p:nvSpPr>
          <p:cNvPr id="226" name="C1"/>
          <p:cNvSpPr txBox="1"/>
          <p:nvPr/>
        </p:nvSpPr>
        <p:spPr>
          <a:xfrm>
            <a:off x="7496948" y="4982176"/>
            <a:ext cx="52899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C1</a:t>
            </a:r>
          </a:p>
        </p:txBody>
      </p:sp>
      <p:sp>
        <p:nvSpPr>
          <p:cNvPr id="228" name="Triangle"/>
          <p:cNvSpPr/>
          <p:nvPr/>
        </p:nvSpPr>
        <p:spPr>
          <a:xfrm>
            <a:off x="6322043" y="5653476"/>
            <a:ext cx="4768427" cy="325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873" y="0"/>
                </a:lnTo>
                <a:lnTo>
                  <a:pt x="21600" y="648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434ED6"/>
              </a:gs>
              <a:gs pos="100000">
                <a:srgbClr val="D6D7FF"/>
              </a:gs>
            </a:gsLst>
            <a:lin ang="189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600"/>
          </a:p>
        </p:txBody>
      </p:sp>
      <p:sp>
        <p:nvSpPr>
          <p:cNvPr id="229" name="Line"/>
          <p:cNvSpPr/>
          <p:nvPr/>
        </p:nvSpPr>
        <p:spPr>
          <a:xfrm>
            <a:off x="5671801" y="7062330"/>
            <a:ext cx="6719148" cy="2259"/>
          </a:xfrm>
          <a:prstGeom prst="line">
            <a:avLst/>
          </a:prstGeom>
          <a:ln w="25400">
            <a:solidFill>
              <a:srgbClr val="484D4B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30" name="Line"/>
          <p:cNvSpPr/>
          <p:nvPr/>
        </p:nvSpPr>
        <p:spPr>
          <a:xfrm>
            <a:off x="7189029" y="7062330"/>
            <a:ext cx="3034455" cy="2259"/>
          </a:xfrm>
          <a:prstGeom prst="line">
            <a:avLst/>
          </a:prstGeom>
          <a:ln w="50800">
            <a:solidFill>
              <a:srgbClr val="FF2600"/>
            </a:solidFill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31" name="Line"/>
          <p:cNvSpPr/>
          <p:nvPr/>
        </p:nvSpPr>
        <p:spPr>
          <a:xfrm flipH="1" flipV="1">
            <a:off x="9356496" y="7170703"/>
            <a:ext cx="975361" cy="1625601"/>
          </a:xfrm>
          <a:prstGeom prst="line">
            <a:avLst/>
          </a:prstGeom>
          <a:ln w="127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32" name="span"/>
          <p:cNvSpPr txBox="1"/>
          <p:nvPr/>
        </p:nvSpPr>
        <p:spPr>
          <a:xfrm>
            <a:off x="10745756" y="8111457"/>
            <a:ext cx="82715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span</a:t>
            </a:r>
          </a:p>
        </p:txBody>
      </p:sp>
      <p:sp>
        <p:nvSpPr>
          <p:cNvPr id="233" name="C3"/>
          <p:cNvSpPr txBox="1"/>
          <p:nvPr/>
        </p:nvSpPr>
        <p:spPr>
          <a:xfrm>
            <a:off x="6089156" y="8870071"/>
            <a:ext cx="52899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</a:lvl1pPr>
          </a:lstStyle>
          <a:p>
            <a:r>
              <a:t>C3</a:t>
            </a:r>
          </a:p>
        </p:txBody>
      </p:sp>
      <p:sp>
        <p:nvSpPr>
          <p:cNvPr id="234" name="C2"/>
          <p:cNvSpPr txBox="1"/>
          <p:nvPr/>
        </p:nvSpPr>
        <p:spPr>
          <a:xfrm>
            <a:off x="11291076" y="6052364"/>
            <a:ext cx="52899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</a:lvl1pPr>
          </a:lstStyle>
          <a:p>
            <a:r>
              <a:t>C2</a:t>
            </a:r>
          </a:p>
        </p:txBody>
      </p:sp>
      <p:sp>
        <p:nvSpPr>
          <p:cNvPr id="235" name="C5"/>
          <p:cNvSpPr txBox="1"/>
          <p:nvPr/>
        </p:nvSpPr>
        <p:spPr>
          <a:xfrm>
            <a:off x="10207343" y="7027725"/>
            <a:ext cx="52899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</a:lvl1pPr>
          </a:lstStyle>
          <a:p>
            <a:r>
              <a:t>C5</a:t>
            </a:r>
          </a:p>
        </p:txBody>
      </p:sp>
      <p:sp>
        <p:nvSpPr>
          <p:cNvPr id="236" name="C4"/>
          <p:cNvSpPr txBox="1"/>
          <p:nvPr/>
        </p:nvSpPr>
        <p:spPr>
          <a:xfrm>
            <a:off x="6509908" y="6404577"/>
            <a:ext cx="52899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</a:lvl1pPr>
          </a:lstStyle>
          <a:p>
            <a:r>
              <a:rPr dirty="0"/>
              <a:t>C4</a:t>
            </a:r>
          </a:p>
        </p:txBody>
      </p:sp>
      <p:sp>
        <p:nvSpPr>
          <p:cNvPr id="237" name="scan line"/>
          <p:cNvSpPr txBox="1"/>
          <p:nvPr/>
        </p:nvSpPr>
        <p:spPr>
          <a:xfrm>
            <a:off x="3899388" y="6485857"/>
            <a:ext cx="1420261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scan 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2037-143A-C340-A728-4CEDCC23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748D-CAC1-9E47-BBF3-19ED952E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shader output</a:t>
            </a:r>
          </a:p>
          <a:p>
            <a:pPr lvl="1"/>
            <a:r>
              <a:rPr lang="en-US" dirty="0"/>
              <a:t>Computed from vertex attributes and uniform</a:t>
            </a:r>
          </a:p>
          <a:p>
            <a:pPr lvl="1"/>
            <a:r>
              <a:rPr lang="en-US" dirty="0"/>
              <a:t>ex) out vec3 normal;</a:t>
            </a:r>
          </a:p>
          <a:p>
            <a:pPr lvl="1"/>
            <a:r>
              <a:rPr lang="en-US" dirty="0"/>
              <a:t>       out vec2 </a:t>
            </a:r>
            <a:r>
              <a:rPr lang="en-US" dirty="0" err="1"/>
              <a:t>texCoord</a:t>
            </a:r>
            <a:r>
              <a:rPr lang="en-US" dirty="0"/>
              <a:t>;</a:t>
            </a:r>
          </a:p>
          <a:p>
            <a:r>
              <a:rPr lang="en-US" dirty="0"/>
              <a:t>Interpolated value is as input of fragment shader</a:t>
            </a:r>
          </a:p>
          <a:p>
            <a:pPr lvl="1"/>
            <a:r>
              <a:rPr lang="en-US" dirty="0"/>
              <a:t>ex) in vec3 normal;</a:t>
            </a:r>
          </a:p>
          <a:p>
            <a:pPr lvl="1"/>
            <a:r>
              <a:rPr lang="en-US" dirty="0"/>
              <a:t>      in vec2 </a:t>
            </a:r>
            <a:r>
              <a:rPr lang="en-US" dirty="0" err="1"/>
              <a:t>texCoord</a:t>
            </a:r>
            <a:r>
              <a:rPr lang="en-US" dirty="0"/>
              <a:t>;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Output and input must match.</a:t>
            </a:r>
          </a:p>
          <a:p>
            <a:pPr lvl="1"/>
            <a:r>
              <a:rPr lang="en-US" dirty="0"/>
              <a:t>Okay to have un-used output.</a:t>
            </a:r>
          </a:p>
        </p:txBody>
      </p:sp>
    </p:spTree>
    <p:extLst>
      <p:ext uri="{BB962C8B-B14F-4D97-AF65-F5344CB8AC3E}">
        <p14:creationId xmlns:p14="http://schemas.microsoft.com/office/powerpoint/2010/main" val="1319766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lood Fi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Flood Fill</a:t>
            </a:r>
          </a:p>
        </p:txBody>
      </p:sp>
      <p:sp>
        <p:nvSpPr>
          <p:cNvPr id="239" name="Fill can be done recursively if we know a seed point located inside (WHITE)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68111" indent="-268111">
              <a:buClr>
                <a:srgbClr val="000000"/>
              </a:buClr>
              <a:buFont typeface="Arial"/>
              <a:defRPr sz="3800"/>
            </a:pPr>
            <a:r>
              <a:t>Fill can be done recursively if we know a seed point located inside (WHITE)</a:t>
            </a:r>
          </a:p>
          <a:p>
            <a:pPr marL="268111" indent="-268111">
              <a:buClr>
                <a:srgbClr val="000000"/>
              </a:buClr>
              <a:buFont typeface="Arial"/>
              <a:defRPr sz="3800"/>
            </a:pPr>
            <a:r>
              <a:t>Scan convert edges into buffer in edge/inside color (BLACK)</a:t>
            </a:r>
          </a:p>
        </p:txBody>
      </p:sp>
      <p:sp>
        <p:nvSpPr>
          <p:cNvPr id="241" name="flood_fill(int x, int y) {…"/>
          <p:cNvSpPr txBox="1"/>
          <p:nvPr/>
        </p:nvSpPr>
        <p:spPr>
          <a:xfrm>
            <a:off x="3693989" y="5099100"/>
            <a:ext cx="6370334" cy="359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flood_fill(int x, int y) {</a:t>
            </a:r>
          </a:p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    if(read_pixel(x,y)= = WHITE) {</a:t>
            </a:r>
          </a:p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       write_pixel(x,y,BLACK);</a:t>
            </a:r>
          </a:p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       flood_fill(x-1, y);</a:t>
            </a:r>
          </a:p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       flood_fill(x+1, y);</a:t>
            </a:r>
          </a:p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       flood_fill(x, y+1);</a:t>
            </a:r>
          </a:p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       flood_fill(x, y-1);</a:t>
            </a:r>
          </a:p>
          <a:p>
            <a:pPr algn="l">
              <a:spcBef>
                <a:spcPts val="600"/>
              </a:spcBef>
              <a:buClr>
                <a:srgbClr val="000000"/>
              </a:buClr>
              <a:buFont typeface="Courier New"/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/>
              <a:t>} 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lia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Aliasing</a:t>
            </a:r>
          </a:p>
        </p:txBody>
      </p:sp>
      <p:sp>
        <p:nvSpPr>
          <p:cNvPr id="243" name="Ideal rasterized line should be 1 pixel wid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21225" indent="-221225">
              <a:buClr>
                <a:srgbClr val="000000"/>
              </a:buClr>
              <a:buFont typeface="Arial"/>
            </a:pPr>
            <a:r>
              <a:t>Ideal rasterized line should be 1 pixel wide</a:t>
            </a:r>
          </a:p>
          <a:p>
            <a:pPr marL="221225" indent="-221225">
              <a:buClr>
                <a:srgbClr val="000000"/>
              </a:buClr>
              <a:buFont typeface="Arial"/>
            </a:pPr>
            <a:endParaRPr/>
          </a:p>
          <a:p>
            <a:pPr marL="221225" indent="-221225">
              <a:buClr>
                <a:srgbClr val="000000"/>
              </a:buClr>
              <a:buFont typeface="Arial"/>
            </a:pPr>
            <a:endParaRPr/>
          </a:p>
          <a:p>
            <a:pPr marL="221225" indent="-221225">
              <a:buClr>
                <a:srgbClr val="000000"/>
              </a:buClr>
              <a:buFont typeface="Arial"/>
            </a:pPr>
            <a:endParaRPr/>
          </a:p>
          <a:p>
            <a:pPr marL="221225" indent="-221225">
              <a:buClr>
                <a:srgbClr val="000000"/>
              </a:buClr>
              <a:buFont typeface="Arial"/>
            </a:pPr>
            <a:endParaRPr/>
          </a:p>
          <a:p>
            <a:pPr marL="221225" indent="-221225">
              <a:buClr>
                <a:srgbClr val="000000"/>
              </a:buClr>
              <a:buFont typeface="Arial"/>
            </a:pPr>
            <a:r>
              <a:t>Choosing best y for each x (or visa versa) produces aliased raster lines</a:t>
            </a:r>
          </a:p>
        </p:txBody>
      </p:sp>
      <p:pic>
        <p:nvPicPr>
          <p:cNvPr id="245" name="AN08F59.jpg" descr="AN08F59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6157" y="3251200"/>
            <a:ext cx="3346028" cy="3219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olygon Alia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Polygon Aliasing</a:t>
            </a:r>
          </a:p>
        </p:txBody>
      </p:sp>
      <p:sp>
        <p:nvSpPr>
          <p:cNvPr id="255" name="Aliasing problems can be serious for polygon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21225" indent="-221225">
              <a:buClr>
                <a:srgbClr val="000000"/>
              </a:buClr>
              <a:buFont typeface="Arial"/>
            </a:pPr>
            <a:r>
              <a:t>Aliasing problems can be serious for polygons</a:t>
            </a:r>
          </a:p>
          <a:p>
            <a:pPr marL="615461" lvl="1" indent="-234461">
              <a:buClr>
                <a:srgbClr val="000000"/>
              </a:buClr>
              <a:buFont typeface="Arial"/>
              <a:buChar char="­"/>
            </a:pPr>
            <a:r>
              <a:t>Jaggedness of edges</a:t>
            </a:r>
          </a:p>
          <a:p>
            <a:pPr marL="615461" lvl="1" indent="-234461">
              <a:buClr>
                <a:srgbClr val="000000"/>
              </a:buClr>
              <a:buFont typeface="Arial"/>
              <a:buChar char="­"/>
            </a:pPr>
            <a:r>
              <a:t>Small polygons neglected</a:t>
            </a:r>
          </a:p>
          <a:p>
            <a:pPr marL="615461" lvl="1" indent="-234461">
              <a:buClr>
                <a:srgbClr val="000000"/>
              </a:buClr>
              <a:buFont typeface="Arial"/>
              <a:buChar char="­"/>
            </a:pPr>
            <a:r>
              <a:t>Need compositing so color</a:t>
            </a:r>
          </a:p>
          <a:p>
            <a:pPr marL="612775" lvl="1" indent="-190500">
              <a:buClr>
                <a:srgbClr val="000000"/>
              </a:buClr>
              <a:buNone/>
            </a:pPr>
            <a:r>
              <a:t>of one polygon does not</a:t>
            </a:r>
          </a:p>
          <a:p>
            <a:pPr marL="612775" lvl="1" indent="-190500">
              <a:buClr>
                <a:srgbClr val="000000"/>
              </a:buClr>
              <a:buNone/>
            </a:pPr>
            <a:r>
              <a:t>totally determine color of</a:t>
            </a:r>
          </a:p>
          <a:p>
            <a:pPr marL="612775" lvl="1" indent="-190500">
              <a:buClr>
                <a:srgbClr val="000000"/>
              </a:buClr>
              <a:buNone/>
            </a:pPr>
            <a:r>
              <a:t>pixel</a:t>
            </a:r>
          </a:p>
        </p:txBody>
      </p:sp>
      <p:pic>
        <p:nvPicPr>
          <p:cNvPr id="257" name="AN08F61.jpg" descr="AN08F61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0612" y="3576320"/>
            <a:ext cx="4393637" cy="439363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Line"/>
          <p:cNvSpPr/>
          <p:nvPr/>
        </p:nvSpPr>
        <p:spPr>
          <a:xfrm flipV="1">
            <a:off x="8778505" y="5852160"/>
            <a:ext cx="3251201" cy="2384215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59" name="All three polygons should contribute to color"/>
          <p:cNvSpPr txBox="1"/>
          <p:nvPr/>
        </p:nvSpPr>
        <p:spPr>
          <a:xfrm>
            <a:off x="6815112" y="8091138"/>
            <a:ext cx="658193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All three polygons should contribute to color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689A-0132-5A41-9321-D4FA3CE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70B6-195B-954F-94C3-CBA9D16C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  <a:p>
            <a:pPr lvl="1"/>
            <a:r>
              <a:rPr lang="en-US" dirty="0"/>
              <a:t>Error cause by ”insufficient” sampling</a:t>
            </a:r>
          </a:p>
          <a:p>
            <a:pPr lvl="1"/>
            <a:r>
              <a:rPr lang="en-US" dirty="0"/>
              <a:t>Ex) Nyquist frequency</a:t>
            </a:r>
          </a:p>
          <a:p>
            <a:r>
              <a:rPr lang="en-US" dirty="0"/>
              <a:t>In image</a:t>
            </a:r>
          </a:p>
          <a:p>
            <a:pPr lvl="1"/>
            <a:r>
              <a:rPr lang="en-US" dirty="0"/>
              <a:t>Number of image sample (pixels) per area is insufficient for viewer’s request</a:t>
            </a:r>
          </a:p>
          <a:p>
            <a:pPr lvl="1"/>
            <a:r>
              <a:rPr lang="en-US" dirty="0"/>
              <a:t>Human eye requires more than 300 dpi in 1 feet distance</a:t>
            </a:r>
          </a:p>
          <a:p>
            <a:pPr lvl="1"/>
            <a:r>
              <a:rPr lang="en-US" dirty="0"/>
              <a:t>Ex) Retina display, Laser printer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28D32-7ABE-5344-BED6-D5E4F204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82" y="7212772"/>
            <a:ext cx="2540000" cy="168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FE672-3E8F-7B49-87D2-075937E6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792" y="7212772"/>
            <a:ext cx="2540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1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7C1-9284-5B49-B67B-1E9E239F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223C-42D8-C548-A92F-E179A227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the problem caused by aliasing</a:t>
            </a:r>
          </a:p>
          <a:p>
            <a:pPr lvl="1"/>
            <a:r>
              <a:rPr lang="en-US" dirty="0"/>
              <a:t>Simulating more sampling</a:t>
            </a:r>
          </a:p>
          <a:p>
            <a:r>
              <a:rPr lang="en-US" dirty="0"/>
              <a:t>Image Limitation</a:t>
            </a:r>
          </a:p>
          <a:p>
            <a:pPr lvl="1"/>
            <a:r>
              <a:rPr lang="en-US" dirty="0"/>
              <a:t>The more samples, the better image</a:t>
            </a:r>
          </a:p>
          <a:p>
            <a:pPr lvl="1"/>
            <a:r>
              <a:rPr lang="en-US" dirty="0"/>
              <a:t>Screen resolution is fixed physically</a:t>
            </a:r>
          </a:p>
          <a:p>
            <a:r>
              <a:rPr lang="en-US" dirty="0"/>
              <a:t>Anti-aliasing</a:t>
            </a:r>
          </a:p>
          <a:p>
            <a:pPr lvl="1"/>
            <a:r>
              <a:rPr lang="en-US" dirty="0"/>
              <a:t>Generate bigger image</a:t>
            </a:r>
          </a:p>
          <a:p>
            <a:pPr lvl="1"/>
            <a:r>
              <a:rPr lang="en-US" dirty="0"/>
              <a:t>Shrink the bigger image down to the resulting image</a:t>
            </a:r>
          </a:p>
          <a:p>
            <a:pPr lvl="1"/>
            <a:r>
              <a:rPr lang="en-US" dirty="0"/>
              <a:t>or simulating such effect</a:t>
            </a:r>
          </a:p>
        </p:txBody>
      </p:sp>
    </p:spTree>
    <p:extLst>
      <p:ext uri="{BB962C8B-B14F-4D97-AF65-F5344CB8AC3E}">
        <p14:creationId xmlns:p14="http://schemas.microsoft.com/office/powerpoint/2010/main" val="4098631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ntialiasing by Area Averag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4698">
                <a:effectLst>
                  <a:outerShdw blurRad="30861" dist="30861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sz="5000" dirty="0">
                <a:effectLst/>
              </a:rPr>
              <a:t>Anti</a:t>
            </a:r>
            <a:r>
              <a:rPr lang="en-US" sz="5000" dirty="0">
                <a:effectLst/>
              </a:rPr>
              <a:t>-</a:t>
            </a:r>
            <a:r>
              <a:rPr sz="5000" dirty="0">
                <a:effectLst/>
              </a:rPr>
              <a:t>aliasing by Area Averaging</a:t>
            </a:r>
          </a:p>
        </p:txBody>
      </p:sp>
      <p:sp>
        <p:nvSpPr>
          <p:cNvPr id="247" name="Color multiple pixels for each x depending on coverage by ideal line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268111" indent="-268111">
              <a:buClr>
                <a:srgbClr val="000000"/>
              </a:buClr>
              <a:buFont typeface="Arial"/>
              <a:defRPr sz="3800"/>
            </a:lvl1pPr>
          </a:lstStyle>
          <a:p>
            <a:r>
              <a:rPr lang="en-US" dirty="0"/>
              <a:t>Computing how much the ideal line covers each pixel</a:t>
            </a:r>
          </a:p>
          <a:p>
            <a:pPr lvl="1"/>
            <a:r>
              <a:rPr lang="en-US" dirty="0"/>
              <a:t>Blend the primitive color with background color according to the coverage</a:t>
            </a:r>
            <a:endParaRPr dirty="0"/>
          </a:p>
        </p:txBody>
      </p:sp>
      <p:pic>
        <p:nvPicPr>
          <p:cNvPr id="249" name="AN08F60.jpg" descr="AN08F60.jpg"/>
          <p:cNvPicPr>
            <a:picLocks/>
          </p:cNvPicPr>
          <p:nvPr/>
        </p:nvPicPr>
        <p:blipFill>
          <a:blip r:embed="rId2">
            <a:extLst/>
          </a:blip>
          <a:srcRect l="49301" b="20909"/>
          <a:stretch>
            <a:fillRect/>
          </a:stretch>
        </p:blipFill>
        <p:spPr>
          <a:xfrm>
            <a:off x="4679959" y="6061591"/>
            <a:ext cx="7861584" cy="2761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AN08F60.jpg" descr="AN08F60.jpg"/>
          <p:cNvPicPr>
            <a:picLocks/>
          </p:cNvPicPr>
          <p:nvPr/>
        </p:nvPicPr>
        <p:blipFill>
          <a:blip r:embed="rId2">
            <a:extLst/>
          </a:blip>
          <a:srcRect r="50000" b="20909"/>
          <a:stretch>
            <a:fillRect/>
          </a:stretch>
        </p:blipFill>
        <p:spPr>
          <a:xfrm>
            <a:off x="6082646" y="3800686"/>
            <a:ext cx="5448199" cy="194169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riginal"/>
          <p:cNvSpPr txBox="1"/>
          <p:nvPr/>
        </p:nvSpPr>
        <p:spPr>
          <a:xfrm>
            <a:off x="4473269" y="4213442"/>
            <a:ext cx="117820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original</a:t>
            </a:r>
          </a:p>
        </p:txBody>
      </p:sp>
      <p:sp>
        <p:nvSpPr>
          <p:cNvPr id="252" name="antialiased"/>
          <p:cNvSpPr txBox="1"/>
          <p:nvPr/>
        </p:nvSpPr>
        <p:spPr>
          <a:xfrm>
            <a:off x="11827753" y="4213442"/>
            <a:ext cx="169918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antialiased</a:t>
            </a:r>
            <a:endParaRPr dirty="0"/>
          </a:p>
        </p:txBody>
      </p:sp>
      <p:sp>
        <p:nvSpPr>
          <p:cNvPr id="253" name="magnified"/>
          <p:cNvSpPr txBox="1"/>
          <p:nvPr/>
        </p:nvSpPr>
        <p:spPr>
          <a:xfrm>
            <a:off x="8023096" y="8772444"/>
            <a:ext cx="1550103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magnified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59F3-283B-BF48-BE0F-4B591B3A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Full-Screen Anti-Aliasing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6407-93C2-C547-B87C-21F5A4FB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Supersampling</a:t>
            </a:r>
            <a:endParaRPr lang="en-US" dirty="0"/>
          </a:p>
          <a:p>
            <a:pPr lvl="1"/>
            <a:r>
              <a:rPr lang="en-US" dirty="0"/>
              <a:t>At each pixel, compute the colors</a:t>
            </a:r>
            <a:br>
              <a:rPr lang="en-US" dirty="0"/>
            </a:br>
            <a:r>
              <a:rPr lang="en-US" dirty="0"/>
              <a:t>at many sample points</a:t>
            </a:r>
          </a:p>
          <a:p>
            <a:pPr lvl="1"/>
            <a:r>
              <a:rPr lang="en-US" dirty="0"/>
              <a:t>Averaging the sample colors</a:t>
            </a:r>
          </a:p>
          <a:p>
            <a:pPr marL="286116" lvl="1" indent="0">
              <a:buNone/>
            </a:pPr>
            <a:endParaRPr lang="en-US" dirty="0"/>
          </a:p>
          <a:p>
            <a:r>
              <a:rPr lang="en-US" dirty="0"/>
              <a:t>Multisampling</a:t>
            </a:r>
          </a:p>
          <a:p>
            <a:pPr lvl="1"/>
            <a:r>
              <a:rPr lang="en-US" dirty="0"/>
              <a:t>Multi-samples for pixel coverage of a primitive</a:t>
            </a:r>
          </a:p>
          <a:p>
            <a:pPr lvl="1"/>
            <a:r>
              <a:rPr lang="en-US" dirty="0"/>
              <a:t>Benefit</a:t>
            </a:r>
          </a:p>
          <a:p>
            <a:pPr lvl="2"/>
            <a:r>
              <a:rPr lang="en-US" dirty="0"/>
              <a:t>Single sample for color</a:t>
            </a:r>
          </a:p>
          <a:p>
            <a:pPr lvl="2"/>
            <a:r>
              <a:rPr lang="en-US" dirty="0"/>
              <a:t>Very simple for general shapes</a:t>
            </a:r>
          </a:p>
          <a:p>
            <a:pPr lvl="1"/>
            <a:r>
              <a:rPr lang="en-US" dirty="0"/>
              <a:t>In OpenGL (GLFW): </a:t>
            </a:r>
            <a:r>
              <a:rPr lang="en-US" dirty="0" err="1"/>
              <a:t>glfwWindowHint</a:t>
            </a:r>
            <a:r>
              <a:rPr lang="en-US" dirty="0"/>
              <a:t>( GLFW_SAMPLES, 8 );</a:t>
            </a:r>
          </a:p>
          <a:p>
            <a:pPr lvl="2"/>
            <a:r>
              <a:rPr lang="en-US" dirty="0"/>
              <a:t>Before </a:t>
            </a:r>
            <a:r>
              <a:rPr lang="en-US" dirty="0" err="1"/>
              <a:t>glfwCreateWindow</a:t>
            </a:r>
            <a:r>
              <a:rPr lang="en-US" dirty="0"/>
              <a:t>(..)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D9F1-6C78-3D49-AA58-C51367A6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02" y="1537855"/>
            <a:ext cx="508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6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4D3C-9BC2-3547-A920-66A049F2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0AFC-3D74-7542-A8DD-33CDBB22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18F43-23A4-C84A-BC71-F9162E2B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746" y="1316208"/>
            <a:ext cx="5038710" cy="4114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308A4-512D-A843-B329-165BC4132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14" t="24331" r="38317" b="67824"/>
          <a:stretch/>
        </p:blipFill>
        <p:spPr>
          <a:xfrm>
            <a:off x="10387377" y="5351781"/>
            <a:ext cx="3448894" cy="3414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B05090-D30B-9B47-BC32-6B24BE7CC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02" y="1316207"/>
            <a:ext cx="5050118" cy="4123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B3D7B-2365-A646-9F59-7E7A8CD3C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64" t="23938" r="38809" b="68294"/>
          <a:stretch/>
        </p:blipFill>
        <p:spPr>
          <a:xfrm>
            <a:off x="3766224" y="5351782"/>
            <a:ext cx="3336114" cy="35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1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asterization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Rasterization</a:t>
            </a:r>
          </a:p>
        </p:txBody>
      </p:sp>
      <p:sp>
        <p:nvSpPr>
          <p:cNvPr id="102" name="Rasterization (scan conversion)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(scan conversion)</a:t>
            </a:r>
          </a:p>
          <a:p>
            <a:pPr lvl="1"/>
            <a:r>
              <a:rPr lang="en-US" dirty="0"/>
              <a:t>Determine which pixels that are inside primitive specified by a set of vertices</a:t>
            </a:r>
          </a:p>
          <a:p>
            <a:pPr lvl="1"/>
            <a:r>
              <a:rPr lang="en-US" dirty="0"/>
              <a:t>Produces a set of fragments</a:t>
            </a:r>
          </a:p>
          <a:p>
            <a:pPr lvl="1"/>
            <a:r>
              <a:rPr lang="en-US" dirty="0"/>
              <a:t>Fragments have a location (pixel location) and other attributes such color and texture coordinates (output of vertex </a:t>
            </a:r>
            <a:r>
              <a:rPr lang="en-US" dirty="0" err="1"/>
              <a:t>shader</a:t>
            </a:r>
            <a:r>
              <a:rPr lang="en-US" dirty="0"/>
              <a:t>) that are determined by interpolating values at vertices</a:t>
            </a:r>
          </a:p>
          <a:p>
            <a:r>
              <a:rPr lang="en-US" dirty="0"/>
              <a:t>All output values of the vertex </a:t>
            </a:r>
            <a:r>
              <a:rPr lang="en-US" dirty="0" err="1"/>
              <a:t>shader</a:t>
            </a:r>
            <a:r>
              <a:rPr lang="en-US" dirty="0"/>
              <a:t> are interpolated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7D247F-54EC-8A45-99BF-6ED665813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C21682-CCC3-4343-90F6-481F7B04D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can Conversion of Line Segments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defTabSz="443991">
              <a:defRPr sz="4408">
                <a:effectLst>
                  <a:outerShdw blurRad="28956" dist="28956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/>
              <a:t>Scan Conversion of Line Segments</a:t>
            </a:r>
          </a:p>
        </p:txBody>
      </p:sp>
      <p:sp>
        <p:nvSpPr>
          <p:cNvPr id="105" name="Start with line segment in window coordinates with integer values for endpoints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with line segment in window coordinates with integer values for endpoints</a:t>
            </a:r>
          </a:p>
          <a:p>
            <a:r>
              <a:rPr lang="en-US"/>
              <a:t>Assume implementation has a write_pixel function</a:t>
            </a:r>
          </a:p>
        </p:txBody>
      </p:sp>
      <p:pic>
        <p:nvPicPr>
          <p:cNvPr id="107" name="AN08F40.jpg" descr="AN08F40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8985" y="5201920"/>
            <a:ext cx="3556001" cy="358761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y = mx + h"/>
          <p:cNvSpPr txBox="1"/>
          <p:nvPr/>
        </p:nvSpPr>
        <p:spPr>
          <a:xfrm>
            <a:off x="7308870" y="5817555"/>
            <a:ext cx="165910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 = mx + h</a:t>
            </a:r>
          </a:p>
        </p:txBody>
      </p:sp>
      <p:sp>
        <p:nvSpPr>
          <p:cNvPr id="109" name="Line"/>
          <p:cNvSpPr/>
          <p:nvPr/>
        </p:nvSpPr>
        <p:spPr>
          <a:xfrm>
            <a:off x="9211998" y="6394026"/>
            <a:ext cx="2384215" cy="216748"/>
          </a:xfrm>
          <a:prstGeom prst="line">
            <a:avLst/>
          </a:prstGeom>
          <a:ln w="25400">
            <a:solidFill>
              <a:srgbClr val="484D4B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457200">
              <a:defRPr sz="1200" i="0">
                <a:solidFill>
                  <a:srgbClr val="000000"/>
                </a:solidFill>
              </a:defRPr>
            </a:pPr>
            <a:endParaRPr sz="1200"/>
          </a:p>
        </p:txBody>
      </p:sp>
      <p:pic>
        <p:nvPicPr>
          <p:cNvPr id="110" name="image.pdf" descr="image.pd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6824" y="6719146"/>
            <a:ext cx="2167468" cy="1679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DA Algorithm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DDA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Digital Differential Analyzer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Digital Differential Analyzer</a:t>
                </a:r>
              </a:p>
              <a:p>
                <a:pPr lvl="1"/>
                <a:r>
                  <a:rPr lang="en-US" dirty="0"/>
                  <a:t>DDA was a mechanical device for numerical solution of differential equations</a:t>
                </a:r>
              </a:p>
              <a:p>
                <a:pPr lvl="1"/>
                <a:r>
                  <a:rPr lang="en-US" dirty="0"/>
                  <a:t>Line </a:t>
                </a:r>
                <a14:m>
                  <m:oMath xmlns:m="http://schemas.openxmlformats.org/officeDocument/2006/math">
                    <m:r>
                      <a:rPr lang="en-US" dirty="0" smtClean="0"/>
                      <m:t>𝑦</m:t>
                    </m:r>
                    <m:r>
                      <a:rPr lang="en-US" dirty="0" smtClean="0"/>
                      <m:t>=</m:t>
                    </m:r>
                    <m:r>
                      <a:rPr lang="en-US" dirty="0" smtClean="0"/>
                      <m:t>𝑚𝑥</m:t>
                    </m:r>
                    <m:r>
                      <a:rPr lang="en-US" dirty="0" smtClean="0"/>
                      <m:t>+</m:t>
                    </m:r>
                    <m:r>
                      <a:rPr lang="en-US" dirty="0" smtClean="0"/>
                      <m:t>h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dirty="0"/>
                  <a:t>satisfies differential equation</a:t>
                </a:r>
              </a:p>
              <a:p>
                <a:pPr lvl="1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dirty="0"/>
                        </m:ctrlPr>
                      </m:fPr>
                      <m:num>
                        <m:r>
                          <a:rPr lang="ar-AE" dirty="0" smtClean="0"/>
                          <m:t>𝑑𝑦</m:t>
                        </m:r>
                      </m:num>
                      <m:den>
                        <m:r>
                          <a:rPr lang="ar-AE" dirty="0"/>
                          <m:t>𝑑𝑥</m:t>
                        </m:r>
                      </m:den>
                    </m:f>
                    <m:r>
                      <a:rPr lang="ar-AE" dirty="0"/>
                      <m:t> = </m:t>
                    </m:r>
                    <m:r>
                      <a:rPr lang="ar-AE" dirty="0"/>
                      <m:t>𝑚</m:t>
                    </m:r>
                    <m:r>
                      <a:rPr lang="ar-AE" dirty="0"/>
                      <m:t> =</m:t>
                    </m:r>
                    <m:f>
                      <m:fPr>
                        <m:ctrlPr>
                          <a:rPr lang="ar-AE" dirty="0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dirty="0" err="1"/>
                          <m:t>Δ</m:t>
                        </m:r>
                        <m:r>
                          <a:rPr lang="el-GR" dirty="0" err="1"/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dirty="0" err="1"/>
                          <m:t>Δ</m:t>
                        </m:r>
                        <m:r>
                          <a:rPr lang="el-GR" dirty="0" err="1"/>
                          <m:t>𝑥</m:t>
                        </m:r>
                      </m:den>
                    </m:f>
                    <m:r>
                      <a:rPr lang="ar-AE" dirty="0"/>
                      <m:t> =</m:t>
                    </m:r>
                    <m:f>
                      <m:fPr>
                        <m:ctrlPr>
                          <a:rPr lang="ar-AE" dirty="0"/>
                        </m:ctrlPr>
                      </m:fPr>
                      <m:num>
                        <m:r>
                          <a:rPr lang="ar-AE" dirty="0"/>
                          <m:t>𝑦</m:t>
                        </m:r>
                        <m:r>
                          <a:rPr lang="ar-AE" dirty="0"/>
                          <m:t>2−</m:t>
                        </m:r>
                        <m:r>
                          <a:rPr lang="ar-AE" dirty="0"/>
                          <m:t>𝑦</m:t>
                        </m:r>
                        <m:r>
                          <a:rPr lang="ar-AE" dirty="0"/>
                          <m:t>1</m:t>
                        </m:r>
                      </m:num>
                      <m:den>
                        <m:r>
                          <a:rPr lang="ar-AE" dirty="0"/>
                          <m:t>𝑥</m:t>
                        </m:r>
                        <m:r>
                          <a:rPr lang="ar-AE" dirty="0"/>
                          <m:t>2−</m:t>
                        </m:r>
                        <m:r>
                          <a:rPr lang="ar-AE" dirty="0"/>
                          <m:t>𝑥</m:t>
                        </m:r>
                        <m:r>
                          <a:rPr lang="ar-AE" dirty="0"/>
                          <m:t>1</m:t>
                        </m:r>
                      </m:den>
                    </m:f>
                  </m:oMath>
                </a14:m>
                <a:endParaRPr lang="ar-AE" dirty="0"/>
              </a:p>
              <a:p>
                <a:r>
                  <a:rPr lang="en-US" dirty="0"/>
                  <a:t>Along scan line </a:t>
                </a:r>
                <a:r>
                  <a:rPr lang="el-GR" dirty="0" err="1"/>
                  <a:t>Δ</a:t>
                </a:r>
                <a:r>
                  <a:rPr lang="en-US" dirty="0" err="1"/>
                  <a:t>x</a:t>
                </a:r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112" name="Digital Differential Analyzer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For(x=x1; x&lt;=x2,ix++) {…"/>
          <p:cNvSpPr txBox="1"/>
          <p:nvPr/>
        </p:nvSpPr>
        <p:spPr>
          <a:xfrm>
            <a:off x="4055553" y="5663391"/>
            <a:ext cx="9301162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spcBef>
                <a:spcPts val="600"/>
              </a:spcBef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float y = y1;</a:t>
            </a:r>
          </a:p>
          <a:p>
            <a:pPr algn="l">
              <a:spcBef>
                <a:spcPts val="600"/>
              </a:spcBef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f</a:t>
            </a:r>
            <a:r>
              <a:rPr sz="2800" dirty="0"/>
              <a:t>or(x=x1; x&lt;=x2,ix++) {</a:t>
            </a:r>
          </a:p>
          <a:p>
            <a:pPr algn="l">
              <a:spcBef>
                <a:spcPts val="600"/>
              </a:spcBef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 y+=m;</a:t>
            </a:r>
          </a:p>
          <a:p>
            <a:pPr algn="l">
              <a:spcBef>
                <a:spcPts val="600"/>
              </a:spcBef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  </a:t>
            </a:r>
            <a:r>
              <a:rPr sz="2800" dirty="0" err="1"/>
              <a:t>write_pixel</a:t>
            </a:r>
            <a:r>
              <a:rPr sz="2800" dirty="0"/>
              <a:t>(x, round(y), </a:t>
            </a:r>
            <a:r>
              <a:rPr sz="2800" dirty="0" err="1"/>
              <a:t>line_color</a:t>
            </a:r>
            <a:r>
              <a:rPr sz="2800" dirty="0"/>
              <a:t>)</a:t>
            </a:r>
          </a:p>
          <a:p>
            <a:pPr algn="l">
              <a:spcBef>
                <a:spcPts val="600"/>
              </a:spcBef>
              <a:defRPr sz="2400" i="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116" name="DDA = for each x plot pixel at closest y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DDA = for each x plot pixel at closest y</a:t>
            </a:r>
          </a:p>
          <a:p>
            <a:pPr lvl="1"/>
            <a:r>
              <a:t>Problems for steep lines</a:t>
            </a:r>
          </a:p>
        </p:txBody>
      </p:sp>
      <p:pic>
        <p:nvPicPr>
          <p:cNvPr id="118" name="AN08F42.jpg" descr="AN08F42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2425" y="3793067"/>
            <a:ext cx="4373317" cy="4373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Using Sym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Using Symmetry</a:t>
            </a:r>
          </a:p>
        </p:txBody>
      </p:sp>
      <p:sp>
        <p:nvSpPr>
          <p:cNvPr id="120" name="Use for 1 ≥ m ≥ 0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for 1 ≥ m ≥ 0</a:t>
            </a:r>
          </a:p>
          <a:p>
            <a:r>
              <a:t>For m &gt; 1, swap role of x and y</a:t>
            </a:r>
          </a:p>
          <a:p>
            <a:pPr lvl="1"/>
            <a:r>
              <a:t>For each y, plot closest x</a:t>
            </a:r>
          </a:p>
        </p:txBody>
      </p:sp>
      <p:pic>
        <p:nvPicPr>
          <p:cNvPr id="122" name="AN08F43.jpg" descr="AN08F43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8932" y="4768426"/>
            <a:ext cx="4118187" cy="4118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resenham’s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Bresenham’s Algorithm</a:t>
            </a:r>
          </a:p>
        </p:txBody>
      </p:sp>
      <p:sp>
        <p:nvSpPr>
          <p:cNvPr id="124" name="DDA requires one floating point addition per step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DDA requires one floating point addition per step</a:t>
            </a:r>
          </a:p>
          <a:p>
            <a:r>
              <a:t>We can eliminate all fp through Bresenham’s algorithm</a:t>
            </a:r>
          </a:p>
          <a:p>
            <a:r>
              <a:t>Consider only 1 ≥ m ≥ 0</a:t>
            </a:r>
          </a:p>
          <a:p>
            <a:pPr lvl="1"/>
            <a:r>
              <a:t>Other cases by symmetry</a:t>
            </a:r>
          </a:p>
          <a:p>
            <a:r>
              <a:t>Assume pixel centers are at half integers</a:t>
            </a:r>
          </a:p>
          <a:p>
            <a:r>
              <a:t>If we start at a pixel that has been written, there are only two candidates for the next pixel to be written into the frame buffer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andidate Pix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t>Candidate Pixels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8E37B-320D-DA4E-9C2E-A466CA15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8" name="AN08F44.jpg" descr="AN08F44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3810" y="3251201"/>
            <a:ext cx="7044268" cy="531480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1 ≥ m ≥ 0"/>
          <p:cNvSpPr txBox="1"/>
          <p:nvPr/>
        </p:nvSpPr>
        <p:spPr>
          <a:xfrm>
            <a:off x="3877341" y="2024489"/>
            <a:ext cx="1489189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</a:lvl1pPr>
          </a:lstStyle>
          <a:p>
            <a:r>
              <a:t>1 ≥ m ≥ 0</a:t>
            </a:r>
          </a:p>
        </p:txBody>
      </p:sp>
      <p:sp>
        <p:nvSpPr>
          <p:cNvPr id="130" name="Line"/>
          <p:cNvSpPr/>
          <p:nvPr/>
        </p:nvSpPr>
        <p:spPr>
          <a:xfrm flipV="1">
            <a:off x="4226825" y="5635413"/>
            <a:ext cx="2600961" cy="758614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31" name="last pixel"/>
          <p:cNvSpPr txBox="1"/>
          <p:nvPr/>
        </p:nvSpPr>
        <p:spPr>
          <a:xfrm>
            <a:off x="2993477" y="6359422"/>
            <a:ext cx="140102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last pixel</a:t>
            </a:r>
          </a:p>
        </p:txBody>
      </p:sp>
      <p:sp>
        <p:nvSpPr>
          <p:cNvPr id="132" name="Line"/>
          <p:cNvSpPr/>
          <p:nvPr/>
        </p:nvSpPr>
        <p:spPr>
          <a:xfrm flipH="1" flipV="1">
            <a:off x="8886877" y="4443306"/>
            <a:ext cx="2817708" cy="86698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33" name="Line"/>
          <p:cNvSpPr/>
          <p:nvPr/>
        </p:nvSpPr>
        <p:spPr>
          <a:xfrm flipH="1">
            <a:off x="9103624" y="5418667"/>
            <a:ext cx="2492588" cy="32512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34" name="candidates"/>
          <p:cNvSpPr txBox="1"/>
          <p:nvPr/>
        </p:nvSpPr>
        <p:spPr>
          <a:xfrm>
            <a:off x="11790256" y="4733822"/>
            <a:ext cx="1718419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buClr>
                <a:srgbClr val="000000"/>
              </a:buClr>
              <a:buFont typeface="Times New Roman"/>
            </a:lvl1pPr>
          </a:lstStyle>
          <a:p>
            <a:r>
              <a:t>candidates</a:t>
            </a:r>
          </a:p>
        </p:txBody>
      </p:sp>
      <p:sp>
        <p:nvSpPr>
          <p:cNvPr id="135" name="Line"/>
          <p:cNvSpPr/>
          <p:nvPr/>
        </p:nvSpPr>
        <p:spPr>
          <a:xfrm flipH="1" flipV="1">
            <a:off x="7586398" y="5852160"/>
            <a:ext cx="2600961" cy="162560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36" name="Note that line could have…"/>
          <p:cNvSpPr txBox="1"/>
          <p:nvPr/>
        </p:nvSpPr>
        <p:spPr>
          <a:xfrm>
            <a:off x="10673729" y="6826300"/>
            <a:ext cx="3779881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Note that line could have</a:t>
            </a:r>
          </a:p>
          <a:p>
            <a: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passed through any</a:t>
            </a:r>
          </a:p>
          <a:p>
            <a:pPr>
              <a:buClr>
                <a:srgbClr val="000000"/>
              </a:buClr>
              <a:buFont typeface="Arial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part of this pixel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2018">
  <a:themeElements>
    <a:clrScheme name="Custom 1">
      <a:dk1>
        <a:srgbClr val="000000"/>
      </a:dk1>
      <a:lt1>
        <a:srgbClr val="FFFFFF"/>
      </a:lt1>
      <a:dk2>
        <a:srgbClr val="005AAB"/>
      </a:dk2>
      <a:lt2>
        <a:srgbClr val="8FBAE1"/>
      </a:lt2>
      <a:accent1>
        <a:srgbClr val="BE8817"/>
      </a:accent1>
      <a:accent2>
        <a:srgbClr val="F3A1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2018" id="{A89B3544-595A-1F47-8EA6-1B3E44064893}" vid="{E7910C31-34D1-8B44-8F93-1AB1BECF67F0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484D4B"/>
      </a:dk2>
      <a:lt2>
        <a:srgbClr val="A5A5A5"/>
      </a:lt2>
      <a:accent1>
        <a:srgbClr val="669AA4"/>
      </a:accent1>
      <a:accent2>
        <a:srgbClr val="930706"/>
      </a:accent2>
      <a:accent3>
        <a:srgbClr val="CC4C0E"/>
      </a:accent3>
      <a:accent4>
        <a:srgbClr val="88845E"/>
      </a:accent4>
      <a:accent5>
        <a:srgbClr val="CF8616"/>
      </a:accent5>
      <a:accent6>
        <a:srgbClr val="4E576B"/>
      </a:accent6>
      <a:hlink>
        <a:srgbClr val="0000FF"/>
      </a:hlink>
      <a:folHlink>
        <a:srgbClr val="FF00FF"/>
      </a:folHlink>
    </a:clrScheme>
    <a:fontScheme name="Showroom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747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84D4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1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AU2018</Template>
  <TotalTime>794</TotalTime>
  <Words>1010</Words>
  <Application>Microsoft Macintosh PowerPoint</Application>
  <PresentationFormat>Custom</PresentationFormat>
  <Paragraphs>200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Avenir Roman</vt:lpstr>
      <vt:lpstr>Calibri</vt:lpstr>
      <vt:lpstr>Calibri Light</vt:lpstr>
      <vt:lpstr>Cambria Math</vt:lpstr>
      <vt:lpstr>Consolas</vt:lpstr>
      <vt:lpstr>Courier</vt:lpstr>
      <vt:lpstr>Courier New</vt:lpstr>
      <vt:lpstr>Gill Sans Light</vt:lpstr>
      <vt:lpstr>Helvetica</vt:lpstr>
      <vt:lpstr>Times New Roman</vt:lpstr>
      <vt:lpstr>AU2018</vt:lpstr>
      <vt:lpstr>9. Rasterization</vt:lpstr>
      <vt:lpstr>Objectives</vt:lpstr>
      <vt:lpstr>Rasterization</vt:lpstr>
      <vt:lpstr>Scan Conversion of Line Segments</vt:lpstr>
      <vt:lpstr>DDA Algorithm</vt:lpstr>
      <vt:lpstr>Problem</vt:lpstr>
      <vt:lpstr>Using Symmetry</vt:lpstr>
      <vt:lpstr>Bresenham’s Algorithm</vt:lpstr>
      <vt:lpstr>Candidate Pixels</vt:lpstr>
      <vt:lpstr>Decision Variable</vt:lpstr>
      <vt:lpstr>Decision Variable</vt:lpstr>
      <vt:lpstr>Incremental Form</vt:lpstr>
      <vt:lpstr>Decision Variable</vt:lpstr>
      <vt:lpstr>Incremental Form</vt:lpstr>
      <vt:lpstr>Polygon Scan Conversion</vt:lpstr>
      <vt:lpstr>Winding Number</vt:lpstr>
      <vt:lpstr>Filling in the Frame Buffer</vt:lpstr>
      <vt:lpstr>Scan Line Fill </vt:lpstr>
      <vt:lpstr>Data Structure</vt:lpstr>
      <vt:lpstr>Using Interpolation</vt:lpstr>
      <vt:lpstr>In OpenGL</vt:lpstr>
      <vt:lpstr>Flood Fill</vt:lpstr>
      <vt:lpstr>Aliasing</vt:lpstr>
      <vt:lpstr>Polygon Aliasing</vt:lpstr>
      <vt:lpstr>Aliasing</vt:lpstr>
      <vt:lpstr>Anti-aliasing</vt:lpstr>
      <vt:lpstr>Anti-aliasing by Area Averaging</vt:lpstr>
      <vt:lpstr>Full-Screen Anti-Aliasing</vt:lpstr>
      <vt:lpstr>In OpenGL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Rasterization</dc:title>
  <cp:lastModifiedBy>신현준</cp:lastModifiedBy>
  <cp:revision>17</cp:revision>
  <dcterms:modified xsi:type="dcterms:W3CDTF">2018-11-16T00:41:58Z</dcterms:modified>
</cp:coreProperties>
</file>