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1146"/>
              <a:lumOff val="-14152"/>
            </a:schemeClr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FDFDF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D4B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DFDFDF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484D4B"/>
              </a:solidFill>
              <a:prstDash val="solid"/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484D4B"/>
              </a:solidFill>
              <a:prstDash val="solid"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33"/>
  </p:normalViewPr>
  <p:slideViewPr>
    <p:cSldViewPr snapToGrid="0" snapToObjects="1">
      <p:cViewPr varScale="1">
        <p:scale>
          <a:sx n="71" d="100"/>
          <a:sy n="71" d="100"/>
        </p:scale>
        <p:origin x="18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625" y="1079398"/>
            <a:ext cx="14305717" cy="5071872"/>
          </a:xfrm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6600" b="1" spc="-71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4565" y="6336883"/>
            <a:ext cx="14305717" cy="16256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3413" b="1" cap="none" spc="0" baseline="0">
                <a:solidFill>
                  <a:schemeClr val="bg2"/>
                </a:solidFill>
                <a:latin typeface="+mj-lt"/>
              </a:defRPr>
            </a:lvl1pPr>
            <a:lvl2pPr marL="650263" indent="0" algn="ctr">
              <a:buNone/>
              <a:defRPr sz="3413"/>
            </a:lvl2pPr>
            <a:lvl3pPr marL="1300525" indent="0" algn="ctr">
              <a:buNone/>
              <a:defRPr sz="3413"/>
            </a:lvl3pPr>
            <a:lvl4pPr marL="1950788" indent="0" algn="ctr">
              <a:buNone/>
              <a:defRPr sz="2844"/>
            </a:lvl4pPr>
            <a:lvl5pPr marL="2601049" indent="0" algn="ctr">
              <a:buNone/>
              <a:defRPr sz="2844"/>
            </a:lvl5pPr>
            <a:lvl6pPr marL="3251312" indent="0" algn="ctr">
              <a:buNone/>
              <a:defRPr sz="2844"/>
            </a:lvl6pPr>
            <a:lvl7pPr marL="3901574" indent="0" algn="ctr">
              <a:buNone/>
              <a:defRPr sz="2844"/>
            </a:lvl7pPr>
            <a:lvl8pPr marL="4551836" indent="0" algn="ctr">
              <a:buNone/>
              <a:defRPr sz="2844"/>
            </a:lvl8pPr>
            <a:lvl9pPr marL="5202099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8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5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5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70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576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882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188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0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0" name="Freeform 9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0821" y="124272"/>
            <a:ext cx="16032490" cy="101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821" y="1524000"/>
            <a:ext cx="7882609" cy="78001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9394" y="1523999"/>
            <a:ext cx="8013918" cy="78001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1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Freeform 6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576130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" y="484313"/>
            <a:ext cx="4789117" cy="3612199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261" y="484312"/>
            <a:ext cx="10561013" cy="885698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962" y="4161538"/>
            <a:ext cx="4789117" cy="49637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63" indent="0">
              <a:buNone/>
              <a:defRPr sz="1707"/>
            </a:lvl2pPr>
            <a:lvl3pPr marL="1300525" indent="0">
              <a:buNone/>
              <a:defRPr sz="1422"/>
            </a:lvl3pPr>
            <a:lvl4pPr marL="1950788" indent="0">
              <a:buNone/>
              <a:defRPr sz="1280"/>
            </a:lvl4pPr>
            <a:lvl5pPr marL="2601049" indent="0">
              <a:buNone/>
              <a:defRPr sz="1280"/>
            </a:lvl5pPr>
            <a:lvl6pPr marL="3251312" indent="0">
              <a:buNone/>
              <a:defRPr sz="1280"/>
            </a:lvl6pPr>
            <a:lvl7pPr marL="3901574" indent="0">
              <a:buNone/>
              <a:defRPr sz="1280"/>
            </a:lvl7pPr>
            <a:lvl8pPr marL="4551836" indent="0">
              <a:buNone/>
              <a:defRPr sz="1280"/>
            </a:lvl8pPr>
            <a:lvl9pPr marL="520209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6200000">
            <a:off x="706298" y="4670176"/>
            <a:ext cx="9753602" cy="413249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395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70"/>
            <a:ext cx="17353509" cy="2709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6" y="7217664"/>
            <a:ext cx="16322312" cy="1170432"/>
          </a:xfrm>
        </p:spPr>
        <p:txBody>
          <a:bodyPr tIns="0" bIns="0" anchor="b">
            <a:noAutofit/>
          </a:bodyPr>
          <a:lstStyle>
            <a:lvl1pPr algn="ctr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340242" cy="6990330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63" indent="0">
              <a:buNone/>
              <a:defRPr sz="3983"/>
            </a:lvl2pPr>
            <a:lvl3pPr marL="1300525" indent="0">
              <a:buNone/>
              <a:defRPr sz="3413"/>
            </a:lvl3pPr>
            <a:lvl4pPr marL="1950788" indent="0">
              <a:buNone/>
              <a:defRPr sz="2844"/>
            </a:lvl4pPr>
            <a:lvl5pPr marL="2601049" indent="0">
              <a:buNone/>
              <a:defRPr sz="2844"/>
            </a:lvl5pPr>
            <a:lvl6pPr marL="3251312" indent="0">
              <a:buNone/>
              <a:defRPr sz="2844"/>
            </a:lvl6pPr>
            <a:lvl7pPr marL="3901574" indent="0">
              <a:buNone/>
              <a:defRPr sz="2844"/>
            </a:lvl7pPr>
            <a:lvl8pPr marL="4551836" indent="0">
              <a:buNone/>
              <a:defRPr sz="2844"/>
            </a:lvl8pPr>
            <a:lvl9pPr marL="520209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976" y="8401101"/>
            <a:ext cx="16322312" cy="845312"/>
          </a:xfrm>
        </p:spPr>
        <p:txBody>
          <a:bodyPr lIns="91440" tIns="0" rIns="91440" b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63" indent="0">
              <a:buNone/>
              <a:defRPr sz="1707"/>
            </a:lvl2pPr>
            <a:lvl3pPr marL="1300525" indent="0">
              <a:buNone/>
              <a:defRPr sz="1422"/>
            </a:lvl3pPr>
            <a:lvl4pPr marL="1950788" indent="0">
              <a:buNone/>
              <a:defRPr sz="1280"/>
            </a:lvl4pPr>
            <a:lvl5pPr marL="2601049" indent="0">
              <a:buNone/>
              <a:defRPr sz="1280"/>
            </a:lvl5pPr>
            <a:lvl6pPr marL="3251312" indent="0">
              <a:buNone/>
              <a:defRPr sz="1280"/>
            </a:lvl6pPr>
            <a:lvl7pPr marL="3901574" indent="0">
              <a:buNone/>
              <a:defRPr sz="1280"/>
            </a:lvl7pPr>
            <a:lvl8pPr marL="4551836" indent="0">
              <a:buNone/>
              <a:defRPr sz="1280"/>
            </a:lvl8pPr>
            <a:lvl9pPr marL="520209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0800000">
            <a:off x="1" y="6965032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0571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0743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03" y="126000"/>
            <a:ext cx="1603427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03" y="1537856"/>
            <a:ext cx="16034270" cy="7803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751" y="268288"/>
            <a:ext cx="16290364" cy="9073008"/>
          </a:xfrm>
          <a:prstGeom prst="roundRect">
            <a:avLst>
              <a:gd name="adj" fmla="val 2435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35" y="9156700"/>
            <a:ext cx="1027033" cy="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xStyles>
    <p:titleStyle>
      <a:lvl1pPr algn="l" defTabSz="1300525" rtl="0" eaLnBrk="1" latinLnBrk="0" hangingPunct="1">
        <a:lnSpc>
          <a:spcPct val="85000"/>
        </a:lnSpc>
        <a:spcBef>
          <a:spcPct val="0"/>
        </a:spcBef>
        <a:buNone/>
        <a:defRPr sz="5000" b="1" kern="1200" spc="-71" baseline="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30052" indent="-130052" algn="l" defTabSz="1300525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1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46221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tx2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325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430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536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99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953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407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861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263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525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0788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049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1312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1574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1836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2099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10. Visibilit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10. Visibility</a:t>
            </a:r>
          </a:p>
        </p:txBody>
      </p:sp>
      <p:sp>
        <p:nvSpPr>
          <p:cNvPr id="97" name="Body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:\BOOK\OpenGL\Paul Final\jpeg_new\AN08F30.jpg" descr="C:\BOOK\OpenGL\Paul Final\jpeg_new\AN08F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5490" y="1625600"/>
            <a:ext cx="4443308" cy="364405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Back-Face Removal (Culling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5278">
                <a:effectLst>
                  <a:outerShdw blurRad="34671" dist="34671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dirty="0">
                <a:effectLst/>
              </a:rPr>
              <a:t>Back-Face Removal (Culling)</a:t>
            </a:r>
          </a:p>
        </p:txBody>
      </p:sp>
      <p:sp>
        <p:nvSpPr>
          <p:cNvPr id="146" name="face is visible iff  90 ≥ u ≥ -90…"/>
          <p:cNvSpPr txBox="1"/>
          <p:nvPr/>
        </p:nvSpPr>
        <p:spPr>
          <a:xfrm>
            <a:off x="1503710" y="2927548"/>
            <a:ext cx="671337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000" dirty="0"/>
              <a:t>face is visible </a:t>
            </a:r>
            <a:r>
              <a:rPr sz="4000" dirty="0" err="1"/>
              <a:t>iff</a:t>
            </a:r>
            <a:r>
              <a:rPr sz="4000" dirty="0"/>
              <a:t>  90 ≥ u ≥ -90</a:t>
            </a:r>
          </a:p>
          <a:p>
            <a:r>
              <a:rPr sz="4000" dirty="0"/>
              <a:t>equivalently  cos u ≥ 0</a:t>
            </a:r>
          </a:p>
          <a:p>
            <a:r>
              <a:rPr sz="4000" dirty="0"/>
              <a:t>or v • n ≥ 0</a:t>
            </a:r>
          </a:p>
        </p:txBody>
      </p:sp>
      <p:sp>
        <p:nvSpPr>
          <p:cNvPr id="147" name="plane of face has form ax + by +cz +d =0…"/>
          <p:cNvSpPr txBox="1"/>
          <p:nvPr/>
        </p:nvSpPr>
        <p:spPr>
          <a:xfrm>
            <a:off x="4053175" y="5269655"/>
            <a:ext cx="11772454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/>
              <a:t>plane of face has form ax + by +</a:t>
            </a:r>
            <a:r>
              <a:rPr sz="3600" dirty="0" err="1"/>
              <a:t>cz</a:t>
            </a:r>
            <a:r>
              <a:rPr sz="3600" dirty="0"/>
              <a:t> +d =0</a:t>
            </a:r>
          </a:p>
          <a:p>
            <a:r>
              <a:rPr sz="3600" dirty="0"/>
              <a:t>but after normalization v = ( 0 0 1 0)T </a:t>
            </a:r>
          </a:p>
          <a:p>
            <a:r>
              <a:rPr sz="3600" dirty="0"/>
              <a:t> </a:t>
            </a:r>
          </a:p>
          <a:p>
            <a:r>
              <a:rPr sz="3600" dirty="0"/>
              <a:t>need only test the sign of c</a:t>
            </a:r>
          </a:p>
          <a:p>
            <a:endParaRPr sz="3600" dirty="0"/>
          </a:p>
          <a:p>
            <a:r>
              <a:rPr sz="3600" dirty="0"/>
              <a:t>In OpenGL we can simply enable culling</a:t>
            </a:r>
          </a:p>
          <a:p>
            <a:r>
              <a:rPr sz="3600" dirty="0"/>
              <a:t>but may not work correctly if we have nonconvex objects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0140-4F32-674A-AC67-C1B353A9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F826-26FA-1145-BC63-DA1F0B9F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OpenGL (and other API)</a:t>
            </a:r>
          </a:p>
          <a:p>
            <a:pPr lvl="1"/>
            <a:r>
              <a:rPr lang="en-US" dirty="0"/>
              <a:t>Front &amp; Back face by vertex winding</a:t>
            </a:r>
          </a:p>
          <a:p>
            <a:r>
              <a:rPr lang="en-US" dirty="0"/>
              <a:t>Enabling face culling</a:t>
            </a:r>
          </a:p>
          <a:p>
            <a:pPr lvl="1"/>
            <a:r>
              <a:rPr lang="en-US" dirty="0" err="1"/>
              <a:t>glEnable</a:t>
            </a:r>
            <a:r>
              <a:rPr lang="en-US" dirty="0"/>
              <a:t>( GL_CULL_FACE );</a:t>
            </a:r>
          </a:p>
          <a:p>
            <a:r>
              <a:rPr lang="en-US" dirty="0"/>
              <a:t>Decide which face is being culled</a:t>
            </a:r>
          </a:p>
          <a:p>
            <a:pPr lvl="1"/>
            <a:r>
              <a:rPr lang="en-US" dirty="0" err="1"/>
              <a:t>glCullFace</a:t>
            </a:r>
            <a:r>
              <a:rPr lang="en-US" dirty="0"/>
              <a:t>( GL_BACK ); // Default</a:t>
            </a:r>
          </a:p>
          <a:p>
            <a:r>
              <a:rPr lang="en-US" dirty="0"/>
              <a:t>What is back face?</a:t>
            </a:r>
          </a:p>
          <a:p>
            <a:pPr lvl="1"/>
            <a:r>
              <a:rPr lang="en-US" dirty="0" err="1"/>
              <a:t>glFrontFace</a:t>
            </a:r>
            <a:r>
              <a:rPr lang="en-US" dirty="0"/>
              <a:t>( GL_CCW ); //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8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C:\BOOK\OpenGL\Paul Final\jpeg_new\AN08F29.jpg" descr="C:\BOOK\OpenGL\Paul Final\jpeg_new\AN08F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890" y="4465885"/>
            <a:ext cx="5852162" cy="37027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Image Space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Space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Look at each projector (nm for an n x m frame buffer) and find closest of k polygons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Look at each projector (nm for an n x m frame buffer) and find closest of k polygons</a:t>
                </a:r>
              </a:p>
              <a:p>
                <a:r>
                  <a:rPr dirty="0"/>
                  <a:t>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𝑛𝑚𝑘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r>
                  <a:rPr dirty="0"/>
                  <a:t>Ray tracing </a:t>
                </a:r>
              </a:p>
              <a:p>
                <a:r>
                  <a:rPr dirty="0" err="1"/>
                  <a:t>z-buffer</a:t>
                </a:r>
                <a:endParaRPr dirty="0"/>
              </a:p>
            </p:txBody>
          </p:sp>
        </mc:Choice>
        <mc:Fallback>
          <p:sp>
            <p:nvSpPr>
              <p:cNvPr id="150" name="Look at each projector (nm for an n x m frame buffer) and find closest of k polyg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028" t="-194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AN08F31" descr="AN08F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6210" y="5015606"/>
            <a:ext cx="5187841" cy="430776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z-Buffer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z-Buffer Algorithm</a:t>
            </a:r>
          </a:p>
        </p:txBody>
      </p:sp>
      <p:sp>
        <p:nvSpPr>
          <p:cNvPr id="154" name="Use a buffer called the z or depth buffer to store the depth of the closest object at each pixel found so far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a buffer called the z or depth buffer to store the depth of the closest object at each pixel found so far</a:t>
            </a:r>
          </a:p>
          <a:p>
            <a:r>
              <a:t>As we render each polygon, compare the depth of each pixel to depth in z buffer</a:t>
            </a:r>
          </a:p>
          <a:p>
            <a:r>
              <a:t>If less, place shade of pixel in color buffer and update z buffer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ffici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If we work scan line by scan line as we move across a scan line, the depth changes satisfy aΔx+bΔy+cΔz=0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If we work scan line by scan line as we move across a scan line, the depth changes satisfy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l-GR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l-GR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l-GR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157" name="If we work scan line by scan line as we move across a scan line, the depth changes satisfy aΔx+bΔy+cΔz=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" name="C:\BOOK\OpenGL\Paul Final\jpeg_new\AN08F32.jpg" descr="C:\BOOK\OpenGL\Paul Final\jpeg_new\AN08F3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0132" y="2922494"/>
            <a:ext cx="7823592" cy="590767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Along scan line…"/>
              <p:cNvSpPr txBox="1"/>
              <p:nvPr/>
            </p:nvSpPr>
            <p:spPr>
              <a:xfrm>
                <a:off x="4352911" y="3916783"/>
                <a:ext cx="3723776" cy="300377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r>
                  <a:rPr lang="en-US" sz="4000" dirty="0"/>
                  <a:t>Along scan line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0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000" i="1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000" i="0" dirty="0" err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000" i="1" dirty="0" err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160" name="Along scan lin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11" y="3916783"/>
                <a:ext cx="3723776" cy="3003771"/>
              </a:xfrm>
              <a:prstGeom prst="rect">
                <a:avLst/>
              </a:prstGeom>
              <a:blipFill>
                <a:blip r:embed="rId4"/>
                <a:stretch>
                  <a:fillRect l="-6122" t="-2521" r="-6122" b="-21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In screen space Δx = 1"/>
          <p:cNvSpPr txBox="1"/>
          <p:nvPr/>
        </p:nvSpPr>
        <p:spPr>
          <a:xfrm>
            <a:off x="2583694" y="7552183"/>
            <a:ext cx="550791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000"/>
              <a:t>In screen space Δx = 1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can-Line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Scan-Line Algorithm</a:t>
            </a:r>
          </a:p>
        </p:txBody>
      </p:sp>
      <p:sp>
        <p:nvSpPr>
          <p:cNvPr id="164" name="Can combine shading and hsr through scan line algorithm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combine shading and hsr through scan line algorithm</a:t>
            </a:r>
          </a:p>
        </p:txBody>
      </p:sp>
      <p:pic>
        <p:nvPicPr>
          <p:cNvPr id="166" name="C:\BOOK\OpenGL\Paul Final\jpeg_new\AN08F39.jpg" descr="C:\BOOK\OpenGL\Paul Final\jpeg_new\AN08F3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0227" y="3281082"/>
            <a:ext cx="5938101" cy="403411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can line i: no need for depth…"/>
          <p:cNvSpPr txBox="1"/>
          <p:nvPr/>
        </p:nvSpPr>
        <p:spPr>
          <a:xfrm>
            <a:off x="8127851" y="2908518"/>
            <a:ext cx="615553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/>
              <a:t>scan line </a:t>
            </a:r>
            <a:r>
              <a:rPr sz="3600" dirty="0" err="1"/>
              <a:t>i</a:t>
            </a:r>
            <a:r>
              <a:rPr sz="3600" dirty="0"/>
              <a:t>: no need for depth </a:t>
            </a:r>
          </a:p>
          <a:p>
            <a:r>
              <a:rPr sz="3600" dirty="0"/>
              <a:t>information, can only be in no</a:t>
            </a:r>
          </a:p>
          <a:p>
            <a:r>
              <a:rPr sz="3600" dirty="0"/>
              <a:t>or one polygon </a:t>
            </a:r>
          </a:p>
        </p:txBody>
      </p:sp>
      <p:sp>
        <p:nvSpPr>
          <p:cNvPr id="168" name="scan line j: need depth…"/>
          <p:cNvSpPr txBox="1"/>
          <p:nvPr/>
        </p:nvSpPr>
        <p:spPr>
          <a:xfrm>
            <a:off x="7786562" y="6812214"/>
            <a:ext cx="507831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/>
              <a:t>scan line j: need depth </a:t>
            </a:r>
          </a:p>
          <a:p>
            <a:r>
              <a:rPr sz="3600" dirty="0"/>
              <a:t>information only when in</a:t>
            </a:r>
          </a:p>
          <a:p>
            <a:r>
              <a:rPr sz="3600" dirty="0"/>
              <a:t>more than one polygon 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6285918" y="5527040"/>
            <a:ext cx="1408855" cy="2059095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  <p:sp>
        <p:nvSpPr>
          <p:cNvPr id="170" name="Line"/>
          <p:cNvSpPr/>
          <p:nvPr/>
        </p:nvSpPr>
        <p:spPr>
          <a:xfrm flipH="1" flipV="1">
            <a:off x="4985438" y="5527039"/>
            <a:ext cx="2709335" cy="2167468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72" name="Need a data structure to stor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Need a data structure to store</a:t>
            </a:r>
          </a:p>
          <a:p>
            <a:pPr marL="723900" lvl="1" indent="-342900">
              <a:defRPr sz="3600"/>
            </a:pPr>
            <a:r>
              <a:t>Flag for each polygon (inside/outside)</a:t>
            </a:r>
          </a:p>
          <a:p>
            <a:pPr marL="723900" lvl="1" indent="-342900">
              <a:defRPr sz="3600"/>
            </a:pPr>
            <a:r>
              <a:t>Incremental structure for scan lines that stores which edges are encountered </a:t>
            </a:r>
          </a:p>
          <a:p>
            <a:pPr marL="723900" lvl="1" indent="-342900">
              <a:defRPr sz="3600"/>
            </a:pPr>
            <a:r>
              <a:t>Parameters for planes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 OpenGL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OpenGL</a:t>
            </a:r>
          </a:p>
        </p:txBody>
      </p:sp>
      <p:sp>
        <p:nvSpPr>
          <p:cNvPr id="175" name="Z-buffer algorithm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Z-buffer algorithm</a:t>
            </a:r>
          </a:p>
          <a:p>
            <a:pPr lvl="1"/>
            <a:r>
              <a:rPr lang="en-US" dirty="0"/>
              <a:t>In GLFW, z-buffer (depth-buffer) is default</a:t>
            </a:r>
          </a:p>
          <a:p>
            <a:r>
              <a:rPr lang="en-US" dirty="0"/>
              <a:t>Enabling depth test</a:t>
            </a:r>
          </a:p>
          <a:p>
            <a:pPr lvl="1"/>
            <a:r>
              <a:rPr lang="en-US" dirty="0" err="1"/>
              <a:t>glEnable</a:t>
            </a:r>
            <a:r>
              <a:rPr lang="en-US" dirty="0"/>
              <a:t>(GL_DEPTH_TEST);</a:t>
            </a:r>
          </a:p>
          <a:p>
            <a:r>
              <a:rPr lang="en-US" dirty="0"/>
              <a:t>At each frame clear z-buffer</a:t>
            </a:r>
          </a:p>
          <a:p>
            <a:pPr lvl="1"/>
            <a:r>
              <a:rPr lang="en-US" dirty="0" err="1"/>
              <a:t>glClear</a:t>
            </a:r>
            <a:r>
              <a:rPr lang="en-US" dirty="0"/>
              <a:t>( GL_COLOR_BUFFER_BIT | GL_DEPTH_BUFFER_BIT 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Questions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82" name="Body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Reading</a:t>
            </a:r>
          </a:p>
        </p:txBody>
      </p:sp>
      <p:sp>
        <p:nvSpPr>
          <p:cNvPr id="99" name="Hearn &amp; Baker, Chapter 9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Hearn &amp; Baker, Chapter 9</a:t>
            </a:r>
          </a:p>
          <a:p>
            <a:r>
              <a:t>Angel, Chapter 5</a:t>
            </a:r>
          </a:p>
          <a:p>
            <a:r>
              <a:t>Watt, Chapter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102" name="Visibility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Visibility</a:t>
            </a:r>
          </a:p>
          <a:p>
            <a:r>
              <a:t>Hidden surface removal</a:t>
            </a:r>
          </a:p>
          <a:p>
            <a:r>
              <a:t>Back-face culling</a:t>
            </a:r>
          </a:p>
          <a:p>
            <a:r>
              <a:t>BSP-tree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lipping and Vis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Clipping and Visibility</a:t>
            </a:r>
          </a:p>
        </p:txBody>
      </p:sp>
      <p:sp>
        <p:nvSpPr>
          <p:cNvPr id="105" name="Clipping has much in common with hidden-surface removal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Clipping has much in common with hidden-surface removal</a:t>
            </a:r>
          </a:p>
          <a:p>
            <a:r>
              <a:t>In both cases, we are trying to remove objects that are not visible to the camera</a:t>
            </a:r>
          </a:p>
          <a:p>
            <a:r>
              <a:t>Often we can use visibility or occlusion testing early in the process to eliminate as many polygons as possible before going through the entire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Hidden Surface Removal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Surface Removal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bject-space approach: use pairwise testing between polygons (objects)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Object-space approach: use pairwise testing between polygons (objects)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Worst case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polygons</a:t>
                </a:r>
              </a:p>
            </p:txBody>
          </p:sp>
        </mc:Choice>
        <mc:Fallback>
          <p:sp>
            <p:nvSpPr>
              <p:cNvPr id="108" name="Object-space approach: use pairwise testing between polygons (objects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C:\BOOK\OpenGL\Paul Final\jpeg_new\AN08F28.jpg" descr="C:\BOOK\OpenGL\Paul Final\jpeg_new\AN08F28.jpg"/>
          <p:cNvPicPr>
            <a:picLocks noChangeAspect="1"/>
          </p:cNvPicPr>
          <p:nvPr/>
        </p:nvPicPr>
        <p:blipFill>
          <a:blip r:embed="rId3">
            <a:extLst/>
          </a:blip>
          <a:srcRect b="14285"/>
          <a:stretch>
            <a:fillRect/>
          </a:stretch>
        </p:blipFill>
        <p:spPr>
          <a:xfrm>
            <a:off x="3359838" y="3273914"/>
            <a:ext cx="10078721" cy="1842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Line"/>
          <p:cNvSpPr/>
          <p:nvPr/>
        </p:nvSpPr>
        <p:spPr>
          <a:xfrm flipH="1" flipV="1">
            <a:off x="5093811" y="5224633"/>
            <a:ext cx="433495" cy="758615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  <p:sp>
        <p:nvSpPr>
          <p:cNvPr id="112" name="Line"/>
          <p:cNvSpPr/>
          <p:nvPr/>
        </p:nvSpPr>
        <p:spPr>
          <a:xfrm flipV="1">
            <a:off x="6177545" y="5224633"/>
            <a:ext cx="650241" cy="758615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  <p:sp>
        <p:nvSpPr>
          <p:cNvPr id="113" name="partially obscuring"/>
          <p:cNvSpPr txBox="1"/>
          <p:nvPr/>
        </p:nvSpPr>
        <p:spPr>
          <a:xfrm>
            <a:off x="4493463" y="5948642"/>
            <a:ext cx="279243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partially obscuring</a:t>
            </a:r>
          </a:p>
        </p:txBody>
      </p:sp>
      <p:sp>
        <p:nvSpPr>
          <p:cNvPr id="114" name="Line"/>
          <p:cNvSpPr/>
          <p:nvPr/>
        </p:nvSpPr>
        <p:spPr>
          <a:xfrm flipH="1" flipV="1">
            <a:off x="10512478" y="5116259"/>
            <a:ext cx="433495" cy="758614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  <p:sp>
        <p:nvSpPr>
          <p:cNvPr id="115" name="Line"/>
          <p:cNvSpPr/>
          <p:nvPr/>
        </p:nvSpPr>
        <p:spPr>
          <a:xfrm flipV="1">
            <a:off x="11596211" y="5116259"/>
            <a:ext cx="650241" cy="758614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  <p:sp>
        <p:nvSpPr>
          <p:cNvPr id="116" name="can draw independently"/>
          <p:cNvSpPr txBox="1"/>
          <p:nvPr/>
        </p:nvSpPr>
        <p:spPr>
          <a:xfrm>
            <a:off x="9968206" y="5948642"/>
            <a:ext cx="363080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can draw independently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:\BOOK\OpenGL\Paul Final\jpeg_new\AN08F33.jpg" descr="C:\BOOK\OpenGL\Paul Final\jpeg_new\AN08F33.jpg"/>
          <p:cNvPicPr>
            <a:picLocks noChangeAspect="1"/>
          </p:cNvPicPr>
          <p:nvPr/>
        </p:nvPicPr>
        <p:blipFill>
          <a:blip r:embed="rId2">
            <a:extLst/>
          </a:blip>
          <a:srcRect b="15222"/>
          <a:stretch>
            <a:fillRect/>
          </a:stretch>
        </p:blipFill>
        <p:spPr>
          <a:xfrm>
            <a:off x="4443570" y="3901441"/>
            <a:ext cx="8019628" cy="227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Painter’s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Painter’s Algorithm</a:t>
            </a:r>
          </a:p>
        </p:txBody>
      </p:sp>
      <p:sp>
        <p:nvSpPr>
          <p:cNvPr id="119" name="Render polygons a back to front order so that polygons behind others are simply painted over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Render polygons a back to front order so that polygons behind others are simply painted over</a:t>
            </a:r>
          </a:p>
        </p:txBody>
      </p:sp>
      <p:sp>
        <p:nvSpPr>
          <p:cNvPr id="121" name="B behind A as seen by viewer"/>
          <p:cNvSpPr txBox="1"/>
          <p:nvPr/>
        </p:nvSpPr>
        <p:spPr>
          <a:xfrm>
            <a:off x="3827914" y="6357165"/>
            <a:ext cx="4502836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 behind A as seen by viewer</a:t>
            </a:r>
          </a:p>
        </p:txBody>
      </p:sp>
      <p:sp>
        <p:nvSpPr>
          <p:cNvPr id="122" name="Fill B then A"/>
          <p:cNvSpPr txBox="1"/>
          <p:nvPr/>
        </p:nvSpPr>
        <p:spPr>
          <a:xfrm>
            <a:off x="11293941" y="6251049"/>
            <a:ext cx="190276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Fill B then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pth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 Sort</a:t>
            </a:r>
          </a:p>
        </p:txBody>
      </p:sp>
      <p:sp>
        <p:nvSpPr>
          <p:cNvPr id="124" name="Requires ordering of polygons first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Requires ordering of polygons first </a:t>
            </a:r>
          </a:p>
          <a:p>
            <a:pPr lvl="1"/>
            <a:r>
              <a:rPr dirty="0"/>
              <a:t>O(n log n) calculation for ordering</a:t>
            </a:r>
          </a:p>
          <a:p>
            <a:pPr lvl="1"/>
            <a:r>
              <a:rPr dirty="0"/>
              <a:t>Not every polygon is either in front or behind all other polygons</a:t>
            </a:r>
          </a:p>
          <a:p>
            <a:pPr lvl="1"/>
            <a:endParaRPr dirty="0"/>
          </a:p>
          <a:p>
            <a:r>
              <a:rPr dirty="0"/>
              <a:t>Order polygons and deal with </a:t>
            </a:r>
          </a:p>
          <a:p>
            <a:r>
              <a:rPr dirty="0"/>
              <a:t>easy cases first, harder later</a:t>
            </a:r>
          </a:p>
        </p:txBody>
      </p:sp>
      <p:pic>
        <p:nvPicPr>
          <p:cNvPr id="126" name="C:\BOOK\OpenGL\Paul Final\jpeg_new\AN08F34.jpg" descr="C:\BOOK\OpenGL\Paul Final\jpeg_new\AN08F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7358" y="5093547"/>
            <a:ext cx="4009815" cy="369598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Polygons sorted by…"/>
          <p:cNvSpPr txBox="1"/>
          <p:nvPr/>
        </p:nvSpPr>
        <p:spPr>
          <a:xfrm>
            <a:off x="5547936" y="7836898"/>
            <a:ext cx="303608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Polygons sorted by </a:t>
            </a:r>
          </a:p>
          <a:p>
            <a:r>
              <a:t>distance from COP</a:t>
            </a:r>
          </a:p>
        </p:txBody>
      </p:sp>
      <p:sp>
        <p:nvSpPr>
          <p:cNvPr id="128" name="Line"/>
          <p:cNvSpPr/>
          <p:nvPr/>
        </p:nvSpPr>
        <p:spPr>
          <a:xfrm flipV="1">
            <a:off x="8670130" y="7477760"/>
            <a:ext cx="1300482" cy="758614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asy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 Cases</a:t>
            </a:r>
          </a:p>
        </p:txBody>
      </p:sp>
      <p:sp>
        <p:nvSpPr>
          <p:cNvPr id="130" name="A lies behind all other polygon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lies behind all other polygons</a:t>
            </a:r>
          </a:p>
          <a:p>
            <a:pPr lvl="1"/>
            <a:r>
              <a:t>Can render</a:t>
            </a:r>
          </a:p>
          <a:p>
            <a:pPr lvl="1"/>
            <a:endParaRPr/>
          </a:p>
          <a:p>
            <a:r>
              <a:t>Polygons overlap in z but not in either x or y</a:t>
            </a:r>
          </a:p>
          <a:p>
            <a:pPr lvl="1"/>
            <a:r>
              <a:t>Can render independently</a:t>
            </a:r>
          </a:p>
        </p:txBody>
      </p:sp>
      <p:pic>
        <p:nvPicPr>
          <p:cNvPr id="132" name="C:\BOOK\OpenGL\Paul Final\jpeg_new\AN08F34.jpg" descr="C:\BOOK\OpenGL\Paul Final\jpeg_new\AN08F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8772" y="1420460"/>
            <a:ext cx="2275841" cy="2097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C:\BOOK\OpenGL\Paul Final\jpeg_new\AN08F35a.jpg" descr="C:\BOOK\OpenGL\Paul Final\jpeg_new\AN08F35a.jpg"/>
          <p:cNvPicPr>
            <a:picLocks noChangeAspect="1"/>
          </p:cNvPicPr>
          <p:nvPr/>
        </p:nvPicPr>
        <p:blipFill>
          <a:blip r:embed="rId3">
            <a:extLst/>
          </a:blip>
          <a:srcRect b="11901"/>
          <a:stretch>
            <a:fillRect/>
          </a:stretch>
        </p:blipFill>
        <p:spPr>
          <a:xfrm>
            <a:off x="4768691" y="6064391"/>
            <a:ext cx="2600961" cy="1955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:\BOOK\OpenGL\Paul Final\jpeg_new\AN08F35b.jpg" descr="C:\BOOK\OpenGL\Paul Final\jpeg_new\AN08F35b.jpg"/>
          <p:cNvPicPr>
            <a:picLocks noChangeAspect="1"/>
          </p:cNvPicPr>
          <p:nvPr/>
        </p:nvPicPr>
        <p:blipFill>
          <a:blip r:embed="rId4">
            <a:extLst/>
          </a:blip>
          <a:srcRect b="18873"/>
          <a:stretch>
            <a:fillRect/>
          </a:stretch>
        </p:blipFill>
        <p:spPr>
          <a:xfrm>
            <a:off x="10078984" y="6068907"/>
            <a:ext cx="2817708" cy="1950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ard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 Cases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DEA01-9BC1-0346-A0CC-D4F31CE3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7" name="C:\BOOK\OpenGL\Paul Final\jpeg_new\AN08F37.jpg" descr="C:\BOOK\OpenGL\Paul Final\jpeg_new\AN08F3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4105" y="2492587"/>
            <a:ext cx="2257779" cy="2246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C:\BOOK\OpenGL\Paul Final\jpeg_new\AN08F36.jpg" descr="C:\BOOK\OpenGL\Paul Final\jpeg_new\AN08F3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465" y="2709334"/>
            <a:ext cx="3576321" cy="245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C:\BOOK\OpenGL\Paul Final\jpeg_new\AN08F38.jpg" descr="C:\BOOK\OpenGL\Paul Final\jpeg_new\AN08F38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95732" y="5852160"/>
            <a:ext cx="2600961" cy="189201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Overlap in all directions…"/>
          <p:cNvSpPr txBox="1"/>
          <p:nvPr/>
        </p:nvSpPr>
        <p:spPr>
          <a:xfrm>
            <a:off x="2590236" y="5566579"/>
            <a:ext cx="48987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/>
              <a:t>Overlap in all directions</a:t>
            </a:r>
          </a:p>
          <a:p>
            <a:r>
              <a:rPr sz="3600" dirty="0"/>
              <a:t>but can one is fully on </a:t>
            </a:r>
          </a:p>
          <a:p>
            <a:r>
              <a:rPr sz="3600" dirty="0"/>
              <a:t>one side of the other</a:t>
            </a:r>
          </a:p>
        </p:txBody>
      </p:sp>
      <p:sp>
        <p:nvSpPr>
          <p:cNvPr id="141" name="cyclic overlap"/>
          <p:cNvSpPr txBox="1"/>
          <p:nvPr/>
        </p:nvSpPr>
        <p:spPr>
          <a:xfrm>
            <a:off x="10701885" y="4731565"/>
            <a:ext cx="210474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cyclic overlap</a:t>
            </a:r>
          </a:p>
        </p:txBody>
      </p:sp>
      <p:sp>
        <p:nvSpPr>
          <p:cNvPr id="142" name="penetration"/>
          <p:cNvSpPr txBox="1"/>
          <p:nvPr/>
        </p:nvSpPr>
        <p:spPr>
          <a:xfrm>
            <a:off x="10946016" y="7766019"/>
            <a:ext cx="177452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penetration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2018">
  <a:themeElements>
    <a:clrScheme name="Custom 1">
      <a:dk1>
        <a:srgbClr val="000000"/>
      </a:dk1>
      <a:lt1>
        <a:srgbClr val="FFFFFF"/>
      </a:lt1>
      <a:dk2>
        <a:srgbClr val="005AAB"/>
      </a:dk2>
      <a:lt2>
        <a:srgbClr val="8FBAE1"/>
      </a:lt2>
      <a:accent1>
        <a:srgbClr val="BE8817"/>
      </a:accent1>
      <a:accent2>
        <a:srgbClr val="F3A1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2018" id="{A89B3544-595A-1F47-8EA6-1B3E44064893}" vid="{E7910C31-34D1-8B44-8F93-1AB1BECF67F0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484D4B"/>
      </a:dk2>
      <a:lt2>
        <a:srgbClr val="A5A5A5"/>
      </a:lt2>
      <a:accent1>
        <a:srgbClr val="669AA4"/>
      </a:accent1>
      <a:accent2>
        <a:srgbClr val="930706"/>
      </a:accent2>
      <a:accent3>
        <a:srgbClr val="CC4C0E"/>
      </a:accent3>
      <a:accent4>
        <a:srgbClr val="88845E"/>
      </a:accent4>
      <a:accent5>
        <a:srgbClr val="CF8616"/>
      </a:accent5>
      <a:accent6>
        <a:srgbClr val="4E576B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747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84D4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1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AU2018</Template>
  <TotalTime>8</TotalTime>
  <Words>622</Words>
  <Application>Microsoft Macintosh PowerPoint</Application>
  <PresentationFormat>Custom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Avenir Roman</vt:lpstr>
      <vt:lpstr>Calibri</vt:lpstr>
      <vt:lpstr>Calibri Light</vt:lpstr>
      <vt:lpstr>Cambria Math</vt:lpstr>
      <vt:lpstr>Consolas</vt:lpstr>
      <vt:lpstr>Helvetica</vt:lpstr>
      <vt:lpstr>AU2018</vt:lpstr>
      <vt:lpstr>10. Visibility</vt:lpstr>
      <vt:lpstr>Reading</vt:lpstr>
      <vt:lpstr>Contents</vt:lpstr>
      <vt:lpstr>Clipping and Visibility</vt:lpstr>
      <vt:lpstr>Hidden Surface Removal</vt:lpstr>
      <vt:lpstr>Painter’s Algorithm</vt:lpstr>
      <vt:lpstr>Depth Sort</vt:lpstr>
      <vt:lpstr>Easy Cases</vt:lpstr>
      <vt:lpstr>Hard Cases</vt:lpstr>
      <vt:lpstr>Back-Face Removal (Culling)</vt:lpstr>
      <vt:lpstr>In OpenGL</vt:lpstr>
      <vt:lpstr>Image Space Approach</vt:lpstr>
      <vt:lpstr>z-Buffer Algorithm</vt:lpstr>
      <vt:lpstr>Efficiency</vt:lpstr>
      <vt:lpstr>Scan-Line Algorithm</vt:lpstr>
      <vt:lpstr>Implementation</vt:lpstr>
      <vt:lpstr>In OpenGL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Visibility</dc:title>
  <cp:lastModifiedBy>신현준</cp:lastModifiedBy>
  <cp:revision>4</cp:revision>
  <dcterms:modified xsi:type="dcterms:W3CDTF">2018-11-21T00:54:44Z</dcterms:modified>
</cp:coreProperties>
</file>