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7" r:id="rId6"/>
    <p:sldId id="260" r:id="rId7"/>
    <p:sldId id="261" r:id="rId8"/>
    <p:sldId id="262" r:id="rId9"/>
    <p:sldId id="268" r:id="rId10"/>
    <p:sldId id="270" r:id="rId11"/>
    <p:sldId id="273" r:id="rId12"/>
    <p:sldId id="269" r:id="rId13"/>
    <p:sldId id="263" r:id="rId14"/>
    <p:sldId id="264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71A7-F445-4F61-BA73-47538832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EBD2-7D1E-4BEA-BF41-6451A7DA5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0EA1-84AC-4F6C-871A-F8B08501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1E61-D4F5-423F-AD89-54BFBD59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FAF5-63D5-4524-A454-243750EA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B4F7-8337-45B6-8C08-BFD67D8B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90DDE-AA34-4E6F-A6AE-EBC444C6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2F36-6057-452B-95B0-F025870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3784-2809-44D6-AB60-DD0C657C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A282-DB41-4117-9DB2-0C94D5D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DBA10-FA40-4E0B-960A-88E75BE5E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773A-74C6-4F7E-9A02-8FC2F015E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821A-5EAC-4F58-9FD3-06D33F26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C662-8729-4AA5-8C15-4A00A1B7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38EB-C9C6-4D8F-8C1D-27A7810F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6177-373C-43CF-A81F-46D832E3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2EEC-9D99-4055-A049-36D25CE7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20C1-205E-4357-8F82-3B18185C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70E6-A1E4-4A87-8D70-16E4D45D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4A96-E414-40C5-9C42-5B313AC8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DE5A-A3C4-4246-AC83-4B02A5AF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6A27-CBE5-4DE1-9A3B-1DCA2875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C7CF-D265-42EE-BC07-C5CA4DD5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BA2E-16C6-416D-8DBC-3595AAC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8A69-8342-4803-AAE4-2455CB0E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D22D-E0FC-447D-9B92-C7F1F42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01DA-D8B8-42E3-819F-97B3126FC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CD86F-812F-4C7E-BD4C-16D84012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AE446-0E3E-478D-BCEC-1BB386AF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A6C5E-2AB3-4CD9-8AB3-42C29981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B21D-0CF7-4F88-B8C9-D637E15C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DD7-BCD2-4B72-BB41-DC9C351A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C04C-6F86-4E05-9DBE-1FE3AAC8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DD6E-1D02-459D-AC1E-98538BA03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4309A-7C74-4F92-90B5-95F8252AD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4E603-3D3E-47EA-A082-7DDEFCF75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6D727-85F2-4126-AFDE-2B9A0837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1DE8E-8E21-4170-90BC-7AEDC156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EFDC7-E738-4425-9C4E-A216D668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B62-175A-4225-9CFC-899A8A4A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A855D-DF5E-4CFE-8750-1BA0798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F19F0-B71A-4DAE-B03F-C28C6974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56B7F-8CC9-4F92-A2FB-DD8FC081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9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C07F6-D258-4876-835A-5C904059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0343E-C439-46D9-93AA-3EEA30F4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11F50-100F-4106-A076-0C1356C9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C4BD-AB36-4FBB-B8A0-1A3A2AED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39EA-D04F-486A-8AF0-FBE3A6A1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E4CD7-1F95-4584-A451-CF937B6C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7DC98-8619-470E-A21C-DB116D4A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37AD-BC04-41B7-98E9-62BE06FC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9BE2C-8A53-4656-8CD2-65D31B3D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D397-D632-4DE1-96A9-7AB3084A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127A-8300-4986-BE78-2EC9CBF4C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776F-3D57-4192-A000-B0389B4E5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A18F-2004-473D-8BEA-9E7A8F2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32C2-2FC1-404E-8863-B897185A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F4B7F-389A-4B09-B48E-3A30BA87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EFCE1-A8E6-4981-BD38-DF0B372A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305F-2B82-44E4-B744-196F85D9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DC62-7603-4CFA-A683-E553FC811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2FFB-8376-4DB3-A1E5-8F070361AEC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EEC8-7BE9-4492-8816-2E021C093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69DC-1F40-49BE-9BCC-6BCBECB0C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7AD0-2C37-4EE0-BE88-741CF00A1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iaicameroun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mastermindsarl.com/" TargetMode="External"/><Relationship Id="rId4" Type="http://schemas.openxmlformats.org/officeDocument/2006/relationships/hyperlink" Target="http://www.iaicamerou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9.jpg"/><Relationship Id="rId7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9.jpg"/><Relationship Id="rId7" Type="http://schemas.openxmlformats.org/officeDocument/2006/relationships/image" Target="../media/image2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5">
            <a:extLst>
              <a:ext uri="{FF2B5EF4-FFF2-40B4-BE49-F238E27FC236}">
                <a16:creationId xmlns:a16="http://schemas.microsoft.com/office/drawing/2014/main" id="{868181E5-C397-45CE-A881-A171E3E59371}"/>
              </a:ext>
            </a:extLst>
          </p:cNvPr>
          <p:cNvSpPr txBox="1"/>
          <p:nvPr/>
        </p:nvSpPr>
        <p:spPr>
          <a:xfrm>
            <a:off x="0" y="35102"/>
            <a:ext cx="3595456" cy="4236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solidFill>
                  <a:srgbClr val="0D0D0D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 AFRICAIN D’INFORMATIQUE </a:t>
            </a:r>
            <a:endParaRPr lang="en-US" sz="9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solidFill>
                  <a:srgbClr val="0D0D0D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CENTRE D’EXCELLENCE TECHNOLOGIQUE PAUL BIYA</a:t>
            </a:r>
            <a:endParaRPr lang="en-US" sz="9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900" b="1" dirty="0">
                <a:solidFill>
                  <a:srgbClr val="0D0D0D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 de texte 6">
            <a:extLst>
              <a:ext uri="{FF2B5EF4-FFF2-40B4-BE49-F238E27FC236}">
                <a16:creationId xmlns:a16="http://schemas.microsoft.com/office/drawing/2014/main" id="{73032188-AAE2-460E-AE2B-B12A040919FC}"/>
              </a:ext>
            </a:extLst>
          </p:cNvPr>
          <p:cNvSpPr txBox="1"/>
          <p:nvPr/>
        </p:nvSpPr>
        <p:spPr>
          <a:xfrm>
            <a:off x="9084817" y="0"/>
            <a:ext cx="3110144" cy="43500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900" b="1" dirty="0" smtClean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 APPLICATION </a:t>
            </a:r>
            <a:r>
              <a:rPr lang="fr-FR" sz="9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SARL</a:t>
            </a:r>
            <a:endParaRPr lang="en-US" sz="9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22">
            <a:extLst>
              <a:ext uri="{FF2B5EF4-FFF2-40B4-BE49-F238E27FC236}">
                <a16:creationId xmlns:a16="http://schemas.microsoft.com/office/drawing/2014/main" id="{7843347A-E58A-4CCD-B700-2F06D652F165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53" y="565827"/>
            <a:ext cx="869950" cy="869950"/>
          </a:xfrm>
          <a:prstGeom prst="rect">
            <a:avLst/>
          </a:prstGeom>
          <a:effectLst/>
        </p:spPr>
      </p:pic>
      <p:sp>
        <p:nvSpPr>
          <p:cNvPr id="7" name="Zone de texte 17">
            <a:extLst>
              <a:ext uri="{FF2B5EF4-FFF2-40B4-BE49-F238E27FC236}">
                <a16:creationId xmlns:a16="http://schemas.microsoft.com/office/drawing/2014/main" id="{9B14130A-E23C-43AE-B173-D86C82830611}"/>
              </a:ext>
            </a:extLst>
          </p:cNvPr>
          <p:cNvSpPr txBox="1"/>
          <p:nvPr/>
        </p:nvSpPr>
        <p:spPr>
          <a:xfrm>
            <a:off x="469942" y="1435777"/>
            <a:ext cx="2655571" cy="107759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 : 13719-Yaoundé</a:t>
            </a:r>
            <a:endParaRPr lang="en-US" sz="10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 :(+237)242729957 / 242729958</a:t>
            </a:r>
            <a:endParaRPr lang="en-US" sz="10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 : </a:t>
            </a:r>
            <a:r>
              <a:rPr lang="fr-FR" sz="1000" b="1" u="sng" dirty="0">
                <a:solidFill>
                  <a:srgbClr val="0563C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contact@iaicameroun.com</a:t>
            </a:r>
            <a:r>
              <a:rPr lang="fr-FR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web: </a:t>
            </a:r>
            <a:r>
              <a:rPr lang="en-US" sz="1000" b="1" u="sng" dirty="0">
                <a:solidFill>
                  <a:srgbClr val="0563C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www.iaicameroun.com</a:t>
            </a:r>
            <a:r>
              <a:rPr lang="en-US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800"/>
              </a:spcAft>
            </a:pPr>
            <a:r>
              <a:rPr lang="en-US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Zone de texte 17">
            <a:extLst>
              <a:ext uri="{FF2B5EF4-FFF2-40B4-BE49-F238E27FC236}">
                <a16:creationId xmlns:a16="http://schemas.microsoft.com/office/drawing/2014/main" id="{5D50B4ED-B9F5-4355-A3A0-64B44C27160A}"/>
              </a:ext>
            </a:extLst>
          </p:cNvPr>
          <p:cNvSpPr txBox="1"/>
          <p:nvPr/>
        </p:nvSpPr>
        <p:spPr>
          <a:xfrm>
            <a:off x="9309142" y="1473220"/>
            <a:ext cx="2655571" cy="107759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endParaRPr lang="fr-FR" sz="10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 : (+</a:t>
            </a:r>
            <a:r>
              <a:rPr lang="fr-FR" sz="1000" b="1" dirty="0" smtClean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237)69846145 </a:t>
            </a:r>
            <a:r>
              <a:rPr lang="fr-FR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fr-FR" sz="1000" b="1" dirty="0" smtClean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680742281</a:t>
            </a:r>
            <a:endParaRPr lang="en-US" sz="10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E-mail: </a:t>
            </a:r>
            <a:r>
              <a:rPr lang="en-US" sz="1000" b="1" u="sng" dirty="0" smtClean="0">
                <a:solidFill>
                  <a:srgbClr val="0563C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comiteIA@GMAIL.COM</a:t>
            </a:r>
            <a:r>
              <a:rPr lang="en-US" sz="1000" b="1" dirty="0" smtClean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000" b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web: </a:t>
            </a:r>
            <a:r>
              <a:rPr lang="en-US" sz="1000" b="1" u="sng" dirty="0">
                <a:solidFill>
                  <a:srgbClr val="0563C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000" b="1" u="sng" dirty="0" smtClean="0">
                <a:solidFill>
                  <a:srgbClr val="0563C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000" b="1" u="sng" dirty="0" smtClean="0">
                <a:solidFill>
                  <a:srgbClr val="0563C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COMITE</a:t>
            </a:r>
            <a:endParaRPr lang="en-US" sz="10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A68C7719-3529-43F4-B7A8-225C12849EA7}"/>
              </a:ext>
            </a:extLst>
          </p:cNvPr>
          <p:cNvSpPr txBox="1"/>
          <p:nvPr/>
        </p:nvSpPr>
        <p:spPr>
          <a:xfrm>
            <a:off x="3419303" y="2513373"/>
            <a:ext cx="4712643" cy="66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974850" algn="l"/>
              </a:tabLst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DE FIN DE STAGE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ACADEMIQUE</a:t>
            </a:r>
            <a:endParaRPr lang="en-US" dirty="0">
              <a:solidFill>
                <a:schemeClr val="accent6">
                  <a:lumMod val="75000"/>
                </a:schemeClr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5F4525D8-13E0-44F8-96C1-22D4C93AB53E}"/>
              </a:ext>
            </a:extLst>
          </p:cNvPr>
          <p:cNvSpPr/>
          <p:nvPr/>
        </p:nvSpPr>
        <p:spPr>
          <a:xfrm>
            <a:off x="469942" y="2674489"/>
            <a:ext cx="11308917" cy="1509021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 smtClean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DU COMITE DES ETUDIANTS</a:t>
            </a:r>
            <a:endParaRPr lang="en-US" sz="28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AE93C3D2-2F1C-457C-8879-899801C21915}"/>
              </a:ext>
            </a:extLst>
          </p:cNvPr>
          <p:cNvSpPr txBox="1"/>
          <p:nvPr/>
        </p:nvSpPr>
        <p:spPr>
          <a:xfrm>
            <a:off x="278675" y="4051334"/>
            <a:ext cx="119133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Rockwell" panose="02060603020205020403" pitchFamily="18" charset="0"/>
                <a:cs typeface="Times New Roman" panose="02020603050405020304" pitchFamily="18" charset="0"/>
              </a:rPr>
              <a:t>Stage effectué du 1</a:t>
            </a:r>
            <a:r>
              <a:rPr lang="fr-FR" sz="1400" baseline="30000" dirty="0">
                <a:latin typeface="Rockwell" panose="02060603020205020403" pitchFamily="18" charset="0"/>
                <a:cs typeface="Times New Roman" panose="02020603050405020304" pitchFamily="18" charset="0"/>
              </a:rPr>
              <a:t>er</a:t>
            </a:r>
            <a:r>
              <a:rPr lang="fr-FR" sz="1400" dirty="0">
                <a:latin typeface="Rockwell" panose="02060603020205020403" pitchFamily="18" charset="0"/>
                <a:cs typeface="Times New Roman" panose="02020603050405020304" pitchFamily="18" charset="0"/>
              </a:rPr>
              <a:t> juin au 30 septembre 2021 en vue de l’obtention du </a:t>
            </a:r>
            <a:r>
              <a:rPr lang="fr-FR" sz="1400" b="1" dirty="0">
                <a:latin typeface="Rockwell" panose="02060603020205020403" pitchFamily="18" charset="0"/>
                <a:cs typeface="Times New Roman" panose="02020603050405020304" pitchFamily="18" charset="0"/>
              </a:rPr>
              <a:t>Diplôme de Technicien Supérieur (DTS</a:t>
            </a:r>
            <a:r>
              <a:rPr lang="fr-FR" sz="1400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fr-FR" sz="1400" b="1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Rockwell" panose="02060603020205020403" pitchFamily="18" charset="0"/>
                <a:cs typeface="Times New Roman" panose="02020603050405020304" pitchFamily="18" charset="0"/>
              </a:rPr>
              <a:t>Option Systèmes et Réseaux</a:t>
            </a:r>
          </a:p>
          <a:p>
            <a:pPr algn="ctr"/>
            <a:endParaRPr lang="fr-FR" sz="14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400" dirty="0">
                <a:latin typeface="Rockwell" panose="02060603020205020403" pitchFamily="18" charset="0"/>
                <a:cs typeface="Times New Roman" panose="02020603050405020304" pitchFamily="18" charset="0"/>
              </a:rPr>
              <a:t>Présenté par : </a:t>
            </a:r>
            <a:r>
              <a:rPr lang="fr-FR" sz="1600" b="1" dirty="0" smtClean="0"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EDSON, </a:t>
            </a:r>
            <a:r>
              <a:rPr lang="fr-FR" sz="1400" dirty="0" smtClean="0">
                <a:latin typeface="Rockwell" panose="02060603020205020403" pitchFamily="18" charset="0"/>
                <a:cs typeface="Times New Roman" panose="02020603050405020304" pitchFamily="18" charset="0"/>
              </a:rPr>
              <a:t>étudiant </a:t>
            </a:r>
            <a:r>
              <a:rPr lang="fr-FR" sz="1400" dirty="0">
                <a:latin typeface="Rockwell" panose="02060603020205020403" pitchFamily="18" charset="0"/>
                <a:cs typeface="Times New Roman" panose="02020603050405020304" pitchFamily="18" charset="0"/>
              </a:rPr>
              <a:t>en </a:t>
            </a:r>
            <a:r>
              <a:rPr lang="fr-FR" sz="1400" b="1" dirty="0">
                <a:latin typeface="Rockwell" panose="02060603020205020403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baseline="30000" dirty="0">
                <a:latin typeface="Rockwell" panose="02060603020205020403" pitchFamily="18" charset="0"/>
                <a:cs typeface="Times New Roman" panose="02020603050405020304" pitchFamily="18" charset="0"/>
              </a:rPr>
              <a:t>ème</a:t>
            </a:r>
            <a:r>
              <a:rPr lang="fr-FR" sz="1400" b="1" dirty="0">
                <a:latin typeface="Rockwell" panose="02060603020205020403" pitchFamily="18" charset="0"/>
                <a:cs typeface="Times New Roman" panose="02020603050405020304" pitchFamily="18" charset="0"/>
              </a:rPr>
              <a:t> année </a:t>
            </a:r>
            <a:r>
              <a:rPr lang="fr-FR" sz="1400" dirty="0">
                <a:latin typeface="Rockwell" panose="02060603020205020403" pitchFamily="18" charset="0"/>
                <a:cs typeface="Times New Roman" panose="02020603050405020304" pitchFamily="18" charset="0"/>
              </a:rPr>
              <a:t>à</a:t>
            </a:r>
            <a:r>
              <a:rPr lang="fr-FR" sz="1400" b="1" dirty="0">
                <a:latin typeface="Rockwell" panose="02060603020205020403" pitchFamily="18" charset="0"/>
                <a:cs typeface="Times New Roman" panose="02020603050405020304" pitchFamily="18" charset="0"/>
              </a:rPr>
              <a:t> l’IAI-Cameroun</a:t>
            </a:r>
            <a:endParaRPr lang="fr-FR" sz="14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22">
            <a:extLst>
              <a:ext uri="{FF2B5EF4-FFF2-40B4-BE49-F238E27FC236}">
                <a16:creationId xmlns:a16="http://schemas.microsoft.com/office/drawing/2014/main" id="{0BE18200-3657-4A3F-8F27-1E7C4821714E}"/>
              </a:ext>
            </a:extLst>
          </p:cNvPr>
          <p:cNvSpPr txBox="1"/>
          <p:nvPr/>
        </p:nvSpPr>
        <p:spPr>
          <a:xfrm>
            <a:off x="4528427" y="6368499"/>
            <a:ext cx="31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ANNEE ACADEMIQUE </a:t>
            </a:r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202X-202Y</a:t>
            </a:r>
            <a:endParaRPr lang="fr-FR" sz="1400" b="1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22">
            <a:extLst>
              <a:ext uri="{FF2B5EF4-FFF2-40B4-BE49-F238E27FC236}">
                <a16:creationId xmlns:a16="http://schemas.microsoft.com/office/drawing/2014/main" id="{F932C186-B8E2-42F6-90F8-5801D3085FF4}"/>
              </a:ext>
            </a:extLst>
          </p:cNvPr>
          <p:cNvSpPr txBox="1"/>
          <p:nvPr/>
        </p:nvSpPr>
        <p:spPr>
          <a:xfrm>
            <a:off x="4920094" y="5182358"/>
            <a:ext cx="235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Sous la supervision:</a:t>
            </a:r>
          </a:p>
        </p:txBody>
      </p:sp>
      <p:sp>
        <p:nvSpPr>
          <p:cNvPr id="14" name="ZoneTexte 14">
            <a:extLst>
              <a:ext uri="{FF2B5EF4-FFF2-40B4-BE49-F238E27FC236}">
                <a16:creationId xmlns:a16="http://schemas.microsoft.com/office/drawing/2014/main" id="{9C807462-35A2-4335-A4D8-FB7CB6E06D30}"/>
              </a:ext>
            </a:extLst>
          </p:cNvPr>
          <p:cNvSpPr txBox="1"/>
          <p:nvPr/>
        </p:nvSpPr>
        <p:spPr>
          <a:xfrm>
            <a:off x="-13202" y="5351635"/>
            <a:ext cx="3056709" cy="107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cs typeface="Times New Roman" panose="02020603050405020304" pitchFamily="18" charset="0"/>
              </a:rPr>
              <a:t>ACADEMIQUE DE</a:t>
            </a:r>
          </a:p>
          <a:p>
            <a:pPr algn="ctr"/>
            <a:endParaRPr lang="fr-FR" sz="14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XXXXXX</a:t>
            </a:r>
            <a:endParaRPr lang="en-US" sz="1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400" dirty="0">
                <a:latin typeface="Rockwell" panose="02060603020205020403" pitchFamily="18" charset="0"/>
                <a:cs typeface="Times New Roman" panose="02020603050405020304" pitchFamily="18" charset="0"/>
              </a:rPr>
              <a:t>Enseignant à l’IAI-Cameroun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C0183-9263-4C37-B48C-8B166CA4D728}"/>
              </a:ext>
            </a:extLst>
          </p:cNvPr>
          <p:cNvSpPr/>
          <p:nvPr/>
        </p:nvSpPr>
        <p:spPr>
          <a:xfrm>
            <a:off x="8433787" y="5305015"/>
            <a:ext cx="3758214" cy="1071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78230" algn="l"/>
              </a:tabLst>
            </a:pPr>
            <a:endParaRPr lang="fr-FR" sz="1400" u="sng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78230" algn="l"/>
              </a:tabLst>
            </a:pPr>
            <a:r>
              <a:rPr lang="fr-FR" sz="1400" dirty="0">
                <a:solidFill>
                  <a:schemeClr val="accent6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PROFESSIONNELLE DE :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fr-FR" sz="1400" b="1" dirty="0" smtClean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YYYYY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Directeur </a:t>
            </a:r>
            <a:r>
              <a:rPr lang="fr-FR" sz="14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la technologie de l’entreprise</a:t>
            </a:r>
            <a:endParaRPr lang="en-US" sz="1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Zone de texte 7">
            <a:extLst>
              <a:ext uri="{FF2B5EF4-FFF2-40B4-BE49-F238E27FC236}">
                <a16:creationId xmlns:a16="http://schemas.microsoft.com/office/drawing/2014/main" id="{9767670C-0D13-4D0C-8E47-C08000120904}"/>
              </a:ext>
            </a:extLst>
          </p:cNvPr>
          <p:cNvSpPr txBox="1"/>
          <p:nvPr/>
        </p:nvSpPr>
        <p:spPr>
          <a:xfrm>
            <a:off x="9123289" y="305057"/>
            <a:ext cx="2655570" cy="107759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endParaRPr lang="en-US" sz="14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AFB2D4-5FEB-4086-8655-0158DA9E56F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967796" y="571368"/>
            <a:ext cx="1551050" cy="1035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03607" y="444017"/>
            <a:ext cx="2063447" cy="12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b="1" dirty="0" smtClean="0">
                <a:solidFill>
                  <a:srgbClr val="FF0000"/>
                </a:solidFill>
              </a:rPr>
              <a:t>LOGO</a:t>
            </a:r>
            <a:endParaRPr lang="fr-CM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917041-BD5E-4A22-8404-B5AB995C08DC}"/>
              </a:ext>
            </a:extLst>
          </p:cNvPr>
          <p:cNvGrpSpPr/>
          <p:nvPr/>
        </p:nvGrpSpPr>
        <p:grpSpPr>
          <a:xfrm>
            <a:off x="0" y="1045029"/>
            <a:ext cx="3559960" cy="2731658"/>
            <a:chOff x="0" y="1045029"/>
            <a:chExt cx="3559960" cy="2731658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10BE4E3-358D-4461-BCBE-1B39A4B736A6}"/>
                </a:ext>
              </a:extLst>
            </p:cNvPr>
            <p:cNvCxnSpPr>
              <a:cxnSpLocks/>
            </p:cNvCxnSpPr>
            <p:nvPr/>
          </p:nvCxnSpPr>
          <p:spPr>
            <a:xfrm>
              <a:off x="1516743" y="1672337"/>
              <a:ext cx="2043217" cy="2104350"/>
            </a:xfrm>
            <a:prstGeom prst="line">
              <a:avLst/>
            </a:prstGeom>
            <a:ln w="149225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A68055-5741-4CCF-8235-FF3E0CDD4D54}"/>
                </a:ext>
              </a:extLst>
            </p:cNvPr>
            <p:cNvSpPr/>
            <p:nvPr/>
          </p:nvSpPr>
          <p:spPr>
            <a:xfrm>
              <a:off x="0" y="1045029"/>
              <a:ext cx="2856178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Branche fonctionnelle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B631A3B-EF47-492F-9069-47CD55F9A2C4}"/>
                </a:ext>
              </a:extLst>
            </p:cNvPr>
            <p:cNvSpPr/>
            <p:nvPr/>
          </p:nvSpPr>
          <p:spPr>
            <a:xfrm>
              <a:off x="511629" y="1970314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Capture des besoins fonctionnels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23EEB10-BFEE-4268-9F66-DD1213F1E1D1}"/>
                </a:ext>
              </a:extLst>
            </p:cNvPr>
            <p:cNvSpPr/>
            <p:nvPr/>
          </p:nvSpPr>
          <p:spPr>
            <a:xfrm>
              <a:off x="936190" y="2661229"/>
              <a:ext cx="2623770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Analyse </a:t>
              </a:r>
              <a:endParaRPr lang="en-US" dirty="0">
                <a:latin typeface="Rockwell" panose="02060603020205020403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D7DE6F-9C09-4374-9037-20734AC7DCEC}"/>
              </a:ext>
            </a:extLst>
          </p:cNvPr>
          <p:cNvSpPr/>
          <p:nvPr/>
        </p:nvSpPr>
        <p:spPr>
          <a:xfrm>
            <a:off x="6324600" y="0"/>
            <a:ext cx="5867400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METHODOLOGIE: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088A34-0E5B-4BB9-A81E-0101A55DA36F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CE69257-DD82-4B6B-8FEC-8490016216CE}"/>
              </a:ext>
            </a:extLst>
          </p:cNvPr>
          <p:cNvGrpSpPr/>
          <p:nvPr/>
        </p:nvGrpSpPr>
        <p:grpSpPr>
          <a:xfrm>
            <a:off x="167404" y="728270"/>
            <a:ext cx="11852279" cy="5351582"/>
            <a:chOff x="33088" y="1102515"/>
            <a:chExt cx="11852279" cy="5351582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216837D8-297B-478F-89F0-A0F20AC25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844" y="1102515"/>
              <a:ext cx="7146523" cy="5351582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0A6FDEA-F649-47EB-88B2-6776F561BCEE}"/>
                </a:ext>
              </a:extLst>
            </p:cNvPr>
            <p:cNvSpPr/>
            <p:nvPr/>
          </p:nvSpPr>
          <p:spPr>
            <a:xfrm>
              <a:off x="33088" y="4728606"/>
              <a:ext cx="4092606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DIAGRAMME DE CAS </a:t>
              </a:r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D’UTILISATION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E394F4-06D3-43FF-83B3-BE76938C83D3}"/>
              </a:ext>
            </a:extLst>
          </p:cNvPr>
          <p:cNvGrpSpPr/>
          <p:nvPr/>
        </p:nvGrpSpPr>
        <p:grpSpPr>
          <a:xfrm>
            <a:off x="37723" y="327529"/>
            <a:ext cx="12161151" cy="6248158"/>
            <a:chOff x="-133966" y="676717"/>
            <a:chExt cx="12161151" cy="624815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37511DA-B4D8-4025-B7C4-25ED4CA230D1}"/>
                </a:ext>
              </a:extLst>
            </p:cNvPr>
            <p:cNvSpPr/>
            <p:nvPr/>
          </p:nvSpPr>
          <p:spPr>
            <a:xfrm>
              <a:off x="-133966" y="5177647"/>
              <a:ext cx="4909165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DIAGRAMME D’ACTIVITE: SE CONNECTER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31329EAD-9F36-4F99-A0B2-B2A60348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3159" y="676717"/>
              <a:ext cx="7354026" cy="6248158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C018B93-503D-4943-8A81-0AB3A2D8D297}"/>
              </a:ext>
            </a:extLst>
          </p:cNvPr>
          <p:cNvGrpSpPr/>
          <p:nvPr/>
        </p:nvGrpSpPr>
        <p:grpSpPr>
          <a:xfrm>
            <a:off x="37723" y="493287"/>
            <a:ext cx="12154277" cy="6067848"/>
            <a:chOff x="-133966" y="766872"/>
            <a:chExt cx="12154277" cy="606784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66034DC-A264-46DE-B7B6-832C4B89DAD6}"/>
                </a:ext>
              </a:extLst>
            </p:cNvPr>
            <p:cNvSpPr/>
            <p:nvPr/>
          </p:nvSpPr>
          <p:spPr>
            <a:xfrm>
              <a:off x="-133966" y="5488216"/>
              <a:ext cx="4364222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DIAGRAMME D’ACTIVITE: S’INSCRIRE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E87431C-6F97-464E-9823-20217708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809" y="766872"/>
              <a:ext cx="7209502" cy="6067848"/>
            </a:xfrm>
            <a:prstGeom prst="rect">
              <a:avLst/>
            </a:prstGeom>
          </p:spPr>
        </p:pic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8C944225-92C1-4A03-8CED-DB6998F248DF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6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72143C-95AD-4EA5-9ECA-51FAF623BAB3}"/>
              </a:ext>
            </a:extLst>
          </p:cNvPr>
          <p:cNvSpPr/>
          <p:nvPr/>
        </p:nvSpPr>
        <p:spPr>
          <a:xfrm>
            <a:off x="6324600" y="0"/>
            <a:ext cx="5867400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METHODOLOGIE:</a:t>
            </a:r>
            <a:r>
              <a:rPr lang="en-US" dirty="0">
                <a:latin typeface="Rockwell" panose="02060603020205020403" pitchFamily="18" charset="0"/>
              </a:rPr>
              <a:t> diagramme de séquence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933FD0-5F1D-488D-B711-E41F263DC765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6325AB-8753-4C91-81B9-CBB2316CCB60}"/>
              </a:ext>
            </a:extLst>
          </p:cNvPr>
          <p:cNvGrpSpPr/>
          <p:nvPr/>
        </p:nvGrpSpPr>
        <p:grpSpPr>
          <a:xfrm>
            <a:off x="94011" y="531380"/>
            <a:ext cx="2316352" cy="2897620"/>
            <a:chOff x="94011" y="531380"/>
            <a:chExt cx="2316352" cy="28976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FC1AA0-07CE-40A9-BE1D-7EA3E8E84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2188" y="531380"/>
              <a:ext cx="1" cy="2897620"/>
            </a:xfrm>
            <a:prstGeom prst="line">
              <a:avLst/>
            </a:prstGeom>
            <a:ln w="149225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945C98-8E03-40B6-B986-2BAC597B7D68}"/>
                </a:ext>
              </a:extLst>
            </p:cNvPr>
            <p:cNvSpPr/>
            <p:nvPr/>
          </p:nvSpPr>
          <p:spPr>
            <a:xfrm>
              <a:off x="94012" y="754211"/>
              <a:ext cx="2316351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Conception préliminaire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DE24488-EE4B-4C4D-9571-1D5C5517AC3F}"/>
                </a:ext>
              </a:extLst>
            </p:cNvPr>
            <p:cNvSpPr/>
            <p:nvPr/>
          </p:nvSpPr>
          <p:spPr>
            <a:xfrm>
              <a:off x="94011" y="1495448"/>
              <a:ext cx="2316351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Conception détaillée</a:t>
              </a:r>
              <a:endParaRPr lang="en-US" dirty="0">
                <a:latin typeface="Rockwell" panose="02060603020205020403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A363EB-DCCB-42EF-B7EB-1C147A39C199}"/>
              </a:ext>
            </a:extLst>
          </p:cNvPr>
          <p:cNvGrpSpPr/>
          <p:nvPr/>
        </p:nvGrpSpPr>
        <p:grpSpPr>
          <a:xfrm>
            <a:off x="164815" y="531380"/>
            <a:ext cx="12027185" cy="6326620"/>
            <a:chOff x="164815" y="531380"/>
            <a:chExt cx="12027185" cy="63266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DDA0B9-3D7B-4EF7-82C3-0E7D8CCB5221}"/>
                </a:ext>
              </a:extLst>
            </p:cNvPr>
            <p:cNvSpPr/>
            <p:nvPr/>
          </p:nvSpPr>
          <p:spPr>
            <a:xfrm>
              <a:off x="164815" y="4679616"/>
              <a:ext cx="4092606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DIAGRAMME DE SEQUENCE DU CAS SE CONNECTER 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3EA8D5-E3D3-410A-BB78-8F18BDD8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70"/>
            <a:stretch/>
          </p:blipFill>
          <p:spPr>
            <a:xfrm>
              <a:off x="4582828" y="531380"/>
              <a:ext cx="7609172" cy="632662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19E52D-EF79-41BD-B2B6-EE3FD5CA59BA}"/>
              </a:ext>
            </a:extLst>
          </p:cNvPr>
          <p:cNvGrpSpPr/>
          <p:nvPr/>
        </p:nvGrpSpPr>
        <p:grpSpPr>
          <a:xfrm>
            <a:off x="164815" y="754211"/>
            <a:ext cx="11963113" cy="5988063"/>
            <a:chOff x="164815" y="754211"/>
            <a:chExt cx="11963113" cy="59880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668E3B-4D98-4B88-BF92-B757D9989078}"/>
                </a:ext>
              </a:extLst>
            </p:cNvPr>
            <p:cNvSpPr/>
            <p:nvPr/>
          </p:nvSpPr>
          <p:spPr>
            <a:xfrm>
              <a:off x="164815" y="4679616"/>
              <a:ext cx="4092606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DIAGRAMME DE SEQUENCE DU CAS S’INSCRIRE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5B80AE-6339-47E2-BB8B-A45F388C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510" y="754211"/>
              <a:ext cx="7587418" cy="5988063"/>
            </a:xfrm>
            <a:prstGeom prst="rect">
              <a:avLst/>
            </a:prstGeom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87D9071F-7773-4D40-821A-44E2CA634B50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6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1182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DB83EB-D224-4A7F-94FC-B4C6C09082DB}"/>
              </a:ext>
            </a:extLst>
          </p:cNvPr>
          <p:cNvSpPr/>
          <p:nvPr/>
        </p:nvSpPr>
        <p:spPr>
          <a:xfrm>
            <a:off x="6324600" y="0"/>
            <a:ext cx="5867400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METHODOLOGIE: technologies utilisées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E286A5-F0DF-40DC-9B33-4BE875536E51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B732C8-3B79-4326-A03D-6795FA1B9333}"/>
              </a:ext>
            </a:extLst>
          </p:cNvPr>
          <p:cNvGrpSpPr/>
          <p:nvPr/>
        </p:nvGrpSpPr>
        <p:grpSpPr>
          <a:xfrm>
            <a:off x="94011" y="531380"/>
            <a:ext cx="3015993" cy="3318692"/>
            <a:chOff x="94011" y="531380"/>
            <a:chExt cx="3015993" cy="33186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AB20B6-8816-44FF-81C0-68B02B8E25E3}"/>
                </a:ext>
              </a:extLst>
            </p:cNvPr>
            <p:cNvGrpSpPr/>
            <p:nvPr/>
          </p:nvGrpSpPr>
          <p:grpSpPr>
            <a:xfrm>
              <a:off x="94011" y="531380"/>
              <a:ext cx="2316352" cy="2897620"/>
              <a:chOff x="2401782" y="3776687"/>
              <a:chExt cx="2316352" cy="289762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826E254-8CBC-4369-BFF3-0079567610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9959" y="3776687"/>
                <a:ext cx="1" cy="2897620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09CA72E-8A35-48CA-84D5-F9EADD5C824B}"/>
                  </a:ext>
                </a:extLst>
              </p:cNvPr>
              <p:cNvSpPr/>
              <p:nvPr/>
            </p:nvSpPr>
            <p:spPr>
              <a:xfrm>
                <a:off x="2401783" y="3999518"/>
                <a:ext cx="2316351" cy="500742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Conception préliminaire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E0DBCEC-3218-445E-B5DE-E08C18B43E9C}"/>
                  </a:ext>
                </a:extLst>
              </p:cNvPr>
              <p:cNvSpPr/>
              <p:nvPr/>
            </p:nvSpPr>
            <p:spPr>
              <a:xfrm>
                <a:off x="2401782" y="4740755"/>
                <a:ext cx="2316351" cy="500742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Conception détaillée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77E1EEA-D67F-4EB7-99B8-821276C673D4}"/>
                  </a:ext>
                </a:extLst>
              </p:cNvPr>
              <p:cNvSpPr/>
              <p:nvPr/>
            </p:nvSpPr>
            <p:spPr>
              <a:xfrm>
                <a:off x="2401782" y="5481992"/>
                <a:ext cx="2316351" cy="500742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Codage; tests et recettes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68637A-E312-4D8F-9577-345957827CF7}"/>
                </a:ext>
              </a:extLst>
            </p:cNvPr>
            <p:cNvSpPr/>
            <p:nvPr/>
          </p:nvSpPr>
          <p:spPr>
            <a:xfrm>
              <a:off x="116432" y="3349330"/>
              <a:ext cx="2993572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Branche de réalisation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365F7F-2F61-40D2-BB93-A7BDD0B50C35}"/>
              </a:ext>
            </a:extLst>
          </p:cNvPr>
          <p:cNvGrpSpPr/>
          <p:nvPr/>
        </p:nvGrpSpPr>
        <p:grpSpPr>
          <a:xfrm>
            <a:off x="3285146" y="2213120"/>
            <a:ext cx="1507381" cy="1448387"/>
            <a:chOff x="4415462" y="1940442"/>
            <a:chExt cx="1507381" cy="14483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F0E54E-3FD1-4620-8867-26A841B06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115" y="1940442"/>
              <a:ext cx="1278074" cy="975512"/>
            </a:xfrm>
            <a:prstGeom prst="rect">
              <a:avLst/>
            </a:prstGeom>
          </p:spPr>
        </p:pic>
        <p:sp>
          <p:nvSpPr>
            <p:cNvPr id="14" name="ZoneTexte 16">
              <a:extLst>
                <a:ext uri="{FF2B5EF4-FFF2-40B4-BE49-F238E27FC236}">
                  <a16:creationId xmlns:a16="http://schemas.microsoft.com/office/drawing/2014/main" id="{1753A970-1E2C-42C0-8454-1594070D23AC}"/>
                </a:ext>
              </a:extLst>
            </p:cNvPr>
            <p:cNvSpPr txBox="1"/>
            <p:nvPr/>
          </p:nvSpPr>
          <p:spPr>
            <a:xfrm>
              <a:off x="4415462" y="2865609"/>
              <a:ext cx="15073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accent5">
                      <a:lumMod val="50000"/>
                    </a:schemeClr>
                  </a:solidFill>
                  <a:latin typeface="Amasis MT Pro Medium" panose="02040604050005020304" pitchFamily="18" charset="0"/>
                  <a:cs typeface="Segoe UI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95EF43-DC35-4681-A69B-6F54BDF96F33}"/>
              </a:ext>
            </a:extLst>
          </p:cNvPr>
          <p:cNvGrpSpPr/>
          <p:nvPr/>
        </p:nvGrpSpPr>
        <p:grpSpPr>
          <a:xfrm>
            <a:off x="6265516" y="2018497"/>
            <a:ext cx="1507381" cy="1741375"/>
            <a:chOff x="6066677" y="1647454"/>
            <a:chExt cx="1507381" cy="17413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D032D5-C232-4E08-906C-02369264F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517" y="1647454"/>
              <a:ext cx="1163214" cy="1218156"/>
            </a:xfrm>
            <a:prstGeom prst="rect">
              <a:avLst/>
            </a:prstGeom>
          </p:spPr>
        </p:pic>
        <p:sp>
          <p:nvSpPr>
            <p:cNvPr id="16" name="ZoneTexte 16">
              <a:extLst>
                <a:ext uri="{FF2B5EF4-FFF2-40B4-BE49-F238E27FC236}">
                  <a16:creationId xmlns:a16="http://schemas.microsoft.com/office/drawing/2014/main" id="{48C20481-782E-4FD7-A048-64F747765703}"/>
                </a:ext>
              </a:extLst>
            </p:cNvPr>
            <p:cNvSpPr txBox="1"/>
            <p:nvPr/>
          </p:nvSpPr>
          <p:spPr>
            <a:xfrm>
              <a:off x="6066677" y="2865609"/>
              <a:ext cx="15073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accent5">
                      <a:lumMod val="50000"/>
                    </a:schemeClr>
                  </a:solidFill>
                  <a:latin typeface="Amasis MT Pro Medium" panose="02040604050005020304" pitchFamily="18" charset="0"/>
                  <a:cs typeface="Segoe UI" panose="020B0502040204020203" pitchFamily="34" charset="0"/>
                </a:rPr>
                <a:t>NAVIGATEUR CHROME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9E8E0-ABD9-4B40-93F5-DADA2878F859}"/>
              </a:ext>
            </a:extLst>
          </p:cNvPr>
          <p:cNvGrpSpPr/>
          <p:nvPr/>
        </p:nvGrpSpPr>
        <p:grpSpPr>
          <a:xfrm>
            <a:off x="8824030" y="2299946"/>
            <a:ext cx="1758432" cy="1437605"/>
            <a:chOff x="7697898" y="1451120"/>
            <a:chExt cx="1758432" cy="1437605"/>
          </a:xfrm>
        </p:grpSpPr>
        <p:sp>
          <p:nvSpPr>
            <p:cNvPr id="19" name="ZoneTexte 16">
              <a:extLst>
                <a:ext uri="{FF2B5EF4-FFF2-40B4-BE49-F238E27FC236}">
                  <a16:creationId xmlns:a16="http://schemas.microsoft.com/office/drawing/2014/main" id="{42F60464-A046-4FD5-8939-43CB73148742}"/>
                </a:ext>
              </a:extLst>
            </p:cNvPr>
            <p:cNvSpPr txBox="1"/>
            <p:nvPr/>
          </p:nvSpPr>
          <p:spPr>
            <a:xfrm>
              <a:off x="7697898" y="2580948"/>
              <a:ext cx="1758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accent5">
                      <a:lumMod val="50000"/>
                    </a:schemeClr>
                  </a:solidFill>
                  <a:latin typeface="Amasis MT Pro Medium" panose="02040604050005020304" pitchFamily="18" charset="0"/>
                  <a:cs typeface="Segoe UI" panose="020B0502040204020203" pitchFamily="34" charset="0"/>
                </a:rPr>
                <a:t>GANTT PROJECT</a:t>
              </a:r>
            </a:p>
          </p:txBody>
        </p:sp>
        <p:pic>
          <p:nvPicPr>
            <p:cNvPr id="22" name="Picture 4" descr="OpenDVD">
              <a:extLst>
                <a:ext uri="{FF2B5EF4-FFF2-40B4-BE49-F238E27FC236}">
                  <a16:creationId xmlns:a16="http://schemas.microsoft.com/office/drawing/2014/main" id="{4EC12194-8257-4AB5-90D7-A24FD366A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065" y="1451120"/>
              <a:ext cx="1017836" cy="113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92E313D7-BA46-4091-9E4B-3394AB454EFF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6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29C291-403F-4C44-A161-26677AF13C77}"/>
              </a:ext>
            </a:extLst>
          </p:cNvPr>
          <p:cNvGrpSpPr/>
          <p:nvPr/>
        </p:nvGrpSpPr>
        <p:grpSpPr>
          <a:xfrm>
            <a:off x="-52502" y="472637"/>
            <a:ext cx="11651206" cy="6134100"/>
            <a:chOff x="116432" y="576943"/>
            <a:chExt cx="11651206" cy="61341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E14D57A-5353-4AB2-A5F5-255F8677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9513" y="576943"/>
              <a:ext cx="7858125" cy="61341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C72D0E-3E27-472F-85C1-08264E84FC21}"/>
                </a:ext>
              </a:extLst>
            </p:cNvPr>
            <p:cNvSpPr/>
            <p:nvPr/>
          </p:nvSpPr>
          <p:spPr>
            <a:xfrm>
              <a:off x="116432" y="5193119"/>
              <a:ext cx="3661890" cy="587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DIAGRAMME DE DEPLOIEMENT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6A48FB-DE92-4796-BD37-FB6C50002C72}"/>
              </a:ext>
            </a:extLst>
          </p:cNvPr>
          <p:cNvSpPr/>
          <p:nvPr/>
        </p:nvSpPr>
        <p:spPr>
          <a:xfrm>
            <a:off x="7402286" y="0"/>
            <a:ext cx="4789714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RESULTATS ET COMMENTAIRES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A2D519-CF20-4648-AB69-D16A31E337F9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5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5D5923-C3D0-4E7A-B3AD-C326A6F2EBB2}"/>
              </a:ext>
            </a:extLst>
          </p:cNvPr>
          <p:cNvSpPr/>
          <p:nvPr/>
        </p:nvSpPr>
        <p:spPr>
          <a:xfrm>
            <a:off x="3282696" y="2336292"/>
            <a:ext cx="5221224" cy="21854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masis MT Pro Medium" panose="02040604050005020304" pitchFamily="18" charset="0"/>
              </a:rPr>
              <a:t>DEMONSTRATION</a:t>
            </a:r>
            <a:endParaRPr lang="en-US" sz="4000" dirty="0">
              <a:latin typeface="Amasis MT Pro Medium" panose="020406040500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5266D7-A1B0-4763-BD1D-E24DBBE54E4A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7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honeycomb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DA9791-B87C-4574-90A9-0D54B95AA1EB}"/>
              </a:ext>
            </a:extLst>
          </p:cNvPr>
          <p:cNvSpPr/>
          <p:nvPr/>
        </p:nvSpPr>
        <p:spPr>
          <a:xfrm>
            <a:off x="7408710" y="-4355"/>
            <a:ext cx="4789714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CONCLUSION: perspectives; pourcentages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DD2306-8E85-4271-8ABF-8B51CC95A68B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6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1C2143-5FD3-445D-AC94-3A81ABE69037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8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27CAC7-AB02-48CE-8195-836CC64A0975}"/>
              </a:ext>
            </a:extLst>
          </p:cNvPr>
          <p:cNvGrpSpPr/>
          <p:nvPr/>
        </p:nvGrpSpPr>
        <p:grpSpPr>
          <a:xfrm>
            <a:off x="6187006" y="4966063"/>
            <a:ext cx="1856885" cy="1493520"/>
            <a:chOff x="7664740" y="3919728"/>
            <a:chExt cx="1856885" cy="14935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D8B1C9-AE8C-4257-BB35-CCADDD014B18}"/>
                </a:ext>
              </a:extLst>
            </p:cNvPr>
            <p:cNvSpPr/>
            <p:nvPr/>
          </p:nvSpPr>
          <p:spPr>
            <a:xfrm>
              <a:off x="8083513" y="3919728"/>
              <a:ext cx="1019338" cy="9692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latin typeface="Amasis MT Pro Medium" panose="02040604050005020304" pitchFamily="18" charset="0"/>
                </a:rPr>
                <a:t>85%</a:t>
              </a:r>
              <a:endParaRPr lang="en-US" sz="2000" b="1" dirty="0">
                <a:latin typeface="Amasis MT Pro Medium" panose="020406040500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E58B89-42EF-4D09-842B-9C5EFD5C90B2}"/>
                </a:ext>
              </a:extLst>
            </p:cNvPr>
            <p:cNvSpPr/>
            <p:nvPr/>
          </p:nvSpPr>
          <p:spPr>
            <a:xfrm>
              <a:off x="7664740" y="5028764"/>
              <a:ext cx="1856885" cy="384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Amasis MT Pro Medium" panose="02040604050005020304" pitchFamily="18" charset="0"/>
                </a:rPr>
                <a:t>implémentation</a:t>
              </a:r>
              <a:endParaRPr lang="en-US" dirty="0">
                <a:solidFill>
                  <a:schemeClr val="tx1"/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390162-9A60-47DA-8ED4-8A66888FAF81}"/>
              </a:ext>
            </a:extLst>
          </p:cNvPr>
          <p:cNvGrpSpPr/>
          <p:nvPr/>
        </p:nvGrpSpPr>
        <p:grpSpPr>
          <a:xfrm>
            <a:off x="8775956" y="4966063"/>
            <a:ext cx="1133856" cy="1447364"/>
            <a:chOff x="10253690" y="3919728"/>
            <a:chExt cx="1133856" cy="14473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94819A-560F-45EC-A3F4-6E1069D41DD3}"/>
                </a:ext>
              </a:extLst>
            </p:cNvPr>
            <p:cNvSpPr/>
            <p:nvPr/>
          </p:nvSpPr>
          <p:spPr>
            <a:xfrm>
              <a:off x="10253690" y="3919728"/>
              <a:ext cx="1019338" cy="9692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latin typeface="Amasis MT Pro Medium" panose="02040604050005020304" pitchFamily="18" charset="0"/>
                </a:rPr>
                <a:t>95%</a:t>
              </a:r>
              <a:endParaRPr lang="en-US" sz="2000" b="1" dirty="0">
                <a:latin typeface="Amasis MT Pro Medium" panose="020406040500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6970FC-995A-47CF-8238-503555BF4A69}"/>
                </a:ext>
              </a:extLst>
            </p:cNvPr>
            <p:cNvSpPr/>
            <p:nvPr/>
          </p:nvSpPr>
          <p:spPr>
            <a:xfrm>
              <a:off x="10253690" y="5028764"/>
              <a:ext cx="1133856" cy="338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Amasis MT Pro Medium" panose="02040604050005020304" pitchFamily="18" charset="0"/>
                </a:rPr>
                <a:t>rapport</a:t>
              </a:r>
              <a:endParaRPr lang="en-US" dirty="0">
                <a:solidFill>
                  <a:schemeClr val="tx1"/>
                </a:solidFill>
                <a:latin typeface="Amasis MT Pro Medium" panose="02040604050005020304" pitchFamily="18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4F671-8273-4248-BFC5-AFD1D8AC5A22}"/>
              </a:ext>
            </a:extLst>
          </p:cNvPr>
          <p:cNvSpPr/>
          <p:nvPr/>
        </p:nvSpPr>
        <p:spPr>
          <a:xfrm>
            <a:off x="158496" y="1490908"/>
            <a:ext cx="3474720" cy="41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Nous avons pour perspectives: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2459AE-A720-449A-A974-1363FADBDF51}"/>
              </a:ext>
            </a:extLst>
          </p:cNvPr>
          <p:cNvSpPr/>
          <p:nvPr/>
        </p:nvSpPr>
        <p:spPr>
          <a:xfrm>
            <a:off x="393218" y="2403283"/>
            <a:ext cx="4746954" cy="78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La connexion à double authentification pour permettre une haute sécurité des données des utilisateurs ; </a:t>
            </a:r>
            <a:endParaRPr lang="en-US" sz="16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D749CC-DA31-4332-B98A-E40F54D927F8}"/>
              </a:ext>
            </a:extLst>
          </p:cNvPr>
          <p:cNvSpPr/>
          <p:nvPr/>
        </p:nvSpPr>
        <p:spPr>
          <a:xfrm>
            <a:off x="224542" y="3282925"/>
            <a:ext cx="4746954" cy="62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Nous avons prévu la communication plus évidente entre l’employeur et l’employé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10E1BA-EDCE-421C-955F-F961B7068983}"/>
              </a:ext>
            </a:extLst>
          </p:cNvPr>
          <p:cNvGrpSpPr/>
          <p:nvPr/>
        </p:nvGrpSpPr>
        <p:grpSpPr>
          <a:xfrm>
            <a:off x="6332113" y="2527228"/>
            <a:ext cx="1133856" cy="1447364"/>
            <a:chOff x="7851648" y="1490908"/>
            <a:chExt cx="1133856" cy="14473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D611D57-AECF-45E7-8331-2ADFDB5EB72F}"/>
                </a:ext>
              </a:extLst>
            </p:cNvPr>
            <p:cNvSpPr/>
            <p:nvPr/>
          </p:nvSpPr>
          <p:spPr>
            <a:xfrm>
              <a:off x="7908907" y="1490908"/>
              <a:ext cx="1019338" cy="9692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latin typeface="Amasis MT Pro Medium" panose="02040604050005020304" pitchFamily="18" charset="0"/>
                </a:rPr>
                <a:t>90%</a:t>
              </a:r>
              <a:endParaRPr lang="en-US" sz="2000" b="1" dirty="0">
                <a:latin typeface="Amasis MT Pro Medium" panose="020406040500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98A424-1C7A-4114-881B-D37762C34062}"/>
                </a:ext>
              </a:extLst>
            </p:cNvPr>
            <p:cNvSpPr/>
            <p:nvPr/>
          </p:nvSpPr>
          <p:spPr>
            <a:xfrm>
              <a:off x="7851648" y="2599944"/>
              <a:ext cx="1133856" cy="338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Amasis MT Pro Medium" panose="02040604050005020304" pitchFamily="18" charset="0"/>
                </a:rPr>
                <a:t>analyse</a:t>
              </a:r>
              <a:endParaRPr lang="en-US" dirty="0">
                <a:solidFill>
                  <a:schemeClr val="tx1"/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2C3B45-19FE-4585-9842-6E3B8A9AF641}"/>
              </a:ext>
            </a:extLst>
          </p:cNvPr>
          <p:cNvGrpSpPr/>
          <p:nvPr/>
        </p:nvGrpSpPr>
        <p:grpSpPr>
          <a:xfrm>
            <a:off x="8577836" y="2527228"/>
            <a:ext cx="1331976" cy="1493520"/>
            <a:chOff x="10097371" y="1444752"/>
            <a:chExt cx="1331976" cy="1493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F07C302-77DD-4FDE-815D-4E87681BC593}"/>
                </a:ext>
              </a:extLst>
            </p:cNvPr>
            <p:cNvSpPr/>
            <p:nvPr/>
          </p:nvSpPr>
          <p:spPr>
            <a:xfrm>
              <a:off x="10253690" y="1444752"/>
              <a:ext cx="1019338" cy="9692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latin typeface="Amasis MT Pro Medium" panose="02040604050005020304" pitchFamily="18" charset="0"/>
                </a:rPr>
                <a:t>85%</a:t>
              </a:r>
              <a:endParaRPr lang="en-US" sz="2000" b="1" dirty="0">
                <a:latin typeface="Amasis MT Pro Medium" panose="020406040500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A0A6C6B-1B7E-405D-96C7-9842BB06D791}"/>
                </a:ext>
              </a:extLst>
            </p:cNvPr>
            <p:cNvSpPr/>
            <p:nvPr/>
          </p:nvSpPr>
          <p:spPr>
            <a:xfrm>
              <a:off x="10097371" y="2599944"/>
              <a:ext cx="1331976" cy="338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Amasis MT Pro Medium" panose="02040604050005020304" pitchFamily="18" charset="0"/>
                </a:rPr>
                <a:t>conception</a:t>
              </a:r>
              <a:endParaRPr lang="en-US" dirty="0">
                <a:solidFill>
                  <a:schemeClr val="tx1"/>
                </a:solidFill>
                <a:latin typeface="Amasis MT Pro Medium" panose="02040604050005020304" pitchFamily="18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6DF07-04B5-49BA-8944-42ACF9B4DFE8}"/>
              </a:ext>
            </a:extLst>
          </p:cNvPr>
          <p:cNvSpPr/>
          <p:nvPr/>
        </p:nvSpPr>
        <p:spPr>
          <a:xfrm>
            <a:off x="8577835" y="1343732"/>
            <a:ext cx="3337560" cy="80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Nous estimons notre travail à: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60%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542142-65D0-4866-A85F-E1E389BD522A}"/>
              </a:ext>
            </a:extLst>
          </p:cNvPr>
          <p:cNvSpPr/>
          <p:nvPr/>
        </p:nvSpPr>
        <p:spPr>
          <a:xfrm>
            <a:off x="11675969" y="6413427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8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EB0FC-3D42-48FA-AB74-56BF270315E2}"/>
              </a:ext>
            </a:extLst>
          </p:cNvPr>
          <p:cNvSpPr/>
          <p:nvPr/>
        </p:nvSpPr>
        <p:spPr>
          <a:xfrm>
            <a:off x="7408710" y="-4355"/>
            <a:ext cx="4789714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CONCLUSION: Résumé 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9FB39-205C-4C39-97AF-CA7713B48FA0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6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4D7239-4787-4332-9BE0-595F110CD325}"/>
              </a:ext>
            </a:extLst>
          </p:cNvPr>
          <p:cNvSpPr/>
          <p:nvPr/>
        </p:nvSpPr>
        <p:spPr>
          <a:xfrm>
            <a:off x="11675969" y="6413427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8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30DBA1-6FC9-4FF5-A087-6F165F31A117}"/>
              </a:ext>
            </a:extLst>
          </p:cNvPr>
          <p:cNvGrpSpPr/>
          <p:nvPr/>
        </p:nvGrpSpPr>
        <p:grpSpPr>
          <a:xfrm>
            <a:off x="3813724" y="489870"/>
            <a:ext cx="3588850" cy="3287485"/>
            <a:chOff x="6503568" y="1295047"/>
            <a:chExt cx="3588850" cy="3287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1B934B-D897-4A1C-9B47-0181CA0CF6C3}"/>
                </a:ext>
              </a:extLst>
            </p:cNvPr>
            <p:cNvSpPr/>
            <p:nvPr/>
          </p:nvSpPr>
          <p:spPr>
            <a:xfrm>
              <a:off x="7399564" y="1295047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Favoriser la productivité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AB2356-7EF3-4B81-9EBB-74B62325A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7" t="20000" r="8730" b="14603"/>
            <a:stretch/>
          </p:blipFill>
          <p:spPr>
            <a:xfrm>
              <a:off x="6503568" y="1774192"/>
              <a:ext cx="3588850" cy="28083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CBF1C5-C252-4F36-9564-0E24B788C09B}"/>
              </a:ext>
            </a:extLst>
          </p:cNvPr>
          <p:cNvGrpSpPr/>
          <p:nvPr/>
        </p:nvGrpSpPr>
        <p:grpSpPr>
          <a:xfrm>
            <a:off x="201385" y="3991418"/>
            <a:ext cx="4664527" cy="2503533"/>
            <a:chOff x="4997904" y="1770674"/>
            <a:chExt cx="4664527" cy="25035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700BA9-07F2-4EE6-9EB8-F4ABEDF3F074}"/>
                </a:ext>
              </a:extLst>
            </p:cNvPr>
            <p:cNvGrpSpPr/>
            <p:nvPr/>
          </p:nvGrpSpPr>
          <p:grpSpPr>
            <a:xfrm>
              <a:off x="4997904" y="1988207"/>
              <a:ext cx="4664527" cy="2286000"/>
              <a:chOff x="5173437" y="2089703"/>
              <a:chExt cx="4664527" cy="22860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F96F5F0-CB60-49AA-8B56-9599F2EEC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9564" y="2339639"/>
                <a:ext cx="2438400" cy="2036064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663DD6-3078-47ED-AB33-2DFDE4074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437" y="2089703"/>
                <a:ext cx="2438400" cy="22860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1D6317-85E5-4780-BAFD-DB010DA8CCAC}"/>
                </a:ext>
              </a:extLst>
            </p:cNvPr>
            <p:cNvSpPr/>
            <p:nvPr/>
          </p:nvSpPr>
          <p:spPr>
            <a:xfrm>
              <a:off x="5995664" y="1770674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Personnel qualifié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F3AD13-8F58-4315-AD0F-1F0842ABC80B}"/>
              </a:ext>
            </a:extLst>
          </p:cNvPr>
          <p:cNvGrpSpPr/>
          <p:nvPr/>
        </p:nvGrpSpPr>
        <p:grpSpPr>
          <a:xfrm>
            <a:off x="9129065" y="616835"/>
            <a:ext cx="3062935" cy="5429646"/>
            <a:chOff x="2188029" y="1262389"/>
            <a:chExt cx="3062935" cy="54296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BF1B4C-74D6-4367-AC56-B90BA72EC82D}"/>
                </a:ext>
              </a:extLst>
            </p:cNvPr>
            <p:cNvGrpSpPr/>
            <p:nvPr/>
          </p:nvGrpSpPr>
          <p:grpSpPr>
            <a:xfrm>
              <a:off x="2243106" y="1262389"/>
              <a:ext cx="3007858" cy="3599345"/>
              <a:chOff x="2243106" y="1262389"/>
              <a:chExt cx="3007858" cy="359934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D72C99-7EF2-46FD-AC83-FCDF99A2401A}"/>
                  </a:ext>
                </a:extLst>
              </p:cNvPr>
              <p:cNvSpPr/>
              <p:nvPr/>
            </p:nvSpPr>
            <p:spPr>
              <a:xfrm>
                <a:off x="2594850" y="1262389"/>
                <a:ext cx="2656114" cy="5664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Rockwell" panose="02060603020205020403" pitchFamily="18" charset="0"/>
                  </a:rPr>
                  <a:t>Réduire la propagation du virus corona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DD7B230-7BD3-4A6B-8B6A-528E10285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50" t="5205" r="5527" b="10270"/>
              <a:stretch/>
            </p:blipFill>
            <p:spPr>
              <a:xfrm>
                <a:off x="2243106" y="1817913"/>
                <a:ext cx="3007858" cy="3043821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0860AD-BE5D-4EB7-BC1A-F274DE9F2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2"/>
            <a:stretch/>
          </p:blipFill>
          <p:spPr>
            <a:xfrm>
              <a:off x="2188029" y="4851202"/>
              <a:ext cx="3007857" cy="18408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DB104C-5A2C-4791-8798-EA19902ACD4F}"/>
              </a:ext>
            </a:extLst>
          </p:cNvPr>
          <p:cNvGrpSpPr/>
          <p:nvPr/>
        </p:nvGrpSpPr>
        <p:grpSpPr>
          <a:xfrm>
            <a:off x="112098" y="46809"/>
            <a:ext cx="2857141" cy="3378366"/>
            <a:chOff x="0" y="1338590"/>
            <a:chExt cx="2857141" cy="33783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F93B40-FF2C-4E05-9F33-F71D04A4F09F}"/>
                </a:ext>
              </a:extLst>
            </p:cNvPr>
            <p:cNvSpPr/>
            <p:nvPr/>
          </p:nvSpPr>
          <p:spPr>
            <a:xfrm>
              <a:off x="476832" y="1338590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Automatiser le travail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D886FE-8782-46AA-8F12-35F836CE9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4" t="5873" r="9898" b="6600"/>
            <a:stretch/>
          </p:blipFill>
          <p:spPr>
            <a:xfrm>
              <a:off x="0" y="1908616"/>
              <a:ext cx="2857141" cy="280834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55182-29C7-4C44-BF34-ECFB4D1ED134}"/>
              </a:ext>
            </a:extLst>
          </p:cNvPr>
          <p:cNvGrpSpPr/>
          <p:nvPr/>
        </p:nvGrpSpPr>
        <p:grpSpPr>
          <a:xfrm>
            <a:off x="5391794" y="3930133"/>
            <a:ext cx="3503652" cy="2495882"/>
            <a:chOff x="4144567" y="4312241"/>
            <a:chExt cx="2710620" cy="180213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DBB6BD-E01E-4021-AACA-F9D4F9A49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" t="3281" r="3629" b="6154"/>
            <a:stretch/>
          </p:blipFill>
          <p:spPr>
            <a:xfrm>
              <a:off x="4144567" y="4541628"/>
              <a:ext cx="2710620" cy="157275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493FE7-9907-4CBF-879F-B38D1C307857}"/>
                </a:ext>
              </a:extLst>
            </p:cNvPr>
            <p:cNvSpPr/>
            <p:nvPr/>
          </p:nvSpPr>
          <p:spPr>
            <a:xfrm>
              <a:off x="4439839" y="4312241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Gains financiers;  en temps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1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9D6048-91F5-4CA9-B0FB-4CC24ED94BF4}"/>
              </a:ext>
            </a:extLst>
          </p:cNvPr>
          <p:cNvSpPr/>
          <p:nvPr/>
        </p:nvSpPr>
        <p:spPr>
          <a:xfrm>
            <a:off x="0" y="0"/>
            <a:ext cx="5328138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7CE487-4024-453B-9B0A-65C30A0CCC35}"/>
              </a:ext>
            </a:extLst>
          </p:cNvPr>
          <p:cNvSpPr/>
          <p:nvPr/>
        </p:nvSpPr>
        <p:spPr>
          <a:xfrm>
            <a:off x="6308691" y="647700"/>
            <a:ext cx="5153966" cy="55626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MERCI POUR VOTRE ATTENTION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8D1ED-4D15-4B60-B181-089874231C3D}"/>
              </a:ext>
            </a:extLst>
          </p:cNvPr>
          <p:cNvSpPr/>
          <p:nvPr/>
        </p:nvSpPr>
        <p:spPr>
          <a:xfrm>
            <a:off x="5869459" y="6433457"/>
            <a:ext cx="6322542" cy="4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Rockwell" panose="02060603020205020403" pitchFamily="18" charset="0"/>
              </a:rPr>
              <a:t>présenté par </a:t>
            </a:r>
            <a:r>
              <a:rPr lang="fr-FR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le COMITE DES ETUDIANTS</a:t>
            </a:r>
            <a:endParaRPr lang="en-US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805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95C801-FEC2-4935-BC79-CDA576786FDD}"/>
              </a:ext>
            </a:extLst>
          </p:cNvPr>
          <p:cNvSpPr/>
          <p:nvPr/>
        </p:nvSpPr>
        <p:spPr>
          <a:xfrm>
            <a:off x="3984591" y="0"/>
            <a:ext cx="820740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9989F5-ABEB-4577-832F-6CD1B885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3158" y="0"/>
            <a:ext cx="5151121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03F5C1-9AEE-41FA-B838-C1AF70BBE1E8}"/>
              </a:ext>
            </a:extLst>
          </p:cNvPr>
          <p:cNvSpPr/>
          <p:nvPr/>
        </p:nvSpPr>
        <p:spPr>
          <a:xfrm>
            <a:off x="3534792" y="769333"/>
            <a:ext cx="5122416" cy="532971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94758F-13A0-4BB3-B8AF-5AC2ABD264CE}"/>
              </a:ext>
            </a:extLst>
          </p:cNvPr>
          <p:cNvSpPr/>
          <p:nvPr/>
        </p:nvSpPr>
        <p:spPr>
          <a:xfrm>
            <a:off x="4385569" y="1491449"/>
            <a:ext cx="355107" cy="3551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9CFFD7-2829-4532-8596-AA0A1D577B8B}"/>
              </a:ext>
            </a:extLst>
          </p:cNvPr>
          <p:cNvSpPr/>
          <p:nvPr/>
        </p:nvSpPr>
        <p:spPr>
          <a:xfrm>
            <a:off x="4385569" y="2114366"/>
            <a:ext cx="355107" cy="3551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5C173E-AE4F-45E5-B63F-1FF2A8B7F831}"/>
              </a:ext>
            </a:extLst>
          </p:cNvPr>
          <p:cNvSpPr/>
          <p:nvPr/>
        </p:nvSpPr>
        <p:spPr>
          <a:xfrm>
            <a:off x="4385568" y="2806824"/>
            <a:ext cx="355107" cy="3551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611DB-9154-4AFF-9602-C088129257DC}"/>
              </a:ext>
            </a:extLst>
          </p:cNvPr>
          <p:cNvSpPr/>
          <p:nvPr/>
        </p:nvSpPr>
        <p:spPr>
          <a:xfrm>
            <a:off x="4385567" y="3450455"/>
            <a:ext cx="355107" cy="3551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027234-4E6F-48C2-A86B-136BB00E5F3E}"/>
              </a:ext>
            </a:extLst>
          </p:cNvPr>
          <p:cNvSpPr/>
          <p:nvPr/>
        </p:nvSpPr>
        <p:spPr>
          <a:xfrm>
            <a:off x="4385567" y="4128228"/>
            <a:ext cx="355107" cy="3551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1B5E1B-C62D-46D4-99AB-6E1472188D28}"/>
              </a:ext>
            </a:extLst>
          </p:cNvPr>
          <p:cNvSpPr/>
          <p:nvPr/>
        </p:nvSpPr>
        <p:spPr>
          <a:xfrm>
            <a:off x="4385567" y="4761846"/>
            <a:ext cx="355107" cy="3551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6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C7864-99AE-43E7-A386-D37ECB4C0A0F}"/>
              </a:ext>
            </a:extLst>
          </p:cNvPr>
          <p:cNvSpPr/>
          <p:nvPr/>
        </p:nvSpPr>
        <p:spPr>
          <a:xfrm>
            <a:off x="4564602" y="1470734"/>
            <a:ext cx="2182428" cy="36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INTRODUCTION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6CD49-99B7-4890-8F2B-49424FD08AEE}"/>
              </a:ext>
            </a:extLst>
          </p:cNvPr>
          <p:cNvSpPr/>
          <p:nvPr/>
        </p:nvSpPr>
        <p:spPr>
          <a:xfrm>
            <a:off x="4660775" y="2120995"/>
            <a:ext cx="3417905" cy="386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CONTEXTE ET PROBLEMATQUE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C60CA-F3F5-40A2-85EA-101C29C86EFE}"/>
              </a:ext>
            </a:extLst>
          </p:cNvPr>
          <p:cNvSpPr/>
          <p:nvPr/>
        </p:nvSpPr>
        <p:spPr>
          <a:xfrm>
            <a:off x="4660775" y="2827538"/>
            <a:ext cx="3585100" cy="302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PRESENTATION DE LA SOLUTION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28A43E-899C-4C79-A4E4-690ECA694CDB}"/>
              </a:ext>
            </a:extLst>
          </p:cNvPr>
          <p:cNvSpPr/>
          <p:nvPr/>
        </p:nvSpPr>
        <p:spPr>
          <a:xfrm>
            <a:off x="4563121" y="3450454"/>
            <a:ext cx="2183910" cy="390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METHODOLOGIE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C1363-76E7-491A-9FD9-0CC18FA56AD0}"/>
              </a:ext>
            </a:extLst>
          </p:cNvPr>
          <p:cNvSpPr/>
          <p:nvPr/>
        </p:nvSpPr>
        <p:spPr>
          <a:xfrm>
            <a:off x="4595670" y="4128228"/>
            <a:ext cx="3483009" cy="302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RESULTATS ET COMMENTAIRES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0C9890-CE54-433D-826C-B9C2A6CBDB87}"/>
              </a:ext>
            </a:extLst>
          </p:cNvPr>
          <p:cNvSpPr/>
          <p:nvPr/>
        </p:nvSpPr>
        <p:spPr>
          <a:xfrm>
            <a:off x="4563120" y="4761847"/>
            <a:ext cx="1864313" cy="35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Rockwell" panose="02060603020205020403" pitchFamily="18" charset="0"/>
              </a:rPr>
              <a:t>CONCLUSION</a:t>
            </a:r>
            <a:endParaRPr lang="en-US" sz="1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7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756A9C-BEC7-41EE-A6BE-9C0DCF9944DB}"/>
              </a:ext>
            </a:extLst>
          </p:cNvPr>
          <p:cNvSpPr/>
          <p:nvPr/>
        </p:nvSpPr>
        <p:spPr>
          <a:xfrm>
            <a:off x="5802086" y="0"/>
            <a:ext cx="6389914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INTRODUCTION: présentation de la structure d’accueil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00FE2-8B4E-4C4E-91C3-94FD5C9CCE15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1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722F7-4024-4FF2-861C-618889EA231D}"/>
              </a:ext>
            </a:extLst>
          </p:cNvPr>
          <p:cNvSpPr/>
          <p:nvPr/>
        </p:nvSpPr>
        <p:spPr>
          <a:xfrm>
            <a:off x="4488201" y="2741378"/>
            <a:ext cx="3207999" cy="675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Ses misions et services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EBA4F9-BF92-4FEE-9655-BD8D68B9B3A8}"/>
              </a:ext>
            </a:extLst>
          </p:cNvPr>
          <p:cNvGrpSpPr/>
          <p:nvPr/>
        </p:nvGrpSpPr>
        <p:grpSpPr>
          <a:xfrm>
            <a:off x="201385" y="3163780"/>
            <a:ext cx="3493167" cy="3589446"/>
            <a:chOff x="342911" y="3156025"/>
            <a:chExt cx="3493167" cy="35894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DBC630-83BF-4498-9CA3-079EFF583A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6" t="5873" r="8018" b="7083"/>
            <a:stretch/>
          </p:blipFill>
          <p:spPr>
            <a:xfrm>
              <a:off x="342911" y="3156025"/>
              <a:ext cx="3493167" cy="33119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264CC4-F81D-49F7-8879-4913775363F1}"/>
                </a:ext>
              </a:extLst>
            </p:cNvPr>
            <p:cNvSpPr/>
            <p:nvPr/>
          </p:nvSpPr>
          <p:spPr>
            <a:xfrm>
              <a:off x="726636" y="6342699"/>
              <a:ext cx="2725715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Formations en ligne de développement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0B39CD-6E44-46E0-8B9F-45D0D6366E7A}"/>
              </a:ext>
            </a:extLst>
          </p:cNvPr>
          <p:cNvGrpSpPr/>
          <p:nvPr/>
        </p:nvGrpSpPr>
        <p:grpSpPr>
          <a:xfrm>
            <a:off x="6905625" y="3511053"/>
            <a:ext cx="5139631" cy="3242173"/>
            <a:chOff x="6905625" y="3511053"/>
            <a:chExt cx="5139631" cy="3242173"/>
          </a:xfrm>
        </p:grpSpPr>
        <p:pic>
          <p:nvPicPr>
            <p:cNvPr id="10" name="Picture 9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639AE60-1A70-4340-8FC8-AEDA8C23E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5" t="10052" r="8672" b="8091"/>
            <a:stretch/>
          </p:blipFill>
          <p:spPr>
            <a:xfrm>
              <a:off x="6905625" y="3511053"/>
              <a:ext cx="5139631" cy="283164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EA6D83-C5D6-4CD6-AA99-511A54043E76}"/>
                </a:ext>
              </a:extLst>
            </p:cNvPr>
            <p:cNvSpPr/>
            <p:nvPr/>
          </p:nvSpPr>
          <p:spPr>
            <a:xfrm>
              <a:off x="7696200" y="6350454"/>
              <a:ext cx="3952875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Développement de site web; application mobile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AC5AB55-F21F-40B8-98CE-667D01020499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1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6346" y="480923"/>
            <a:ext cx="3513232" cy="20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 smtClean="0">
                <a:solidFill>
                  <a:srgbClr val="FF0000"/>
                </a:solidFill>
              </a:rPr>
              <a:t>LOGO APP</a:t>
            </a:r>
            <a:endParaRPr lang="fr-CM" dirty="0"/>
          </a:p>
        </p:txBody>
      </p:sp>
      <p:sp>
        <p:nvSpPr>
          <p:cNvPr id="19" name="Rectangle 18"/>
          <p:cNvSpPr/>
          <p:nvPr/>
        </p:nvSpPr>
        <p:spPr>
          <a:xfrm>
            <a:off x="3694552" y="3899918"/>
            <a:ext cx="3513232" cy="20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 smtClean="0">
                <a:solidFill>
                  <a:srgbClr val="FF0000"/>
                </a:solidFill>
              </a:rPr>
              <a:t>Plan de localisation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226679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8851A6-3FDF-4CA4-B137-342537A34212}"/>
              </a:ext>
            </a:extLst>
          </p:cNvPr>
          <p:cNvSpPr/>
          <p:nvPr/>
        </p:nvSpPr>
        <p:spPr>
          <a:xfrm>
            <a:off x="5802086" y="0"/>
            <a:ext cx="6389914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INTRODUCTION: définition des termes clés 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D14C14-AF97-4040-80CE-00DF14368188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1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B0704-0F48-40DB-BF6C-E8498715E7F9}"/>
              </a:ext>
            </a:extLst>
          </p:cNvPr>
          <p:cNvSpPr txBox="1"/>
          <p:nvPr/>
        </p:nvSpPr>
        <p:spPr>
          <a:xfrm>
            <a:off x="402771" y="1305849"/>
            <a:ext cx="11522529" cy="1409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VOTRE THEME ICI (EN BAS LES IMAGES RELATIVES)</a:t>
            </a:r>
            <a:endParaRPr lang="en-US" sz="4000" dirty="0">
              <a:solidFill>
                <a:schemeClr val="accent2">
                  <a:lumMod val="75000"/>
                </a:schemeClr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029457-78BF-466B-A6A2-06B556B679CF}"/>
              </a:ext>
            </a:extLst>
          </p:cNvPr>
          <p:cNvGrpSpPr/>
          <p:nvPr/>
        </p:nvGrpSpPr>
        <p:grpSpPr>
          <a:xfrm>
            <a:off x="402771" y="3012623"/>
            <a:ext cx="5429250" cy="3555797"/>
            <a:chOff x="402771" y="3012623"/>
            <a:chExt cx="5429250" cy="3555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77B5AC-D353-420A-A9AA-3F7AD1946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" t="5873" r="7809" b="7639"/>
            <a:stretch/>
          </p:blipFill>
          <p:spPr>
            <a:xfrm>
              <a:off x="402771" y="3012623"/>
              <a:ext cx="5429250" cy="32137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397D62-4975-4937-B16D-7A62815E6EC1}"/>
                </a:ext>
              </a:extLst>
            </p:cNvPr>
            <p:cNvSpPr/>
            <p:nvPr/>
          </p:nvSpPr>
          <p:spPr>
            <a:xfrm>
              <a:off x="1381696" y="6226379"/>
              <a:ext cx="3552253" cy="342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Application de recherche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0F6F8B-CAD3-4828-A77B-F7B8B1880AC5}"/>
              </a:ext>
            </a:extLst>
          </p:cNvPr>
          <p:cNvGrpSpPr/>
          <p:nvPr/>
        </p:nvGrpSpPr>
        <p:grpSpPr>
          <a:xfrm>
            <a:off x="7258050" y="3012623"/>
            <a:ext cx="4019550" cy="3561492"/>
            <a:chOff x="7239000" y="3012623"/>
            <a:chExt cx="4019550" cy="35614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5F4874-20F7-4394-A980-1AD47240E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3012623"/>
              <a:ext cx="4019550" cy="31908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3F89B6-4DBD-4818-8EF6-300E44C676BC}"/>
                </a:ext>
              </a:extLst>
            </p:cNvPr>
            <p:cNvSpPr/>
            <p:nvPr/>
          </p:nvSpPr>
          <p:spPr>
            <a:xfrm>
              <a:off x="7686675" y="6232074"/>
              <a:ext cx="3104578" cy="342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CV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08500-EAE2-41CF-BBC7-4D5F21F4584C}"/>
              </a:ext>
            </a:extLst>
          </p:cNvPr>
          <p:cNvSpPr/>
          <p:nvPr/>
        </p:nvSpPr>
        <p:spPr>
          <a:xfrm>
            <a:off x="2324672" y="118559"/>
            <a:ext cx="1151953" cy="284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THEME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18CD90-D8AB-4189-A29E-7AC0D450BB25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2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C0548B-87E4-45D6-BE08-BFD6B72BCBDC}"/>
              </a:ext>
            </a:extLst>
          </p:cNvPr>
          <p:cNvSpPr/>
          <p:nvPr/>
        </p:nvSpPr>
        <p:spPr>
          <a:xfrm>
            <a:off x="3923930" y="0"/>
            <a:ext cx="8268070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CONTEXTE ET PROBLEMATIQUE: contexte, problèmes et conséquences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9868F0-8CA6-4F06-885C-B4345724EEF4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2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DF3F42-AAF2-4A76-B360-21744FF277F0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2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36EF6-BBBD-4D67-A9B3-E88C999CCC47}"/>
              </a:ext>
            </a:extLst>
          </p:cNvPr>
          <p:cNvSpPr/>
          <p:nvPr/>
        </p:nvSpPr>
        <p:spPr>
          <a:xfrm>
            <a:off x="1349041" y="841138"/>
            <a:ext cx="9436608" cy="767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cs typeface="Raavi" panose="020B0502040204020203" pitchFamily="34" charset="0"/>
              </a:rPr>
              <a:t>Il existe plusieurs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cs typeface="Raavi" panose="020B0502040204020203" pitchFamily="34" charset="0"/>
              </a:rPr>
              <a:t>moyens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cs typeface="Raavi" panose="020B0502040204020203" pitchFamily="34" charset="0"/>
              </a:rPr>
              <a:t>de recherche d’un emploi ou de personnel compétent pour les entreprises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  <a:cs typeface="Raav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922C76-3C1B-4BCE-80D3-804C73593E3B}"/>
              </a:ext>
            </a:extLst>
          </p:cNvPr>
          <p:cNvGrpSpPr/>
          <p:nvPr/>
        </p:nvGrpSpPr>
        <p:grpSpPr>
          <a:xfrm>
            <a:off x="101321" y="2576191"/>
            <a:ext cx="2956612" cy="2409214"/>
            <a:chOff x="-162433" y="2455394"/>
            <a:chExt cx="2956612" cy="24092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C02072-311C-46F6-AC10-54F1F24622F3}"/>
                </a:ext>
              </a:extLst>
            </p:cNvPr>
            <p:cNvSpPr/>
            <p:nvPr/>
          </p:nvSpPr>
          <p:spPr>
            <a:xfrm>
              <a:off x="-6451" y="2455394"/>
              <a:ext cx="2734056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Par les réseaux sociaux; forum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3F7BFF-8858-4D76-A0F4-17DD39B74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433" y="2999668"/>
              <a:ext cx="2956612" cy="186494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39F1CC-7E76-452B-A895-D3A47496BB57}"/>
              </a:ext>
            </a:extLst>
          </p:cNvPr>
          <p:cNvGrpSpPr/>
          <p:nvPr/>
        </p:nvGrpSpPr>
        <p:grpSpPr>
          <a:xfrm>
            <a:off x="4384490" y="2576191"/>
            <a:ext cx="2734056" cy="3703185"/>
            <a:chOff x="2959608" y="2596896"/>
            <a:chExt cx="2734056" cy="37031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786176-0633-4866-A423-D0A66E9925F5}"/>
                </a:ext>
              </a:extLst>
            </p:cNvPr>
            <p:cNvSpPr/>
            <p:nvPr/>
          </p:nvSpPr>
          <p:spPr>
            <a:xfrm>
              <a:off x="2959608" y="2596896"/>
              <a:ext cx="2734056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Par les affiches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DE2C86-A731-4471-AF2E-D5C55993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982" y="2999668"/>
              <a:ext cx="2200275" cy="330041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AB1938-6156-4EEB-B2B8-E98FBA1D8E80}"/>
              </a:ext>
            </a:extLst>
          </p:cNvPr>
          <p:cNvGrpSpPr/>
          <p:nvPr/>
        </p:nvGrpSpPr>
        <p:grpSpPr>
          <a:xfrm>
            <a:off x="8246089" y="2576191"/>
            <a:ext cx="3830574" cy="3070094"/>
            <a:chOff x="6044665" y="2576191"/>
            <a:chExt cx="3830574" cy="30700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0A513E-CEFD-4B58-9378-AFC91754421C}"/>
                </a:ext>
              </a:extLst>
            </p:cNvPr>
            <p:cNvSpPr/>
            <p:nvPr/>
          </p:nvSpPr>
          <p:spPr>
            <a:xfrm>
              <a:off x="6509138" y="2576191"/>
              <a:ext cx="2734056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Du bouche à l’oreille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CC4B1C-5F07-440A-9706-738064566740}"/>
                </a:ext>
              </a:extLst>
            </p:cNvPr>
            <p:cNvGrpSpPr/>
            <p:nvPr/>
          </p:nvGrpSpPr>
          <p:grpSpPr>
            <a:xfrm>
              <a:off x="6044665" y="2999668"/>
              <a:ext cx="3830574" cy="2646617"/>
              <a:chOff x="2762250" y="928687"/>
              <a:chExt cx="6667500" cy="500062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781B2097-7876-45F6-A6BD-5799BD75F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2250" y="928687"/>
                <a:ext cx="6667500" cy="5000625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E12413-F7C3-4C1F-88DD-CFA67C787D1C}"/>
                  </a:ext>
                </a:extLst>
              </p:cNvPr>
              <p:cNvSpPr/>
              <p:nvPr/>
            </p:nvSpPr>
            <p:spPr>
              <a:xfrm>
                <a:off x="7229475" y="5035944"/>
                <a:ext cx="2200275" cy="5327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BDEFEF-CEBA-4736-A870-74D4424A961A}"/>
              </a:ext>
            </a:extLst>
          </p:cNvPr>
          <p:cNvGrpSpPr/>
          <p:nvPr/>
        </p:nvGrpSpPr>
        <p:grpSpPr>
          <a:xfrm>
            <a:off x="3920170" y="785992"/>
            <a:ext cx="3727713" cy="2441327"/>
            <a:chOff x="-435062" y="2035692"/>
            <a:chExt cx="4380952" cy="294971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7527DBB-BA34-47BC-B875-2C0A83B2E194}"/>
                </a:ext>
              </a:extLst>
            </p:cNvPr>
            <p:cNvSpPr/>
            <p:nvPr/>
          </p:nvSpPr>
          <p:spPr>
            <a:xfrm>
              <a:off x="0" y="4582633"/>
              <a:ext cx="2734056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La longue attente du personnel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0B9885F-F71D-4709-B3B7-51DF205D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5062" y="2035692"/>
              <a:ext cx="4380952" cy="247619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91796C-AAD6-40BD-9AB8-7A007ED702B9}"/>
              </a:ext>
            </a:extLst>
          </p:cNvPr>
          <p:cNvGrpSpPr/>
          <p:nvPr/>
        </p:nvGrpSpPr>
        <p:grpSpPr>
          <a:xfrm>
            <a:off x="4131152" y="3899700"/>
            <a:ext cx="2887887" cy="2643570"/>
            <a:chOff x="6340500" y="3523001"/>
            <a:chExt cx="2887887" cy="264357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A6F72B-BF1E-4B5A-8761-1D88542F02F6}"/>
                </a:ext>
              </a:extLst>
            </p:cNvPr>
            <p:cNvSpPr/>
            <p:nvPr/>
          </p:nvSpPr>
          <p:spPr>
            <a:xfrm>
              <a:off x="6494331" y="3523001"/>
              <a:ext cx="2734056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Propagation du virus corona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74D8A6-C272-4637-9700-3D9C07732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81" t="13753" r="11439" b="9616"/>
            <a:stretch/>
          </p:blipFill>
          <p:spPr>
            <a:xfrm>
              <a:off x="6340500" y="4024937"/>
              <a:ext cx="2887887" cy="214163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1EB3BC-4A1B-4BCD-BA2B-ABFE219A0779}"/>
              </a:ext>
            </a:extLst>
          </p:cNvPr>
          <p:cNvGrpSpPr/>
          <p:nvPr/>
        </p:nvGrpSpPr>
        <p:grpSpPr>
          <a:xfrm>
            <a:off x="8112202" y="849189"/>
            <a:ext cx="3961965" cy="2150479"/>
            <a:chOff x="-691824" y="3823912"/>
            <a:chExt cx="4380952" cy="278282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2A2ED0-E6EC-47B7-A8F3-1EB0BF57FE78}"/>
                </a:ext>
              </a:extLst>
            </p:cNvPr>
            <p:cNvSpPr/>
            <p:nvPr/>
          </p:nvSpPr>
          <p:spPr>
            <a:xfrm>
              <a:off x="64072" y="6203965"/>
              <a:ext cx="2200275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Le travail manuel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655F33-4570-4BDC-B524-1575FF58D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1824" y="3823912"/>
              <a:ext cx="4380952" cy="247619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266D5A4-62F2-43FE-83EA-BFFBAA28C3C9}"/>
              </a:ext>
            </a:extLst>
          </p:cNvPr>
          <p:cNvGrpSpPr/>
          <p:nvPr/>
        </p:nvGrpSpPr>
        <p:grpSpPr>
          <a:xfrm>
            <a:off x="448885" y="60441"/>
            <a:ext cx="3209755" cy="3357140"/>
            <a:chOff x="64072" y="-1032747"/>
            <a:chExt cx="3526405" cy="35064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683227-3855-440A-8471-DD630422265F}"/>
                </a:ext>
              </a:extLst>
            </p:cNvPr>
            <p:cNvSpPr/>
            <p:nvPr/>
          </p:nvSpPr>
          <p:spPr>
            <a:xfrm>
              <a:off x="268886" y="2070910"/>
              <a:ext cx="2734056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Manque de personnels qualifiés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11FBFC2-A7AA-453C-8EFB-F6104E451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5" b="10311"/>
            <a:stretch/>
          </p:blipFill>
          <p:spPr>
            <a:xfrm>
              <a:off x="64072" y="-1032747"/>
              <a:ext cx="3526405" cy="3097154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3BB979-400D-48F3-9BAE-11C5856372DD}"/>
              </a:ext>
            </a:extLst>
          </p:cNvPr>
          <p:cNvGrpSpPr/>
          <p:nvPr/>
        </p:nvGrpSpPr>
        <p:grpSpPr>
          <a:xfrm>
            <a:off x="8361426" y="3486397"/>
            <a:ext cx="3135981" cy="2792979"/>
            <a:chOff x="3176149" y="6150584"/>
            <a:chExt cx="2147750" cy="204652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D94820-5BDF-42AC-8CA2-6C16469D7E69}"/>
                </a:ext>
              </a:extLst>
            </p:cNvPr>
            <p:cNvSpPr/>
            <p:nvPr/>
          </p:nvSpPr>
          <p:spPr>
            <a:xfrm>
              <a:off x="3176149" y="6150584"/>
              <a:ext cx="2147750" cy="402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Pertes de temps; fatigue; ralentissement des activités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F3CA238-73C9-484B-B5BA-F33205C1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464" y="6606738"/>
              <a:ext cx="1835927" cy="159037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FB3158-E67F-4EE2-A502-4C1E2A23FE63}"/>
              </a:ext>
            </a:extLst>
          </p:cNvPr>
          <p:cNvGrpSpPr/>
          <p:nvPr/>
        </p:nvGrpSpPr>
        <p:grpSpPr>
          <a:xfrm>
            <a:off x="308488" y="3896741"/>
            <a:ext cx="2956612" cy="2835407"/>
            <a:chOff x="3678724" y="1431113"/>
            <a:chExt cx="4770388" cy="393554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0F647B0-EF60-44FF-A222-E30E342F0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0" t="12928" r="10535" b="10954"/>
            <a:stretch/>
          </p:blipFill>
          <p:spPr>
            <a:xfrm>
              <a:off x="3678724" y="1589314"/>
              <a:ext cx="4770388" cy="3777343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4C94B0-36F4-40A7-AAC5-B907DB926D94}"/>
                </a:ext>
              </a:extLst>
            </p:cNvPr>
            <p:cNvSpPr/>
            <p:nvPr/>
          </p:nvSpPr>
          <p:spPr>
            <a:xfrm>
              <a:off x="5410325" y="1431113"/>
              <a:ext cx="2608993" cy="1838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ockwell" panose="02060603020205020403" pitchFamily="18" charset="0"/>
                </a:rPr>
                <a:t>Baisse de productivité et Pertes financières</a:t>
              </a:r>
              <a:endParaRPr lang="en-US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5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705D38-5009-4E94-923F-BF3301D54E5E}"/>
              </a:ext>
            </a:extLst>
          </p:cNvPr>
          <p:cNvSpPr/>
          <p:nvPr/>
        </p:nvSpPr>
        <p:spPr>
          <a:xfrm>
            <a:off x="6313714" y="0"/>
            <a:ext cx="5878286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CONTEXTE ET PROBLEMATIQUE: problématique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E66476-F0F9-45DA-A277-BB2BA943AA65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2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A52A9-CE92-4F0A-86C9-CA2F9F042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15873" r="24444" b="19841"/>
          <a:stretch/>
        </p:blipFill>
        <p:spPr>
          <a:xfrm>
            <a:off x="0" y="672471"/>
            <a:ext cx="6063344" cy="618552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4610CA-1AAF-4B04-B1D0-B637FC6F7189}"/>
              </a:ext>
            </a:extLst>
          </p:cNvPr>
          <p:cNvSpPr/>
          <p:nvPr/>
        </p:nvSpPr>
        <p:spPr>
          <a:xfrm>
            <a:off x="5268686" y="2324098"/>
            <a:ext cx="6923314" cy="255270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sz="4000" dirty="0" smtClean="0">
                <a:latin typeface="Rockwell" panose="02060603020205020403" pitchFamily="18" charset="0"/>
                <a:ea typeface="Calibri" panose="020F0502020204030204" pitchFamily="34" charset="0"/>
              </a:rPr>
              <a:t>Poser la question</a:t>
            </a:r>
            <a:r>
              <a:rPr lang="fr-CM" sz="4000" dirty="0" smtClean="0"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 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92C992-D1DA-428D-8020-F576259CA7D7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2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9A744B-93B7-4FFB-BB0A-800A1FA78BB8}"/>
              </a:ext>
            </a:extLst>
          </p:cNvPr>
          <p:cNvSpPr/>
          <p:nvPr/>
        </p:nvSpPr>
        <p:spPr>
          <a:xfrm>
            <a:off x="6204857" y="0"/>
            <a:ext cx="5987143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PROPOSITION DE LA SOLUTION: fonctionnalités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EDBAE8-AA16-4E06-B334-B2CA11F7936E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3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A90AD-36DA-447E-A577-BF38434C145F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4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B184ED-018F-45B9-8ECB-BDB89319A1E7}"/>
              </a:ext>
            </a:extLst>
          </p:cNvPr>
          <p:cNvGrpSpPr/>
          <p:nvPr/>
        </p:nvGrpSpPr>
        <p:grpSpPr>
          <a:xfrm>
            <a:off x="5993382" y="2090133"/>
            <a:ext cx="3274112" cy="3041197"/>
            <a:chOff x="6503568" y="1295047"/>
            <a:chExt cx="3274112" cy="30411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37CF70-64EB-4A1A-9E9F-B94099735536}"/>
                </a:ext>
              </a:extLst>
            </p:cNvPr>
            <p:cNvSpPr/>
            <p:nvPr/>
          </p:nvSpPr>
          <p:spPr>
            <a:xfrm>
              <a:off x="7399564" y="1295047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Favoriser la productivité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40F53B-D9FC-4BE6-9D7E-278C6B25B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7" t="20000" r="8730" b="14603"/>
            <a:stretch/>
          </p:blipFill>
          <p:spPr>
            <a:xfrm>
              <a:off x="6503568" y="1774192"/>
              <a:ext cx="3274112" cy="256205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41F705-5DA1-40C4-92DB-916E2E62CBAF}"/>
              </a:ext>
            </a:extLst>
          </p:cNvPr>
          <p:cNvGrpSpPr/>
          <p:nvPr/>
        </p:nvGrpSpPr>
        <p:grpSpPr>
          <a:xfrm>
            <a:off x="-106214" y="3988097"/>
            <a:ext cx="2857141" cy="2906211"/>
            <a:chOff x="7002483" y="1657863"/>
            <a:chExt cx="2857141" cy="29062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FF9CD0-4169-4046-B9DD-E7D38150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945" y="2260419"/>
              <a:ext cx="2758868" cy="23036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B5AB3F-D44A-400E-AC9A-78C22C00915C}"/>
                </a:ext>
              </a:extLst>
            </p:cNvPr>
            <p:cNvSpPr/>
            <p:nvPr/>
          </p:nvSpPr>
          <p:spPr>
            <a:xfrm>
              <a:off x="7002483" y="1657863"/>
              <a:ext cx="2857141" cy="602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Faciliter le choix du personnel compétent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F8425B-2E21-4B4D-8BF0-11200BC847FE}"/>
              </a:ext>
            </a:extLst>
          </p:cNvPr>
          <p:cNvGrpSpPr/>
          <p:nvPr/>
        </p:nvGrpSpPr>
        <p:grpSpPr>
          <a:xfrm>
            <a:off x="9129065" y="616835"/>
            <a:ext cx="3062935" cy="5429646"/>
            <a:chOff x="2188029" y="1262389"/>
            <a:chExt cx="3062935" cy="54296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35D0DA-ABF2-41FF-9885-67B4EA38852D}"/>
                </a:ext>
              </a:extLst>
            </p:cNvPr>
            <p:cNvGrpSpPr/>
            <p:nvPr/>
          </p:nvGrpSpPr>
          <p:grpSpPr>
            <a:xfrm>
              <a:off x="2243106" y="1262389"/>
              <a:ext cx="3007858" cy="3599345"/>
              <a:chOff x="2243106" y="1262389"/>
              <a:chExt cx="3007858" cy="359934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3DE0C1-C176-408C-B0CF-E6CE523631C0}"/>
                  </a:ext>
                </a:extLst>
              </p:cNvPr>
              <p:cNvSpPr/>
              <p:nvPr/>
            </p:nvSpPr>
            <p:spPr>
              <a:xfrm>
                <a:off x="2594850" y="1262389"/>
                <a:ext cx="2656114" cy="5664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Rockwell" panose="02060603020205020403" pitchFamily="18" charset="0"/>
                  </a:rPr>
                  <a:t>Réduire la propagation du virus corona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53BA020-174A-497B-AECD-E3A9A77BFA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50" t="5205" r="5527" b="10270"/>
              <a:stretch/>
            </p:blipFill>
            <p:spPr>
              <a:xfrm>
                <a:off x="2243106" y="1817913"/>
                <a:ext cx="3007858" cy="3043821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B3A89AB-7BE6-490D-A6A7-F83105E07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2"/>
            <a:stretch/>
          </p:blipFill>
          <p:spPr>
            <a:xfrm>
              <a:off x="2188029" y="4851202"/>
              <a:ext cx="3007857" cy="184083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93F0CF-F8F0-47E2-981A-7499D7DEF06F}"/>
              </a:ext>
            </a:extLst>
          </p:cNvPr>
          <p:cNvGrpSpPr/>
          <p:nvPr/>
        </p:nvGrpSpPr>
        <p:grpSpPr>
          <a:xfrm>
            <a:off x="112098" y="46809"/>
            <a:ext cx="2857141" cy="3378366"/>
            <a:chOff x="0" y="1338590"/>
            <a:chExt cx="2857141" cy="33783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FC54F8-FA10-47D1-A25C-78A1F70BFA67}"/>
                </a:ext>
              </a:extLst>
            </p:cNvPr>
            <p:cNvSpPr/>
            <p:nvPr/>
          </p:nvSpPr>
          <p:spPr>
            <a:xfrm>
              <a:off x="476832" y="1338590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Automatiser le travail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26DC6AA-BDF7-4E0E-8C37-F3F8A74D3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4" t="5873" r="9898" b="6600"/>
            <a:stretch/>
          </p:blipFill>
          <p:spPr>
            <a:xfrm>
              <a:off x="0" y="1908616"/>
              <a:ext cx="2857141" cy="280834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35B22C-355D-42BA-A110-BAEEBE989791}"/>
              </a:ext>
            </a:extLst>
          </p:cNvPr>
          <p:cNvGrpSpPr/>
          <p:nvPr/>
        </p:nvGrpSpPr>
        <p:grpSpPr>
          <a:xfrm>
            <a:off x="3155398" y="4312240"/>
            <a:ext cx="3503652" cy="2495883"/>
            <a:chOff x="4144567" y="4312241"/>
            <a:chExt cx="2710620" cy="18021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270085-8878-41A1-A050-FB125279D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" t="3281" r="3629" b="6154"/>
            <a:stretch/>
          </p:blipFill>
          <p:spPr>
            <a:xfrm>
              <a:off x="4144567" y="4541629"/>
              <a:ext cx="2710620" cy="157275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720896-A6FA-4CDE-9A35-8C6D938BC07B}"/>
                </a:ext>
              </a:extLst>
            </p:cNvPr>
            <p:cNvSpPr/>
            <p:nvPr/>
          </p:nvSpPr>
          <p:spPr>
            <a:xfrm>
              <a:off x="4439839" y="4312241"/>
              <a:ext cx="1986644" cy="479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Gains financiers;  en temps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21396A-D355-4EA0-B7D8-BED75C73744B}"/>
              </a:ext>
            </a:extLst>
          </p:cNvPr>
          <p:cNvGrpSpPr/>
          <p:nvPr/>
        </p:nvGrpSpPr>
        <p:grpSpPr>
          <a:xfrm>
            <a:off x="3240755" y="286470"/>
            <a:ext cx="3102351" cy="3061829"/>
            <a:chOff x="4556681" y="1662053"/>
            <a:chExt cx="3102351" cy="306182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64B0197-2B1D-4380-8246-FC2BCF13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681" y="1815428"/>
              <a:ext cx="3102351" cy="290845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78C6B3-F2EC-43BE-9440-A95FE90AEFAC}"/>
                </a:ext>
              </a:extLst>
            </p:cNvPr>
            <p:cNvSpPr/>
            <p:nvPr/>
          </p:nvSpPr>
          <p:spPr>
            <a:xfrm>
              <a:off x="5063047" y="1662053"/>
              <a:ext cx="2438400" cy="600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Reduction du taux de chômage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451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7D36F2-D1E7-4044-9FBC-538C2FAF5E4A}"/>
              </a:ext>
            </a:extLst>
          </p:cNvPr>
          <p:cNvSpPr/>
          <p:nvPr/>
        </p:nvSpPr>
        <p:spPr>
          <a:xfrm>
            <a:off x="6324600" y="0"/>
            <a:ext cx="5867400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METHODOLOGIE:2TUP(</a:t>
            </a:r>
            <a:r>
              <a:rPr lang="en-US" dirty="0">
                <a:latin typeface="Rockwell" panose="02060603020205020403" pitchFamily="18" charset="0"/>
              </a:rPr>
              <a:t>Two Track Unified Process)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46A108-FBC6-42F9-A757-D613DDDC264D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AD5800-D213-4B06-A558-7DF9BED13B29}"/>
              </a:ext>
            </a:extLst>
          </p:cNvPr>
          <p:cNvGrpSpPr/>
          <p:nvPr/>
        </p:nvGrpSpPr>
        <p:grpSpPr>
          <a:xfrm>
            <a:off x="0" y="1045029"/>
            <a:ext cx="7437747" cy="5630642"/>
            <a:chOff x="0" y="1045029"/>
            <a:chExt cx="7437747" cy="56306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6F8D0D-180C-470B-AAA5-EF0F3BC35E78}"/>
                </a:ext>
              </a:extLst>
            </p:cNvPr>
            <p:cNvGrpSpPr/>
            <p:nvPr/>
          </p:nvGrpSpPr>
          <p:grpSpPr>
            <a:xfrm>
              <a:off x="1516743" y="1545771"/>
              <a:ext cx="4086434" cy="5128536"/>
              <a:chOff x="221343" y="674914"/>
              <a:chExt cx="4086434" cy="5128536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491BD6A-4FAE-4129-83B2-5F63B6CBDB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4560" y="2905830"/>
                <a:ext cx="1" cy="2897620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8800C80-0E46-496A-821C-169AA76AF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43" y="801480"/>
                <a:ext cx="2043217" cy="2104350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5954C1B-1F8B-4B17-8477-C00E26783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4562" y="674914"/>
                <a:ext cx="2043215" cy="2230916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D86FE45-47CB-4281-9807-32B137576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4559" y="2905830"/>
                <a:ext cx="1" cy="2897620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5A47196-A841-4D31-B896-D59E077A1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4561" y="674914"/>
                <a:ext cx="2043215" cy="2230916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B11C91-1DDA-4C53-8E64-B5FA1F5B26CA}"/>
                </a:ext>
              </a:extLst>
            </p:cNvPr>
            <p:cNvSpPr/>
            <p:nvPr/>
          </p:nvSpPr>
          <p:spPr>
            <a:xfrm>
              <a:off x="3559959" y="6174929"/>
              <a:ext cx="2993572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Branche de réalisation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E39E54-FCDD-45E5-B1A9-896B7FFD23E9}"/>
                </a:ext>
              </a:extLst>
            </p:cNvPr>
            <p:cNvSpPr/>
            <p:nvPr/>
          </p:nvSpPr>
          <p:spPr>
            <a:xfrm>
              <a:off x="4408715" y="1045029"/>
              <a:ext cx="2820716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Branche technique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ACBFB6-21B1-41DA-B5CF-19DC833CF462}"/>
                </a:ext>
              </a:extLst>
            </p:cNvPr>
            <p:cNvSpPr/>
            <p:nvPr/>
          </p:nvSpPr>
          <p:spPr>
            <a:xfrm>
              <a:off x="0" y="1045029"/>
              <a:ext cx="2856178" cy="50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rPr>
                <a:t>Branche fonctionnelle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6771F95-7111-4347-813B-8682418C5CB4}"/>
                </a:ext>
              </a:extLst>
            </p:cNvPr>
            <p:cNvSpPr/>
            <p:nvPr/>
          </p:nvSpPr>
          <p:spPr>
            <a:xfrm>
              <a:off x="511629" y="1970314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Capture des besoins fonctionnels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350077C-9E22-4E08-B900-1E508F3FF3AE}"/>
                </a:ext>
              </a:extLst>
            </p:cNvPr>
            <p:cNvSpPr/>
            <p:nvPr/>
          </p:nvSpPr>
          <p:spPr>
            <a:xfrm>
              <a:off x="4581569" y="1937656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Capture des besoins fonctionnels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A6C81A3-4AEE-409C-AEA5-09763F94023B}"/>
                </a:ext>
              </a:extLst>
            </p:cNvPr>
            <p:cNvSpPr/>
            <p:nvPr/>
          </p:nvSpPr>
          <p:spPr>
            <a:xfrm>
              <a:off x="936190" y="2661229"/>
              <a:ext cx="2623770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Analyse 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7575F7B-C730-469F-BB02-C18F64A04774}"/>
                </a:ext>
              </a:extLst>
            </p:cNvPr>
            <p:cNvSpPr/>
            <p:nvPr/>
          </p:nvSpPr>
          <p:spPr>
            <a:xfrm>
              <a:off x="3999017" y="2661229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Conception générique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5B6E201-34A6-4F96-9118-3C22A36D8AE2}"/>
                </a:ext>
              </a:extLst>
            </p:cNvPr>
            <p:cNvSpPr/>
            <p:nvPr/>
          </p:nvSpPr>
          <p:spPr>
            <a:xfrm>
              <a:off x="2401783" y="3999518"/>
              <a:ext cx="2316351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Conception préliminaire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528C1AF-1D87-46AE-8C5D-C30151BFF1C2}"/>
                </a:ext>
              </a:extLst>
            </p:cNvPr>
            <p:cNvSpPr/>
            <p:nvPr/>
          </p:nvSpPr>
          <p:spPr>
            <a:xfrm>
              <a:off x="2401782" y="4740755"/>
              <a:ext cx="2316351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Conception détaillée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F10BD77-65CF-4327-8620-FF83DEC952C1}"/>
                </a:ext>
              </a:extLst>
            </p:cNvPr>
            <p:cNvSpPr/>
            <p:nvPr/>
          </p:nvSpPr>
          <p:spPr>
            <a:xfrm>
              <a:off x="2401782" y="5481992"/>
              <a:ext cx="2316351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Codage; tests et recettes</a:t>
              </a:r>
              <a:endParaRPr lang="en-US" dirty="0">
                <a:latin typeface="Rockwell" panose="02060603020205020403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6E8E9D-2EDF-4C78-A470-EC99A03CDDBD}"/>
              </a:ext>
            </a:extLst>
          </p:cNvPr>
          <p:cNvGrpSpPr/>
          <p:nvPr/>
        </p:nvGrpSpPr>
        <p:grpSpPr>
          <a:xfrm>
            <a:off x="6855195" y="1376386"/>
            <a:ext cx="5325920" cy="2844219"/>
            <a:chOff x="6855195" y="1376386"/>
            <a:chExt cx="5325920" cy="284421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99E2B4-D147-409A-B8B1-F49099169C4F}"/>
                </a:ext>
              </a:extLst>
            </p:cNvPr>
            <p:cNvSpPr/>
            <p:nvPr/>
          </p:nvSpPr>
          <p:spPr>
            <a:xfrm>
              <a:off x="7696201" y="2160485"/>
              <a:ext cx="4484914" cy="50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Piloté par les exigences des utilisateurs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20FC7C-5F15-4BFE-BE9D-FD933FB2C097}"/>
                </a:ext>
              </a:extLst>
            </p:cNvPr>
            <p:cNvSpPr/>
            <p:nvPr/>
          </p:nvSpPr>
          <p:spPr>
            <a:xfrm>
              <a:off x="7402286" y="2770249"/>
              <a:ext cx="2856179" cy="282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Piloté par les risques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C2444F-BF7A-4482-A3BA-1156F1E92DAB}"/>
                </a:ext>
              </a:extLst>
            </p:cNvPr>
            <p:cNvSpPr/>
            <p:nvPr/>
          </p:nvSpPr>
          <p:spPr>
            <a:xfrm>
              <a:off x="7108371" y="3161971"/>
              <a:ext cx="3150094" cy="566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Centré sur l’architecture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F1B3E5B-89FB-4DA6-BC91-D088394ECB98}"/>
                </a:ext>
              </a:extLst>
            </p:cNvPr>
            <p:cNvSpPr/>
            <p:nvPr/>
          </p:nvSpPr>
          <p:spPr>
            <a:xfrm>
              <a:off x="6855195" y="3605890"/>
              <a:ext cx="2626259" cy="614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Orienté composant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CCCD85D-62C4-43C5-B303-02213340BE08}"/>
                </a:ext>
              </a:extLst>
            </p:cNvPr>
            <p:cNvSpPr/>
            <p:nvPr/>
          </p:nvSpPr>
          <p:spPr>
            <a:xfrm>
              <a:off x="7957457" y="1376386"/>
              <a:ext cx="4223658" cy="593928"/>
            </a:xfrm>
            <a:prstGeom prst="roundRect">
              <a:avLst>
                <a:gd name="adj" fmla="val 324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  <a:latin typeface="Rockwell" panose="02060603020205020403" pitchFamily="18" charset="0"/>
                </a:rPr>
                <a:t>Pourquoi 2TUP?</a:t>
              </a:r>
              <a:endParaRPr lang="en-US" sz="40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6EA3DCE9-CCA8-40D3-B47E-732155CD4EB7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5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6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686B1-AEAA-4384-BF64-82972045774D}"/>
              </a:ext>
            </a:extLst>
          </p:cNvPr>
          <p:cNvSpPr/>
          <p:nvPr/>
        </p:nvSpPr>
        <p:spPr>
          <a:xfrm>
            <a:off x="6324600" y="0"/>
            <a:ext cx="5867400" cy="402772"/>
          </a:xfrm>
          <a:prstGeom prst="roundRect">
            <a:avLst>
              <a:gd name="adj" fmla="val 3245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METHODOLOGIE:UML(</a:t>
            </a:r>
            <a:r>
              <a:rPr lang="en-US" dirty="0">
                <a:latin typeface="Rockwell" panose="02060603020205020403" pitchFamily="18" charset="0"/>
              </a:rPr>
              <a:t>Unified Modeling Language)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85E6CF-2F87-49D2-B370-F3C0D5FC127E}"/>
              </a:ext>
            </a:extLst>
          </p:cNvPr>
          <p:cNvSpPr/>
          <p:nvPr/>
        </p:nvSpPr>
        <p:spPr>
          <a:xfrm>
            <a:off x="0" y="0"/>
            <a:ext cx="402771" cy="402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ckwell" panose="02060603020205020403" pitchFamily="18" charset="0"/>
              </a:rPr>
              <a:t>4</a:t>
            </a:r>
            <a:endParaRPr lang="en-US" dirty="0">
              <a:latin typeface="Rockwell" panose="020606030202050204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81B5A-FDFF-40A6-A008-C57C6EBAD988}"/>
              </a:ext>
            </a:extLst>
          </p:cNvPr>
          <p:cNvGrpSpPr/>
          <p:nvPr/>
        </p:nvGrpSpPr>
        <p:grpSpPr>
          <a:xfrm>
            <a:off x="336881" y="3817841"/>
            <a:ext cx="5072744" cy="2286328"/>
            <a:chOff x="7108371" y="1376386"/>
            <a:chExt cx="5072744" cy="22863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DC952E-6DA0-40D2-80A1-CFD2EC32EE24}"/>
                </a:ext>
              </a:extLst>
            </p:cNvPr>
            <p:cNvSpPr/>
            <p:nvPr/>
          </p:nvSpPr>
          <p:spPr>
            <a:xfrm>
              <a:off x="7696201" y="2160485"/>
              <a:ext cx="4484914" cy="50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Piloté sur les besoins des utilisateurs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12835A-B5FF-4E5A-997A-37BEDF2393C0}"/>
                </a:ext>
              </a:extLst>
            </p:cNvPr>
            <p:cNvSpPr/>
            <p:nvPr/>
          </p:nvSpPr>
          <p:spPr>
            <a:xfrm>
              <a:off x="7402286" y="2766167"/>
              <a:ext cx="3614633" cy="395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Langage formel et normalisé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28C6A-B895-44AA-803B-5F79B4FAD17F}"/>
                </a:ext>
              </a:extLst>
            </p:cNvPr>
            <p:cNvSpPr/>
            <p:nvPr/>
          </p:nvSpPr>
          <p:spPr>
            <a:xfrm>
              <a:off x="7108371" y="3161971"/>
              <a:ext cx="4354862" cy="50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Support de communication performant</a:t>
              </a:r>
              <a:endParaRPr lang="en-US" sz="1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20B9A3-3EEC-48A7-B570-17FC1619A475}"/>
                </a:ext>
              </a:extLst>
            </p:cNvPr>
            <p:cNvSpPr/>
            <p:nvPr/>
          </p:nvSpPr>
          <p:spPr>
            <a:xfrm>
              <a:off x="7957457" y="1376386"/>
              <a:ext cx="4223658" cy="593928"/>
            </a:xfrm>
            <a:prstGeom prst="roundRect">
              <a:avLst>
                <a:gd name="adj" fmla="val 324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  <a:latin typeface="Rockwell" panose="02060603020205020403" pitchFamily="18" charset="0"/>
                </a:rPr>
                <a:t>Pourquoi UML?</a:t>
              </a:r>
              <a:endParaRPr lang="en-US" sz="40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1AE60-B21E-4730-A868-C18A17571A5A}"/>
              </a:ext>
            </a:extLst>
          </p:cNvPr>
          <p:cNvGrpSpPr/>
          <p:nvPr/>
        </p:nvGrpSpPr>
        <p:grpSpPr>
          <a:xfrm>
            <a:off x="0" y="-31701"/>
            <a:ext cx="4956110" cy="3552817"/>
            <a:chOff x="264368" y="-531724"/>
            <a:chExt cx="4956110" cy="355281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76B5352-B2DF-437D-87EF-CD9D28A1E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881" y="-531724"/>
              <a:ext cx="4883597" cy="355281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68240-BBF8-42A7-8DE7-AD4738C0D423}"/>
                </a:ext>
              </a:extLst>
            </p:cNvPr>
            <p:cNvSpPr/>
            <p:nvPr/>
          </p:nvSpPr>
          <p:spPr>
            <a:xfrm>
              <a:off x="264368" y="2272654"/>
              <a:ext cx="1988393" cy="6076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accent2">
                      <a:lumMod val="75000"/>
                    </a:schemeClr>
                  </a:solidFill>
                  <a:latin typeface="Rockwell" panose="02060603020205020403" pitchFamily="18" charset="0"/>
                </a:rPr>
                <a:t>Version 1.3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13DB825-6F3C-4760-A6F5-5A00DDD96141}"/>
              </a:ext>
            </a:extLst>
          </p:cNvPr>
          <p:cNvSpPr/>
          <p:nvPr/>
        </p:nvSpPr>
        <p:spPr>
          <a:xfrm>
            <a:off x="11649075" y="6405351"/>
            <a:ext cx="478853" cy="4027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masis MT Pro Medium" panose="02040604050005020304" pitchFamily="18" charset="0"/>
              </a:rPr>
              <a:t>6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C8435B-8635-41DC-9374-19B0CB7171D4}"/>
              </a:ext>
            </a:extLst>
          </p:cNvPr>
          <p:cNvGrpSpPr/>
          <p:nvPr/>
        </p:nvGrpSpPr>
        <p:grpSpPr>
          <a:xfrm>
            <a:off x="5592614" y="783140"/>
            <a:ext cx="2960915" cy="5291719"/>
            <a:chOff x="4985658" y="812450"/>
            <a:chExt cx="2960915" cy="529171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3E03D4-CF3B-4E0C-98B2-E39104DFFABE}"/>
                </a:ext>
              </a:extLst>
            </p:cNvPr>
            <p:cNvGrpSpPr/>
            <p:nvPr/>
          </p:nvGrpSpPr>
          <p:grpSpPr>
            <a:xfrm>
              <a:off x="4985658" y="812450"/>
              <a:ext cx="2944832" cy="5291719"/>
              <a:chOff x="0" y="1045029"/>
              <a:chExt cx="2944832" cy="529171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63740B3-774E-432E-BDF4-66F353CB2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6203" y="1672337"/>
                <a:ext cx="30541" cy="4664411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640EB1-CC22-45C5-8F7F-AFE5C96B1DD8}"/>
                  </a:ext>
                </a:extLst>
              </p:cNvPr>
              <p:cNvSpPr/>
              <p:nvPr/>
            </p:nvSpPr>
            <p:spPr>
              <a:xfrm>
                <a:off x="0" y="1045029"/>
                <a:ext cx="2856178" cy="5007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Rockwell" panose="02060603020205020403" pitchFamily="18" charset="0"/>
                  </a:rPr>
                  <a:t>Vue statique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C23A7A2-C68E-4017-A787-013BF77E07A3}"/>
                  </a:ext>
                </a:extLst>
              </p:cNvPr>
              <p:cNvSpPr/>
              <p:nvPr/>
            </p:nvSpPr>
            <p:spPr>
              <a:xfrm>
                <a:off x="73384" y="2358982"/>
                <a:ext cx="2856178" cy="500742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de cas d’utilisation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6D19208-8621-4AF6-AD5C-F3F0E1551CEF}"/>
                  </a:ext>
                </a:extLst>
              </p:cNvPr>
              <p:cNvSpPr/>
              <p:nvPr/>
            </p:nvSpPr>
            <p:spPr>
              <a:xfrm>
                <a:off x="88655" y="3070408"/>
                <a:ext cx="2856177" cy="513064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d’objet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DA5798E-7E2E-40DC-BB2D-F452532EF2BE}"/>
                </a:ext>
              </a:extLst>
            </p:cNvPr>
            <p:cNvSpPr/>
            <p:nvPr/>
          </p:nvSpPr>
          <p:spPr>
            <a:xfrm>
              <a:off x="5059042" y="3571045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de classe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DF524E-BD8B-47A7-B720-8E9B613CBE6A}"/>
                </a:ext>
              </a:extLst>
            </p:cNvPr>
            <p:cNvSpPr/>
            <p:nvPr/>
          </p:nvSpPr>
          <p:spPr>
            <a:xfrm>
              <a:off x="5090395" y="4297161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de composant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1AA9391-5B3E-4100-AB2A-8D50B40B0C06}"/>
                </a:ext>
              </a:extLst>
            </p:cNvPr>
            <p:cNvSpPr/>
            <p:nvPr/>
          </p:nvSpPr>
          <p:spPr>
            <a:xfrm>
              <a:off x="5090395" y="5023277"/>
              <a:ext cx="2856178" cy="500742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de déploiement</a:t>
              </a:r>
              <a:endParaRPr lang="en-US" dirty="0">
                <a:latin typeface="Rockwell" panose="02060603020205020403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63D38A-1379-4746-973B-174C89EF1699}"/>
              </a:ext>
            </a:extLst>
          </p:cNvPr>
          <p:cNvGrpSpPr/>
          <p:nvPr/>
        </p:nvGrpSpPr>
        <p:grpSpPr>
          <a:xfrm>
            <a:off x="8937747" y="809914"/>
            <a:ext cx="2944832" cy="5291719"/>
            <a:chOff x="8700589" y="845778"/>
            <a:chExt cx="2944832" cy="529171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EDBAE2-B586-4B24-9C97-14710F525BC0}"/>
                </a:ext>
              </a:extLst>
            </p:cNvPr>
            <p:cNvGrpSpPr/>
            <p:nvPr/>
          </p:nvGrpSpPr>
          <p:grpSpPr>
            <a:xfrm>
              <a:off x="8700589" y="845778"/>
              <a:ext cx="2944832" cy="5291719"/>
              <a:chOff x="0" y="1045029"/>
              <a:chExt cx="2944832" cy="529171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70AF2B9-02DD-4E5F-9635-6F365944E7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6203" y="1672337"/>
                <a:ext cx="30541" cy="4664411"/>
              </a:xfrm>
              <a:prstGeom prst="line">
                <a:avLst/>
              </a:prstGeom>
              <a:ln w="149225"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9B3AFA-6F92-471E-A4BD-66B1AC9D2CF2}"/>
                  </a:ext>
                </a:extLst>
              </p:cNvPr>
              <p:cNvSpPr/>
              <p:nvPr/>
            </p:nvSpPr>
            <p:spPr>
              <a:xfrm>
                <a:off x="0" y="1045029"/>
                <a:ext cx="2856178" cy="5007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Rockwell" panose="02060603020205020403" pitchFamily="18" charset="0"/>
                  </a:rPr>
                  <a:t>Vue dynamique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  <a:latin typeface="Rockwell" panose="02060603020205020403" pitchFamily="18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BDC66A6-E010-44DA-981D-EC808015C572}"/>
                  </a:ext>
                </a:extLst>
              </p:cNvPr>
              <p:cNvSpPr/>
              <p:nvPr/>
            </p:nvSpPr>
            <p:spPr>
              <a:xfrm>
                <a:off x="73384" y="2358982"/>
                <a:ext cx="2856178" cy="500742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de collaboration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223A008-E554-41F2-A041-EE6A87EE696B}"/>
                  </a:ext>
                </a:extLst>
              </p:cNvPr>
              <p:cNvSpPr/>
              <p:nvPr/>
            </p:nvSpPr>
            <p:spPr>
              <a:xfrm>
                <a:off x="88655" y="3070408"/>
                <a:ext cx="2856177" cy="513064"/>
              </a:xfrm>
              <a:prstGeom prst="roundRect">
                <a:avLst>
                  <a:gd name="adj" fmla="val 3323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ockwell" panose="02060603020205020403" pitchFamily="18" charset="0"/>
                  </a:rPr>
                  <a:t>Diagramme de séquence</a:t>
                </a:r>
                <a:endParaRPr lang="en-US" dirty="0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C514129-BE57-4205-B492-5279128E83FB}"/>
                </a:ext>
              </a:extLst>
            </p:cNvPr>
            <p:cNvSpPr/>
            <p:nvPr/>
          </p:nvSpPr>
          <p:spPr>
            <a:xfrm>
              <a:off x="8789244" y="3601741"/>
              <a:ext cx="2856177" cy="513064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d’états-transition</a:t>
              </a:r>
              <a:endParaRPr lang="en-US" dirty="0">
                <a:latin typeface="Rockwell" panose="02060603020205020403" pitchFamily="18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AF6C9FE-4BEE-4960-BCFC-C17745892A62}"/>
                </a:ext>
              </a:extLst>
            </p:cNvPr>
            <p:cNvSpPr/>
            <p:nvPr/>
          </p:nvSpPr>
          <p:spPr>
            <a:xfrm>
              <a:off x="8789244" y="4297161"/>
              <a:ext cx="2856177" cy="513064"/>
            </a:xfrm>
            <a:prstGeom prst="roundRect">
              <a:avLst>
                <a:gd name="adj" fmla="val 3323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Rockwell" panose="02060603020205020403" pitchFamily="18" charset="0"/>
                </a:rPr>
                <a:t>Diagramme d’activité</a:t>
              </a:r>
              <a:endParaRPr lang="en-US" dirty="0"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7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559</Words>
  <Application>Microsoft Office PowerPoint</Application>
  <PresentationFormat>Grand écran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Amasis MT Pro Medium</vt:lpstr>
      <vt:lpstr>Arial</vt:lpstr>
      <vt:lpstr>Calibri</vt:lpstr>
      <vt:lpstr>Calibri Light</vt:lpstr>
      <vt:lpstr>Raavi</vt:lpstr>
      <vt:lpstr>Rockwell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Edson Kanou</cp:lastModifiedBy>
  <cp:revision>180</cp:revision>
  <dcterms:created xsi:type="dcterms:W3CDTF">2021-09-26T17:03:00Z</dcterms:created>
  <dcterms:modified xsi:type="dcterms:W3CDTF">2023-09-23T18:07:51Z</dcterms:modified>
</cp:coreProperties>
</file>