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76" r:id="rId7"/>
    <p:sldId id="273" r:id="rId8"/>
    <p:sldId id="267" r:id="rId9"/>
    <p:sldId id="272" r:id="rId10"/>
    <p:sldId id="277" r:id="rId11"/>
    <p:sldId id="259" r:id="rId12"/>
    <p:sldId id="269" r:id="rId13"/>
    <p:sldId id="278" r:id="rId14"/>
    <p:sldId id="275" r:id="rId15"/>
    <p:sldId id="279" r:id="rId16"/>
    <p:sldId id="280" r:id="rId17"/>
    <p:sldId id="281" r:id="rId18"/>
    <p:sldId id="282" r:id="rId19"/>
    <p:sldId id="274" r:id="rId20"/>
    <p:sldId id="270" r:id="rId21"/>
    <p:sldId id="271" r:id="rId22"/>
    <p:sldId id="261" r:id="rId23"/>
    <p:sldId id="265" r:id="rId24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399FF"/>
    <a:srgbClr val="070D1D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6437" autoAdjust="0"/>
  </p:normalViewPr>
  <p:slideViewPr>
    <p:cSldViewPr>
      <p:cViewPr>
        <p:scale>
          <a:sx n="75" d="100"/>
          <a:sy n="75" d="100"/>
        </p:scale>
        <p:origin x="66" y="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fr-FR" noProof="0" dirty="0" smtClean="0"/>
            <a:t>Tâche 1</a:t>
          </a:r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fr-FR" noProof="0" dirty="0" smtClean="0"/>
            <a:t>Tâche 2</a:t>
          </a:r>
          <a:endParaRPr lang="fr-FR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fr-FR" noProof="0" dirty="0" smtClean="0"/>
            <a:t>Tâche 3</a:t>
          </a:r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noProof="0" dirty="0" smtClean="0"/>
            <a:t>Tâche 1</a:t>
          </a:r>
          <a:endParaRPr lang="fr-FR" sz="5800" kern="1200" noProof="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noProof="0" dirty="0" smtClean="0"/>
            <a:t>Tâche 2</a:t>
          </a:r>
          <a:endParaRPr lang="fr-FR" sz="5800" kern="1200" noProof="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noProof="0" dirty="0" smtClean="0"/>
            <a:t>Tâche 3</a:t>
          </a:r>
          <a:endParaRPr lang="fr-FR" sz="5800" kern="1200" noProof="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01/10/2023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98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386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501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6047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761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508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752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230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36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51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93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649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40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01/10/2023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ntact@cloudsarchitects.com" TargetMode="External"/><Relationship Id="rId5" Type="http://schemas.openxmlformats.org/officeDocument/2006/relationships/hyperlink" Target="mailto:contact@iaicameroun.co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256873"/>
            <a:ext cx="1368152" cy="117157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738" y="123795"/>
            <a:ext cx="1359526" cy="1304657"/>
          </a:xfrm>
          <a:prstGeom prst="rect">
            <a:avLst/>
          </a:prstGeom>
        </p:spPr>
      </p:pic>
      <p:sp>
        <p:nvSpPr>
          <p:cNvPr id="11" name="Text Box 7">
            <a:extLst>
              <a:ext uri="{FF2B5EF4-FFF2-40B4-BE49-F238E27FC236}">
                <a16:creationId xmlns="" xmlns:a16="http://schemas.microsoft.com/office/drawing/2014/main" id="{511B288E-31D9-4110-9C3E-A0D854C3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4" y="1452490"/>
            <a:ext cx="4624809" cy="2262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AFRICAN INSTITUTE OF COMPUTER SCIENCES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CAMEROON OFFICE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PAUL BIYA TECHNOLOGICAL CENTER OF EXCELLENCE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P.O BOX:13719 Yaoundé - Cameroun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Tel: 242 72 99 57; Fax: 242 72 99 58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E-mail : </a:t>
            </a:r>
            <a:r>
              <a:rPr lang="fr-FR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contact@iaicameroun.com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Site web 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www.iaicameroun.com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900" dirty="0">
                <a:solidFill>
                  <a:srgbClr val="3B38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37">
            <a:extLst>
              <a:ext uri="{FF2B5EF4-FFF2-40B4-BE49-F238E27FC236}">
                <a16:creationId xmlns="" xmlns:a16="http://schemas.microsoft.com/office/drawing/2014/main" id="{923D412E-F6E5-4E97-8EF7-7E34D4391CD1}"/>
              </a:ext>
            </a:extLst>
          </p:cNvPr>
          <p:cNvSpPr txBox="1">
            <a:spLocks/>
          </p:cNvSpPr>
          <p:nvPr/>
        </p:nvSpPr>
        <p:spPr>
          <a:xfrm>
            <a:off x="8709192" y="1558157"/>
            <a:ext cx="3302618" cy="196796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 ARCHITECTS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ENTREPRISE INFORMATIQUE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: 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contact@cloudsarchitects.com</a:t>
            </a:r>
            <a:endParaRPr lang="fr-FR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web : cloudsarchitects.com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 (237) 651542854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archemin horizontal 12"/>
          <p:cNvSpPr/>
          <p:nvPr/>
        </p:nvSpPr>
        <p:spPr>
          <a:xfrm>
            <a:off x="2479494" y="3241639"/>
            <a:ext cx="7704856" cy="1733550"/>
          </a:xfrm>
          <a:prstGeom prst="horizontalScroll">
            <a:avLst/>
          </a:prstGeom>
          <a:gradFill>
            <a:gsLst>
              <a:gs pos="0">
                <a:srgbClr val="3399FF"/>
              </a:gs>
              <a:gs pos="85000">
                <a:schemeClr val="bg2">
                  <a:tint val="100000"/>
                  <a:shade val="30000"/>
                  <a:satMod val="100000"/>
                </a:schemeClr>
              </a:gs>
              <a:gs pos="100000">
                <a:schemeClr val="bg2">
                  <a:shade val="60000"/>
                  <a:satMod val="100000"/>
                </a:schemeClr>
              </a:gs>
            </a:gsLst>
            <a:lin ang="7200000" scaled="0"/>
          </a:gradFill>
          <a:ln w="25400">
            <a:solidFill>
              <a:schemeClr val="bg1"/>
            </a:solidFill>
            <a:miter lim="800000"/>
            <a:headEnd type="none"/>
          </a:ln>
          <a:effectLst>
            <a:glow>
              <a:schemeClr val="accent1">
                <a:lumMod val="50000"/>
                <a:alpha val="12000"/>
              </a:schemeClr>
            </a:glow>
            <a:outerShdw sx="1000" sy="1000" algn="ctr" rotWithShape="0">
              <a:schemeClr val="accent1">
                <a:lumMod val="50000"/>
              </a:scheme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339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 de texte 42"/>
          <p:cNvSpPr txBox="1"/>
          <p:nvPr/>
        </p:nvSpPr>
        <p:spPr>
          <a:xfrm>
            <a:off x="3265338" y="3674708"/>
            <a:ext cx="6717506" cy="9715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800100" algn="l"/>
              </a:tabLst>
            </a:pPr>
            <a:r>
              <a:rPr lang="fr-FR" sz="22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THEME : Mise en place d’une plateforme web et mobile de réservation de billets de transport </a:t>
            </a:r>
            <a:r>
              <a:rPr lang="fr-FR" sz="2200" dirty="0" smtClean="0">
                <a:solidFill>
                  <a:srgbClr val="FFFFFF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</a:t>
            </a:r>
            <a:r>
              <a:rPr lang="fr-FR" sz="220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urbain</a:t>
            </a:r>
            <a:endParaRPr lang="fr-FR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0EE387BF-50E1-4240-843B-C23555A835C0}"/>
              </a:ext>
            </a:extLst>
          </p:cNvPr>
          <p:cNvSpPr txBox="1"/>
          <p:nvPr/>
        </p:nvSpPr>
        <p:spPr>
          <a:xfrm>
            <a:off x="2210301" y="4962011"/>
            <a:ext cx="9127958" cy="140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vue de l’obtention du Diplôme de Technicien Supérieur (DTS) option Génie Logiciel.</a:t>
            </a:r>
          </a:p>
          <a:p>
            <a:pPr defTabSz="914400"/>
            <a:r>
              <a:rPr lang="fr-FR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Stage réalisé du </a:t>
            </a:r>
            <a:r>
              <a:rPr lang="fr-FR" sz="16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fr-FR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juin au </a:t>
            </a:r>
            <a:r>
              <a:rPr lang="fr-FR" sz="16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 Octobre 2023      </a:t>
            </a:r>
            <a:endParaRPr lang="fr-FR" sz="16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r>
              <a:rPr lang="fr-FR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defTabSz="914400">
              <a:lnSpc>
                <a:spcPct val="107000"/>
              </a:lnSpc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="" xmlns:a16="http://schemas.microsoft.com/office/drawing/2014/main" id="{6A33CB88-596B-43EF-870A-FE9BB05615D8}"/>
              </a:ext>
            </a:extLst>
          </p:cNvPr>
          <p:cNvSpPr txBox="1"/>
          <p:nvPr/>
        </p:nvSpPr>
        <p:spPr>
          <a:xfrm>
            <a:off x="4150196" y="5416507"/>
            <a:ext cx="4363453" cy="85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 la 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</a:t>
            </a:r>
            <a:r>
              <a:rPr lang="en-AU" sz="20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 de texte 76"/>
          <p:cNvSpPr txBox="1">
            <a:spLocks/>
          </p:cNvSpPr>
          <p:nvPr/>
        </p:nvSpPr>
        <p:spPr>
          <a:xfrm>
            <a:off x="263977" y="5602288"/>
            <a:ext cx="3888432" cy="11620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Académique de :</a:t>
            </a:r>
            <a:endParaRPr lang="fr-FR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FENKAM JULES BLAISE</a:t>
            </a:r>
            <a:endParaRPr lang="fr-FR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(Administrateur et intégrateur des SI)</a:t>
            </a:r>
            <a:endParaRPr lang="fr-FR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Zone de texte 76"/>
          <p:cNvSpPr txBox="1">
            <a:spLocks/>
          </p:cNvSpPr>
          <p:nvPr/>
        </p:nvSpPr>
        <p:spPr>
          <a:xfrm>
            <a:off x="9028332" y="5381396"/>
            <a:ext cx="2312035" cy="12382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Professionnel de :</a:t>
            </a:r>
            <a:endParaRPr lang="fr-FR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JOHAN KENNETH NKEN</a:t>
            </a:r>
            <a:endParaRPr lang="fr-FR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(Architecte </a:t>
            </a:r>
            <a:r>
              <a:rPr lang="fr-CA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Salesfoce</a:t>
            </a:r>
            <a:r>
              <a:rPr lang="fr-CA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CA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237) </a:t>
            </a:r>
            <a:r>
              <a:rPr lang="fr-CA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694 30 17 30</a:t>
            </a:r>
            <a:endParaRPr lang="fr-FR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gner un rectangle avec un coin diagonal 7"/>
          <p:cNvSpPr/>
          <p:nvPr/>
        </p:nvSpPr>
        <p:spPr>
          <a:xfrm>
            <a:off x="2854052" y="332656"/>
            <a:ext cx="5904656" cy="93610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CONTRAINTES</a:t>
            </a:r>
            <a:endParaRPr lang="en-US" sz="28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025086"/>
            <a:ext cx="6120680" cy="367651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417514" y="1995486"/>
            <a:ext cx="4561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Montée croissante en besoins de déplacement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87CA52A9-CE92-4F0A-86C9-CA2F9F042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t="15873" r="24444" b="19841"/>
          <a:stretch/>
        </p:blipFill>
        <p:spPr>
          <a:xfrm>
            <a:off x="12431116" y="1412776"/>
            <a:ext cx="8064896" cy="51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10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4 -0.00278 L -0.77989 -0.017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51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01395"/>
            <a:ext cx="4765300" cy="32708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4" y="404664"/>
            <a:ext cx="4129659" cy="26642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8" y="3568305"/>
            <a:ext cx="4623978" cy="308265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43584" y="1475201"/>
            <a:ext cx="3910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Se déplacer Physiquement</a:t>
            </a:r>
            <a:endParaRPr lang="en-US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7534572" y="76470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Files d’attentes</a:t>
            </a:r>
            <a:endParaRPr lang="en-US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6526460" y="378904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Bonjour le monde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gner un rectangle avec un coin diagonal 7"/>
          <p:cNvSpPr/>
          <p:nvPr/>
        </p:nvSpPr>
        <p:spPr>
          <a:xfrm>
            <a:off x="1269876" y="0"/>
            <a:ext cx="10081120" cy="16288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Proposition de Solution</a:t>
            </a:r>
            <a:endParaRPr lang="en-US" sz="4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476672"/>
            <a:ext cx="7134776" cy="713477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742484" y="2105472"/>
            <a:ext cx="4896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b="1" dirty="0" smtClean="0"/>
              <a:t>S’inscrire</a:t>
            </a: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b="1" dirty="0"/>
              <a:t>Rechercher et </a:t>
            </a:r>
            <a:r>
              <a:rPr lang="fr-FR" sz="2800" b="1" dirty="0" smtClean="0"/>
              <a:t>réserver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b="1" dirty="0" smtClean="0"/>
              <a:t>Payer son billet </a:t>
            </a:r>
            <a:endParaRPr lang="en-US" sz="2800" b="1" dirty="0"/>
          </a:p>
          <a:p>
            <a:endParaRPr lang="fr-FR" sz="2800" b="1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7029400"/>
            <a:ext cx="2702072" cy="180503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86" y="7029400"/>
            <a:ext cx="2590964" cy="180503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269876" y="5022397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b="1" dirty="0" smtClean="0"/>
              <a:t>APPLICATION WEB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b="1" dirty="0" smtClean="0"/>
              <a:t>APPLICATION MOBILE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614567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4832E-7 -3.33333E-6 L -0.63519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6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4832E-7 -3.33333E-6 L -0.99557 0.015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79" y="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045E-6 -1.48148E-6 L 0.00144 -0.4465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8223E-6 -1.48148E-6 L 3.78223E-6 -0.4465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gner un rectangle avec un coin diagonal 7"/>
          <p:cNvSpPr/>
          <p:nvPr/>
        </p:nvSpPr>
        <p:spPr>
          <a:xfrm>
            <a:off x="405781" y="67043"/>
            <a:ext cx="9073008" cy="16288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Proposition de Solution</a:t>
            </a:r>
            <a:endParaRPr lang="en-US" sz="4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xmlns="" id="{3D35B22C-355D-42BA-A110-BAEEBE989791}"/>
              </a:ext>
            </a:extLst>
          </p:cNvPr>
          <p:cNvGrpSpPr/>
          <p:nvPr/>
        </p:nvGrpSpPr>
        <p:grpSpPr>
          <a:xfrm>
            <a:off x="405780" y="2204864"/>
            <a:ext cx="3503652" cy="2351867"/>
            <a:chOff x="4144567" y="4416227"/>
            <a:chExt cx="2710620" cy="1698154"/>
          </a:xfrm>
        </p:grpSpPr>
        <p:pic>
          <p:nvPicPr>
            <p:cNvPr id="4" name="Picture 28">
              <a:extLst>
                <a:ext uri="{FF2B5EF4-FFF2-40B4-BE49-F238E27FC236}">
                  <a16:creationId xmlns:a16="http://schemas.microsoft.com/office/drawing/2014/main" xmlns="" id="{50270085-8878-41A1-A050-FB125279D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" t="3281" r="3629" b="6154"/>
            <a:stretch/>
          </p:blipFill>
          <p:spPr>
            <a:xfrm>
              <a:off x="4144567" y="4541629"/>
              <a:ext cx="2710620" cy="157275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C720896-A6FA-4CDE-9A35-8C6D938BC07B}"/>
                </a:ext>
              </a:extLst>
            </p:cNvPr>
            <p:cNvSpPr/>
            <p:nvPr/>
          </p:nvSpPr>
          <p:spPr>
            <a:xfrm>
              <a:off x="4506555" y="4416227"/>
              <a:ext cx="1986644" cy="479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70D1D"/>
                  </a:solidFill>
                  <a:latin typeface="Rockwell" panose="02060603020205020403" pitchFamily="18" charset="0"/>
                </a:rPr>
                <a:t>Faire gagner du temps</a:t>
              </a:r>
              <a:endParaRPr lang="en-US" dirty="0">
                <a:solidFill>
                  <a:srgbClr val="070D1D"/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xmlns="" id="{51F8425B-2E21-4B4D-8BF0-11200BC847FE}"/>
              </a:ext>
            </a:extLst>
          </p:cNvPr>
          <p:cNvGrpSpPr/>
          <p:nvPr/>
        </p:nvGrpSpPr>
        <p:grpSpPr>
          <a:xfrm>
            <a:off x="8296336" y="1171338"/>
            <a:ext cx="2774903" cy="5659898"/>
            <a:chOff x="2188029" y="1262389"/>
            <a:chExt cx="3062935" cy="5429646"/>
          </a:xfrm>
        </p:grpSpPr>
        <p:grpSp>
          <p:nvGrpSpPr>
            <p:cNvPr id="7" name="Group 20">
              <a:extLst>
                <a:ext uri="{FF2B5EF4-FFF2-40B4-BE49-F238E27FC236}">
                  <a16:creationId xmlns:a16="http://schemas.microsoft.com/office/drawing/2014/main" xmlns="" id="{3635D0DA-ABF2-41FF-9885-67B4EA38852D}"/>
                </a:ext>
              </a:extLst>
            </p:cNvPr>
            <p:cNvGrpSpPr/>
            <p:nvPr/>
          </p:nvGrpSpPr>
          <p:grpSpPr>
            <a:xfrm>
              <a:off x="2243106" y="1262389"/>
              <a:ext cx="3007858" cy="3599345"/>
              <a:chOff x="2243106" y="1262389"/>
              <a:chExt cx="3007858" cy="359934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7E3DE0C1-C176-408C-B0CF-E6CE523631C0}"/>
                  </a:ext>
                </a:extLst>
              </p:cNvPr>
              <p:cNvSpPr/>
              <p:nvPr/>
            </p:nvSpPr>
            <p:spPr>
              <a:xfrm>
                <a:off x="2594850" y="1262389"/>
                <a:ext cx="2656114" cy="5664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70D1D"/>
                    </a:solidFill>
                    <a:latin typeface="Rockwell" panose="02060603020205020403" pitchFamily="18" charset="0"/>
                  </a:rPr>
                  <a:t>Réduire la </a:t>
                </a:r>
                <a:r>
                  <a:rPr lang="fr-FR" dirty="0" smtClean="0">
                    <a:solidFill>
                      <a:srgbClr val="070D1D"/>
                    </a:solidFill>
                    <a:latin typeface="Rockwell" panose="02060603020205020403" pitchFamily="18" charset="0"/>
                  </a:rPr>
                  <a:t>propagation du virus </a:t>
                </a:r>
                <a:r>
                  <a:rPr lang="fr-FR" dirty="0">
                    <a:solidFill>
                      <a:srgbClr val="070D1D"/>
                    </a:solidFill>
                    <a:latin typeface="Rockwell" panose="02060603020205020403" pitchFamily="18" charset="0"/>
                  </a:rPr>
                  <a:t>corona</a:t>
                </a:r>
                <a:endParaRPr lang="en-US" dirty="0">
                  <a:solidFill>
                    <a:srgbClr val="070D1D"/>
                  </a:solidFill>
                  <a:latin typeface="Rockwell" panose="02060603020205020403" pitchFamily="18" charset="0"/>
                </a:endParaRPr>
              </a:p>
            </p:txBody>
          </p:sp>
          <p:pic>
            <p:nvPicPr>
              <p:cNvPr id="11" name="Picture 12">
                <a:extLst>
                  <a:ext uri="{FF2B5EF4-FFF2-40B4-BE49-F238E27FC236}">
                    <a16:creationId xmlns:a16="http://schemas.microsoft.com/office/drawing/2014/main" xmlns="" id="{553BA020-174A-497B-AECD-E3A9A77BFA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50" t="5205" r="5527" b="10270"/>
              <a:stretch/>
            </p:blipFill>
            <p:spPr>
              <a:xfrm>
                <a:off x="2243106" y="2229490"/>
                <a:ext cx="3007858" cy="2632244"/>
              </a:xfrm>
              <a:prstGeom prst="rect">
                <a:avLst/>
              </a:prstGeom>
            </p:spPr>
          </p:pic>
        </p:grpSp>
        <p:pic>
          <p:nvPicPr>
            <p:cNvPr id="9" name="Picture 22">
              <a:extLst>
                <a:ext uri="{FF2B5EF4-FFF2-40B4-BE49-F238E27FC236}">
                  <a16:creationId xmlns:a16="http://schemas.microsoft.com/office/drawing/2014/main" xmlns="" id="{BB3A89AB-7BE6-490D-A6A7-F83105E07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72"/>
            <a:stretch/>
          </p:blipFill>
          <p:spPr>
            <a:xfrm>
              <a:off x="2188029" y="4851202"/>
              <a:ext cx="3007857" cy="1840833"/>
            </a:xfrm>
            <a:prstGeom prst="rect">
              <a:avLst/>
            </a:prstGeom>
          </p:spPr>
        </p:pic>
      </p:grpSp>
      <p:grpSp>
        <p:nvGrpSpPr>
          <p:cNvPr id="12" name="Group 26">
            <a:extLst>
              <a:ext uri="{FF2B5EF4-FFF2-40B4-BE49-F238E27FC236}">
                <a16:creationId xmlns:a16="http://schemas.microsoft.com/office/drawing/2014/main" xmlns="" id="{4593F0CF-F8F0-47E2-981A-7499D7DEF06F}"/>
              </a:ext>
            </a:extLst>
          </p:cNvPr>
          <p:cNvGrpSpPr/>
          <p:nvPr/>
        </p:nvGrpSpPr>
        <p:grpSpPr>
          <a:xfrm>
            <a:off x="4351081" y="2060848"/>
            <a:ext cx="2857141" cy="3381753"/>
            <a:chOff x="0" y="1335203"/>
            <a:chExt cx="2857141" cy="338175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DFC54F8-FA10-47D1-A25C-78A1F70BFA67}"/>
                </a:ext>
              </a:extLst>
            </p:cNvPr>
            <p:cNvSpPr/>
            <p:nvPr/>
          </p:nvSpPr>
          <p:spPr>
            <a:xfrm>
              <a:off x="442167" y="1335203"/>
              <a:ext cx="1986644" cy="479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70D1D"/>
                  </a:solidFill>
                  <a:latin typeface="Rockwell" panose="02060603020205020403" pitchFamily="18" charset="0"/>
                </a:rPr>
                <a:t>Automatiser le travail</a:t>
              </a:r>
              <a:endParaRPr lang="en-US" dirty="0">
                <a:solidFill>
                  <a:srgbClr val="070D1D"/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14" name="Picture 25">
              <a:extLst>
                <a:ext uri="{FF2B5EF4-FFF2-40B4-BE49-F238E27FC236}">
                  <a16:creationId xmlns:a16="http://schemas.microsoft.com/office/drawing/2014/main" xmlns="" id="{B26DC6AA-BDF7-4E0E-8C37-F3F8A74D3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4" t="5873" r="9898" b="6600"/>
            <a:stretch/>
          </p:blipFill>
          <p:spPr>
            <a:xfrm>
              <a:off x="0" y="1908616"/>
              <a:ext cx="2857141" cy="2808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6550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gner un rectangle avec un coin diagonal 14"/>
          <p:cNvSpPr/>
          <p:nvPr/>
        </p:nvSpPr>
        <p:spPr>
          <a:xfrm>
            <a:off x="981844" y="2492896"/>
            <a:ext cx="10081120" cy="16288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METHODOLOGIE</a:t>
            </a:r>
          </a:p>
        </p:txBody>
      </p:sp>
    </p:spTree>
    <p:extLst>
      <p:ext uri="{BB962C8B-B14F-4D97-AF65-F5344CB8AC3E}">
        <p14:creationId xmlns:p14="http://schemas.microsoft.com/office/powerpoint/2010/main" val="32845274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F99E2B4-D147-409A-B8B1-F49099169C4F}"/>
              </a:ext>
            </a:extLst>
          </p:cNvPr>
          <p:cNvSpPr/>
          <p:nvPr/>
        </p:nvSpPr>
        <p:spPr>
          <a:xfrm>
            <a:off x="7462564" y="1977622"/>
            <a:ext cx="4484914" cy="646551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1"/>
                </a:solidFill>
                <a:latin typeface="Rockwell" panose="02060603020205020403" pitchFamily="18" charset="0"/>
              </a:rPr>
              <a:t>Piloté par les exigences des utilisateurs</a:t>
            </a:r>
            <a:endParaRPr lang="en-US" sz="16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D20FC7C-5F15-4BFE-BE9D-FD933FB2C097}"/>
              </a:ext>
            </a:extLst>
          </p:cNvPr>
          <p:cNvSpPr/>
          <p:nvPr/>
        </p:nvSpPr>
        <p:spPr>
          <a:xfrm>
            <a:off x="7239171" y="2711722"/>
            <a:ext cx="3463753" cy="69420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1"/>
                </a:solidFill>
                <a:latin typeface="Rockwell" panose="02060603020205020403" pitchFamily="18" charset="0"/>
              </a:rPr>
              <a:t>Piloté par les risques</a:t>
            </a:r>
            <a:endParaRPr lang="en-US" sz="16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0C2444F-BF7A-4482-A3BA-1156F1E92DAB}"/>
              </a:ext>
            </a:extLst>
          </p:cNvPr>
          <p:cNvSpPr/>
          <p:nvPr/>
        </p:nvSpPr>
        <p:spPr>
          <a:xfrm>
            <a:off x="6923652" y="3493478"/>
            <a:ext cx="3347224" cy="73088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1"/>
                </a:solidFill>
                <a:latin typeface="Rockwell" panose="02060603020205020403" pitchFamily="18" charset="0"/>
              </a:rPr>
              <a:t>Centré sur l’architecture</a:t>
            </a:r>
            <a:endParaRPr lang="en-US" sz="16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2F1B3E5B-89FB-4DA6-BC91-D088394ECB98}"/>
              </a:ext>
            </a:extLst>
          </p:cNvPr>
          <p:cNvSpPr/>
          <p:nvPr/>
        </p:nvSpPr>
        <p:spPr>
          <a:xfrm>
            <a:off x="6742484" y="4336618"/>
            <a:ext cx="3096344" cy="609498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1"/>
                </a:solidFill>
                <a:latin typeface="Rockwell" panose="02060603020205020403" pitchFamily="18" charset="0"/>
              </a:rPr>
              <a:t>Orienté composant</a:t>
            </a:r>
            <a:endParaRPr lang="en-US" sz="16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43" name="Rectangle: Rounded Corners 40">
            <a:extLst>
              <a:ext uri="{FF2B5EF4-FFF2-40B4-BE49-F238E27FC236}">
                <a16:creationId xmlns:a16="http://schemas.microsoft.com/office/drawing/2014/main" xmlns="" id="{3CCCD85D-62C4-43C5-B303-02213340BE08}"/>
              </a:ext>
            </a:extLst>
          </p:cNvPr>
          <p:cNvSpPr/>
          <p:nvPr/>
        </p:nvSpPr>
        <p:spPr>
          <a:xfrm>
            <a:off x="6742484" y="404664"/>
            <a:ext cx="4583698" cy="766870"/>
          </a:xfrm>
          <a:prstGeom prst="roundRect">
            <a:avLst>
              <a:gd name="adj" fmla="val 324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2TUP</a:t>
            </a:r>
            <a:r>
              <a:rPr lang="fr-FR" sz="11500" dirty="0">
                <a:solidFill>
                  <a:schemeClr val="tx1"/>
                </a:solidFill>
                <a:latin typeface="Rockwell" panose="02060603020205020403" pitchFamily="18" charset="0"/>
              </a:rPr>
              <a:t>?</a:t>
            </a:r>
            <a:endParaRPr lang="en-US" sz="115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61" name="Image 6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677636"/>
            <a:ext cx="6264696" cy="563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694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1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>
            <a:extLst>
              <a:ext uri="{FF2B5EF4-FFF2-40B4-BE49-F238E27FC236}">
                <a16:creationId xmlns:a16="http://schemas.microsoft.com/office/drawing/2014/main" xmlns="" id="{93D1AE60-B21E-4730-A868-C18A17571A5A}"/>
              </a:ext>
            </a:extLst>
          </p:cNvPr>
          <p:cNvGrpSpPr/>
          <p:nvPr/>
        </p:nvGrpSpPr>
        <p:grpSpPr>
          <a:xfrm>
            <a:off x="222738" y="11415"/>
            <a:ext cx="4909245" cy="3552817"/>
            <a:chOff x="264368" y="-531724"/>
            <a:chExt cx="4909245" cy="3552817"/>
          </a:xfrm>
        </p:grpSpPr>
        <p:pic>
          <p:nvPicPr>
            <p:cNvPr id="4" name="Graphic 10">
              <a:extLst>
                <a:ext uri="{FF2B5EF4-FFF2-40B4-BE49-F238E27FC236}">
                  <a16:creationId xmlns:a16="http://schemas.microsoft.com/office/drawing/2014/main" xmlns="" id="{876B5352-B2DF-437D-87EF-CD9D28A1E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90016" y="-531724"/>
              <a:ext cx="4883597" cy="355281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C768240-BBF8-42A7-8DE7-AD4738C0D423}"/>
                </a:ext>
              </a:extLst>
            </p:cNvPr>
            <p:cNvSpPr/>
            <p:nvPr/>
          </p:nvSpPr>
          <p:spPr>
            <a:xfrm>
              <a:off x="264368" y="2272654"/>
              <a:ext cx="1988393" cy="6076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Version </a:t>
              </a:r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6" name="Group 37">
            <a:extLst>
              <a:ext uri="{FF2B5EF4-FFF2-40B4-BE49-F238E27FC236}">
                <a16:creationId xmlns:a16="http://schemas.microsoft.com/office/drawing/2014/main" xmlns="" id="{07C8435B-8635-41DC-9374-19B0CB7171D4}"/>
              </a:ext>
            </a:extLst>
          </p:cNvPr>
          <p:cNvGrpSpPr/>
          <p:nvPr/>
        </p:nvGrpSpPr>
        <p:grpSpPr>
          <a:xfrm>
            <a:off x="5576323" y="777627"/>
            <a:ext cx="3434660" cy="5291719"/>
            <a:chOff x="4871953" y="812450"/>
            <a:chExt cx="3074620" cy="5291719"/>
          </a:xfrm>
        </p:grpSpPr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xmlns="" id="{713E03D4-CF3B-4E0C-98B2-E39104DFFABE}"/>
                </a:ext>
              </a:extLst>
            </p:cNvPr>
            <p:cNvGrpSpPr/>
            <p:nvPr/>
          </p:nvGrpSpPr>
          <p:grpSpPr>
            <a:xfrm>
              <a:off x="4985658" y="812450"/>
              <a:ext cx="2944832" cy="5291719"/>
              <a:chOff x="0" y="1045029"/>
              <a:chExt cx="2944832" cy="5291719"/>
            </a:xfrm>
          </p:grpSpPr>
          <p:cxnSp>
            <p:nvCxnSpPr>
              <p:cNvPr id="11" name="Straight Connector 15">
                <a:extLst>
                  <a:ext uri="{FF2B5EF4-FFF2-40B4-BE49-F238E27FC236}">
                    <a16:creationId xmlns:a16="http://schemas.microsoft.com/office/drawing/2014/main" xmlns="" id="{663740B3-774E-432E-BDF4-66F353CB2D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6203" y="1672337"/>
                <a:ext cx="30541" cy="4664411"/>
              </a:xfrm>
              <a:prstGeom prst="line">
                <a:avLst/>
              </a:prstGeom>
              <a:ln w="149225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E8640EB1-CC22-45C5-8F7F-AFE5C96B1DD8}"/>
                  </a:ext>
                </a:extLst>
              </p:cNvPr>
              <p:cNvSpPr/>
              <p:nvPr/>
            </p:nvSpPr>
            <p:spPr>
              <a:xfrm>
                <a:off x="0" y="1045029"/>
                <a:ext cx="2856178" cy="5007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Vue statique</a:t>
                </a:r>
                <a:endParaRPr lang="en-US" sz="2000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</p:txBody>
          </p:sp>
          <p:sp>
            <p:nvSpPr>
              <p:cNvPr id="14" name="Rectangle: Rounded Corners 17">
                <a:extLst>
                  <a:ext uri="{FF2B5EF4-FFF2-40B4-BE49-F238E27FC236}">
                    <a16:creationId xmlns:a16="http://schemas.microsoft.com/office/drawing/2014/main" xmlns="" id="{5C23A7A2-C68E-4017-A787-013BF77E07A3}"/>
                  </a:ext>
                </a:extLst>
              </p:cNvPr>
              <p:cNvSpPr/>
              <p:nvPr/>
            </p:nvSpPr>
            <p:spPr>
              <a:xfrm>
                <a:off x="73384" y="2358982"/>
                <a:ext cx="2856178" cy="500742"/>
              </a:xfrm>
              <a:prstGeom prst="roundRect">
                <a:avLst>
                  <a:gd name="adj" fmla="val 3323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ockwell" panose="02060603020205020403" pitchFamily="18" charset="0"/>
                  </a:rPr>
                  <a:t>Diagramme de cas d’utilisation</a:t>
                </a:r>
                <a:endParaRPr 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15" name="Rectangle: Rounded Corners 18">
                <a:extLst>
                  <a:ext uri="{FF2B5EF4-FFF2-40B4-BE49-F238E27FC236}">
                    <a16:creationId xmlns:a16="http://schemas.microsoft.com/office/drawing/2014/main" xmlns="" id="{36D19208-8621-4AF6-AD5C-F3F0E1551CEF}"/>
                  </a:ext>
                </a:extLst>
              </p:cNvPr>
              <p:cNvSpPr/>
              <p:nvPr/>
            </p:nvSpPr>
            <p:spPr>
              <a:xfrm>
                <a:off x="88655" y="3070408"/>
                <a:ext cx="2856177" cy="513064"/>
              </a:xfrm>
              <a:prstGeom prst="roundRect">
                <a:avLst>
                  <a:gd name="adj" fmla="val 3323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ockwell" panose="02060603020205020403" pitchFamily="18" charset="0"/>
                  </a:rPr>
                  <a:t>Diagramme d’objet</a:t>
                </a:r>
                <a:endParaRPr lang="en-US" dirty="0">
                  <a:latin typeface="Rockwell" panose="02060603020205020403" pitchFamily="18" charset="0"/>
                </a:endParaRPr>
              </a:p>
            </p:txBody>
          </p:sp>
        </p:grpSp>
        <p:sp>
          <p:nvSpPr>
            <p:cNvPr id="8" name="Rectangle: Rounded Corners 19">
              <a:extLst>
                <a:ext uri="{FF2B5EF4-FFF2-40B4-BE49-F238E27FC236}">
                  <a16:creationId xmlns:a16="http://schemas.microsoft.com/office/drawing/2014/main" xmlns="" id="{FDA5798E-7E2E-40DC-BB2D-F452532EF2BE}"/>
                </a:ext>
              </a:extLst>
            </p:cNvPr>
            <p:cNvSpPr/>
            <p:nvPr/>
          </p:nvSpPr>
          <p:spPr>
            <a:xfrm>
              <a:off x="5059042" y="3571045"/>
              <a:ext cx="2856178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Diagramme de classe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9" name="Rectangle: Rounded Corners 21">
              <a:extLst>
                <a:ext uri="{FF2B5EF4-FFF2-40B4-BE49-F238E27FC236}">
                  <a16:creationId xmlns:a16="http://schemas.microsoft.com/office/drawing/2014/main" xmlns="" id="{A5DF524E-BD8B-47A7-B720-8E9B613CBE6A}"/>
                </a:ext>
              </a:extLst>
            </p:cNvPr>
            <p:cNvSpPr/>
            <p:nvPr/>
          </p:nvSpPr>
          <p:spPr>
            <a:xfrm>
              <a:off x="4871953" y="4297161"/>
              <a:ext cx="3074620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Diagramme de composant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10" name="Rectangle: Rounded Corners 22">
              <a:extLst>
                <a:ext uri="{FF2B5EF4-FFF2-40B4-BE49-F238E27FC236}">
                  <a16:creationId xmlns:a16="http://schemas.microsoft.com/office/drawing/2014/main" xmlns="" id="{01AA9391-5B3E-4100-AB2A-8D50B40B0C06}"/>
                </a:ext>
              </a:extLst>
            </p:cNvPr>
            <p:cNvSpPr/>
            <p:nvPr/>
          </p:nvSpPr>
          <p:spPr>
            <a:xfrm>
              <a:off x="4871953" y="5023277"/>
              <a:ext cx="3074620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Diagramme de déploiement</a:t>
              </a:r>
              <a:endParaRPr lang="en-US" dirty="0">
                <a:latin typeface="Rockwell" panose="02060603020205020403" pitchFamily="18" charset="0"/>
              </a:endParaRPr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xmlns="" id="{7163D38A-1379-4746-973B-174C89EF1699}"/>
              </a:ext>
            </a:extLst>
          </p:cNvPr>
          <p:cNvGrpSpPr/>
          <p:nvPr/>
        </p:nvGrpSpPr>
        <p:grpSpPr>
          <a:xfrm>
            <a:off x="9071082" y="777627"/>
            <a:ext cx="2944832" cy="5291719"/>
            <a:chOff x="8700589" y="845778"/>
            <a:chExt cx="2944832" cy="5291719"/>
          </a:xfrm>
        </p:grpSpPr>
        <p:grpSp>
          <p:nvGrpSpPr>
            <p:cNvPr id="17" name="Group 30">
              <a:extLst>
                <a:ext uri="{FF2B5EF4-FFF2-40B4-BE49-F238E27FC236}">
                  <a16:creationId xmlns:a16="http://schemas.microsoft.com/office/drawing/2014/main" xmlns="" id="{A9EDBAE2-B586-4B24-9C97-14710F525BC0}"/>
                </a:ext>
              </a:extLst>
            </p:cNvPr>
            <p:cNvGrpSpPr/>
            <p:nvPr/>
          </p:nvGrpSpPr>
          <p:grpSpPr>
            <a:xfrm>
              <a:off x="8700589" y="845778"/>
              <a:ext cx="2944832" cy="5291719"/>
              <a:chOff x="0" y="1045029"/>
              <a:chExt cx="2944832" cy="5291719"/>
            </a:xfrm>
          </p:grpSpPr>
          <p:cxnSp>
            <p:nvCxnSpPr>
              <p:cNvPr id="20" name="Straight Connector 31">
                <a:extLst>
                  <a:ext uri="{FF2B5EF4-FFF2-40B4-BE49-F238E27FC236}">
                    <a16:creationId xmlns:a16="http://schemas.microsoft.com/office/drawing/2014/main" xmlns="" id="{770AF2B9-02DD-4E5F-9635-6F365944E7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6203" y="1672337"/>
                <a:ext cx="30541" cy="4664411"/>
              </a:xfrm>
              <a:prstGeom prst="line">
                <a:avLst/>
              </a:prstGeom>
              <a:ln w="149225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2A9B3AFA-6F92-471E-A4BD-66B1AC9D2CF2}"/>
                  </a:ext>
                </a:extLst>
              </p:cNvPr>
              <p:cNvSpPr/>
              <p:nvPr/>
            </p:nvSpPr>
            <p:spPr>
              <a:xfrm>
                <a:off x="0" y="1045029"/>
                <a:ext cx="2856178" cy="5007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Vue dynamique</a:t>
                </a:r>
                <a:endParaRPr lang="en-US" sz="2000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</p:txBody>
          </p:sp>
          <p:sp>
            <p:nvSpPr>
              <p:cNvPr id="22" name="Rectangle: Rounded Corners 33">
                <a:extLst>
                  <a:ext uri="{FF2B5EF4-FFF2-40B4-BE49-F238E27FC236}">
                    <a16:creationId xmlns:a16="http://schemas.microsoft.com/office/drawing/2014/main" xmlns="" id="{ABDC66A6-E010-44DA-981D-EC808015C572}"/>
                  </a:ext>
                </a:extLst>
              </p:cNvPr>
              <p:cNvSpPr/>
              <p:nvPr/>
            </p:nvSpPr>
            <p:spPr>
              <a:xfrm>
                <a:off x="73384" y="2358982"/>
                <a:ext cx="2856178" cy="500742"/>
              </a:xfrm>
              <a:prstGeom prst="roundRect">
                <a:avLst>
                  <a:gd name="adj" fmla="val 3323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ockwell" panose="02060603020205020403" pitchFamily="18" charset="0"/>
                  </a:rPr>
                  <a:t>Diagramme de collaboration</a:t>
                </a:r>
                <a:endParaRPr 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23" name="Rectangle: Rounded Corners 34">
                <a:extLst>
                  <a:ext uri="{FF2B5EF4-FFF2-40B4-BE49-F238E27FC236}">
                    <a16:creationId xmlns:a16="http://schemas.microsoft.com/office/drawing/2014/main" xmlns="" id="{5223A008-E554-41F2-A041-EE6A87EE696B}"/>
                  </a:ext>
                </a:extLst>
              </p:cNvPr>
              <p:cNvSpPr/>
              <p:nvPr/>
            </p:nvSpPr>
            <p:spPr>
              <a:xfrm>
                <a:off x="88655" y="3070408"/>
                <a:ext cx="2856177" cy="513064"/>
              </a:xfrm>
              <a:prstGeom prst="roundRect">
                <a:avLst>
                  <a:gd name="adj" fmla="val 3323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ockwell" panose="02060603020205020403" pitchFamily="18" charset="0"/>
                  </a:rPr>
                  <a:t>Diagramme de séquence</a:t>
                </a:r>
                <a:endParaRPr lang="en-US" dirty="0">
                  <a:latin typeface="Rockwell" panose="02060603020205020403" pitchFamily="18" charset="0"/>
                </a:endParaRPr>
              </a:p>
            </p:txBody>
          </p:sp>
        </p:grpSp>
        <p:sp>
          <p:nvSpPr>
            <p:cNvPr id="18" name="Rectangle: Rounded Corners 35">
              <a:extLst>
                <a:ext uri="{FF2B5EF4-FFF2-40B4-BE49-F238E27FC236}">
                  <a16:creationId xmlns:a16="http://schemas.microsoft.com/office/drawing/2014/main" xmlns="" id="{5C514129-BE57-4205-B492-5279128E83FB}"/>
                </a:ext>
              </a:extLst>
            </p:cNvPr>
            <p:cNvSpPr/>
            <p:nvPr/>
          </p:nvSpPr>
          <p:spPr>
            <a:xfrm>
              <a:off x="8789244" y="3601741"/>
              <a:ext cx="2856177" cy="513064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Diagramme d’états-transition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19" name="Rectangle: Rounded Corners 36">
              <a:extLst>
                <a:ext uri="{FF2B5EF4-FFF2-40B4-BE49-F238E27FC236}">
                  <a16:creationId xmlns:a16="http://schemas.microsoft.com/office/drawing/2014/main" xmlns="" id="{3AF6C9FE-4BEE-4960-BCFC-C17745892A62}"/>
                </a:ext>
              </a:extLst>
            </p:cNvPr>
            <p:cNvSpPr/>
            <p:nvPr/>
          </p:nvSpPr>
          <p:spPr>
            <a:xfrm>
              <a:off x="8789244" y="4297161"/>
              <a:ext cx="2856177" cy="513064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Diagramme d’activité</a:t>
              </a:r>
              <a:endParaRPr lang="en-US" dirty="0">
                <a:latin typeface="Rockwell" panose="02060603020205020403" pitchFamily="18" charset="0"/>
              </a:endParaRPr>
            </a:p>
          </p:txBody>
        </p:sp>
      </p:grpSp>
      <p:grpSp>
        <p:nvGrpSpPr>
          <p:cNvPr id="24" name="Group 4">
            <a:extLst>
              <a:ext uri="{FF2B5EF4-FFF2-40B4-BE49-F238E27FC236}">
                <a16:creationId xmlns:a16="http://schemas.microsoft.com/office/drawing/2014/main" xmlns="" id="{A1E81B5A-FDFF-40A6-A008-C57C6EBAD988}"/>
              </a:ext>
            </a:extLst>
          </p:cNvPr>
          <p:cNvGrpSpPr/>
          <p:nvPr/>
        </p:nvGrpSpPr>
        <p:grpSpPr>
          <a:xfrm>
            <a:off x="278625" y="4036964"/>
            <a:ext cx="5148944" cy="2391267"/>
            <a:chOff x="7032171" y="1376386"/>
            <a:chExt cx="5148944" cy="23912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E4DC952E-6DA0-40D2-80A1-CFD2EC32EE24}"/>
                </a:ext>
              </a:extLst>
            </p:cNvPr>
            <p:cNvSpPr/>
            <p:nvPr/>
          </p:nvSpPr>
          <p:spPr>
            <a:xfrm>
              <a:off x="7616611" y="2077504"/>
              <a:ext cx="4484914" cy="50074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fr-FR" sz="1600" dirty="0">
                  <a:solidFill>
                    <a:schemeClr val="tx1"/>
                  </a:solidFill>
                  <a:latin typeface="Rockwell" panose="02060603020205020403" pitchFamily="18" charset="0"/>
                </a:rPr>
                <a:t>Piloté sur les besoins des utilisateurs</a:t>
              </a:r>
              <a:endParaRPr lang="en-US" sz="1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F512835A-B5FF-4E5A-997A-37BEDF2393C0}"/>
                </a:ext>
              </a:extLst>
            </p:cNvPr>
            <p:cNvSpPr/>
            <p:nvPr/>
          </p:nvSpPr>
          <p:spPr>
            <a:xfrm>
              <a:off x="7402286" y="2766167"/>
              <a:ext cx="3614633" cy="395804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fr-FR" sz="1600" dirty="0">
                  <a:solidFill>
                    <a:schemeClr val="tx1"/>
                  </a:solidFill>
                  <a:latin typeface="Rockwell" panose="02060603020205020403" pitchFamily="18" charset="0"/>
                </a:rPr>
                <a:t>Langage formel et normalisé</a:t>
              </a:r>
              <a:endParaRPr lang="en-US" sz="1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4C28C6A-B895-44AA-803B-5F79B4FAD17F}"/>
                </a:ext>
              </a:extLst>
            </p:cNvPr>
            <p:cNvSpPr/>
            <p:nvPr/>
          </p:nvSpPr>
          <p:spPr>
            <a:xfrm>
              <a:off x="7032171" y="3266910"/>
              <a:ext cx="4354862" cy="50074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fr-FR" sz="1600" dirty="0">
                  <a:solidFill>
                    <a:schemeClr val="tx1"/>
                  </a:solidFill>
                  <a:latin typeface="Rockwell" panose="02060603020205020403" pitchFamily="18" charset="0"/>
                </a:rPr>
                <a:t>Support de communication performant</a:t>
              </a:r>
              <a:endParaRPr lang="en-US" sz="1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" name="Rectangle: Rounded Corners 9">
              <a:extLst>
                <a:ext uri="{FF2B5EF4-FFF2-40B4-BE49-F238E27FC236}">
                  <a16:creationId xmlns:a16="http://schemas.microsoft.com/office/drawing/2014/main" xmlns="" id="{B020B9A3-3EEC-48A7-B570-17FC1619A475}"/>
                </a:ext>
              </a:extLst>
            </p:cNvPr>
            <p:cNvSpPr/>
            <p:nvPr/>
          </p:nvSpPr>
          <p:spPr>
            <a:xfrm>
              <a:off x="7957457" y="1376386"/>
              <a:ext cx="4223658" cy="593928"/>
            </a:xfrm>
            <a:prstGeom prst="roundRect">
              <a:avLst>
                <a:gd name="adj" fmla="val 324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  <a:latin typeface="Rockwell" panose="02060603020205020403" pitchFamily="18" charset="0"/>
                </a:rPr>
                <a:t>Pourquoi UML?</a:t>
              </a:r>
              <a:endParaRPr lang="en-US" sz="40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53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deux contenus avec graphique </a:t>
            </a:r>
            <a:r>
              <a:rPr lang="fr-FR" dirty="0" err="1" smtClean="0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Premier point ici</a:t>
            </a:r>
          </a:p>
          <a:p>
            <a:pPr rtl="0"/>
            <a:r>
              <a:rPr lang="fr-FR" dirty="0" smtClean="0"/>
              <a:t>Deuxième point ici</a:t>
            </a:r>
          </a:p>
          <a:p>
            <a:pPr rtl="0"/>
            <a:r>
              <a:rPr lang="fr-FR" dirty="0" smtClean="0"/>
              <a:t>Troisième point ici</a:t>
            </a:r>
            <a:endParaRPr lang="fr-FR" dirty="0"/>
          </a:p>
        </p:txBody>
      </p:sp>
      <p:graphicFrame>
        <p:nvGraphicFramePr>
          <p:cNvPr id="5" name="Espace réservé du contenu 4" descr="Processus échelonné présentant 3 tâches superposées. Deux flèches vers le bas indiquent la progression de la première à la deuxième tâche, puis de la deuxième à la troisième tâch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545545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6639AE60-1A70-4340-8FC8-AEDA8C23E6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10052" r="8672" b="8091"/>
          <a:stretch/>
        </p:blipFill>
        <p:spPr>
          <a:xfrm>
            <a:off x="7458411" y="2405423"/>
            <a:ext cx="3915495" cy="215721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E6EA6D83-C5D6-4CD6-AA99-511A54043E76}"/>
              </a:ext>
            </a:extLst>
          </p:cNvPr>
          <p:cNvSpPr/>
          <p:nvPr/>
        </p:nvSpPr>
        <p:spPr>
          <a:xfrm>
            <a:off x="6728991" y="4812647"/>
            <a:ext cx="5374333" cy="1061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Développement de site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web et d’applications mobiles liés à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salesforce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E2264CC4-F81D-49F7-8879-4913775363F1}"/>
              </a:ext>
            </a:extLst>
          </p:cNvPr>
          <p:cNvSpPr/>
          <p:nvPr/>
        </p:nvSpPr>
        <p:spPr>
          <a:xfrm>
            <a:off x="189756" y="5873789"/>
            <a:ext cx="4512819" cy="723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Formations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en développement et administration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Salesforce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2087588" y="105265"/>
            <a:ext cx="4160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CLOUDS ARCHITECTS</a:t>
            </a:r>
            <a:endParaRPr lang="en-US" sz="6000" b="1" dirty="0"/>
          </a:p>
        </p:txBody>
      </p:sp>
      <p:grpSp>
        <p:nvGrpSpPr>
          <p:cNvPr id="106" name="Group 54"/>
          <p:cNvGrpSpPr>
            <a:grpSpLocks/>
          </p:cNvGrpSpPr>
          <p:nvPr/>
        </p:nvGrpSpPr>
        <p:grpSpPr bwMode="auto">
          <a:xfrm>
            <a:off x="1215062" y="220732"/>
            <a:ext cx="5599430" cy="3528392"/>
            <a:chOff x="1472" y="7703"/>
            <a:chExt cx="8818" cy="4871"/>
          </a:xfrm>
        </p:grpSpPr>
        <p:sp>
          <p:nvSpPr>
            <p:cNvPr id="107" name="AutoShape 24"/>
            <p:cNvSpPr>
              <a:spLocks noChangeArrowheads="1"/>
            </p:cNvSpPr>
            <p:nvPr/>
          </p:nvSpPr>
          <p:spPr bwMode="auto">
            <a:xfrm>
              <a:off x="2686" y="11797"/>
              <a:ext cx="2832" cy="777"/>
            </a:xfrm>
            <a:prstGeom prst="roundRect">
              <a:avLst>
                <a:gd name="adj" fmla="val 16667"/>
              </a:avLst>
            </a:prstGeom>
            <a:solidFill>
              <a:schemeClr val="lt1">
                <a:lumMod val="100000"/>
                <a:lumOff val="0"/>
              </a:schemeClr>
            </a:solidFill>
            <a:ln w="31750" cmpd="sng">
              <a:solidFill>
                <a:schemeClr val="dk1">
                  <a:lumMod val="100000"/>
                  <a:lumOff val="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 sz="100" dirty="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 sz="1200" dirty="0" err="1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Developpeurs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30"/>
            <p:cNvGrpSpPr>
              <a:grpSpLocks/>
            </p:cNvGrpSpPr>
            <p:nvPr/>
          </p:nvGrpSpPr>
          <p:grpSpPr bwMode="auto">
            <a:xfrm>
              <a:off x="1472" y="7703"/>
              <a:ext cx="8818" cy="2895"/>
              <a:chOff x="1472" y="7703"/>
              <a:chExt cx="8818" cy="2895"/>
            </a:xfrm>
          </p:grpSpPr>
          <p:sp>
            <p:nvSpPr>
              <p:cNvPr id="112" name="AutoShape 21"/>
              <p:cNvSpPr>
                <a:spLocks noChangeArrowheads="1"/>
              </p:cNvSpPr>
              <p:nvPr/>
            </p:nvSpPr>
            <p:spPr bwMode="auto">
              <a:xfrm>
                <a:off x="4530" y="7703"/>
                <a:ext cx="2832" cy="777"/>
              </a:xfrm>
              <a:prstGeom prst="roundRect">
                <a:avLst>
                  <a:gd name="adj" fmla="val 16667"/>
                </a:avLst>
              </a:prstGeom>
              <a:solidFill>
                <a:schemeClr val="lt1">
                  <a:lumMod val="100000"/>
                  <a:lumOff val="0"/>
                </a:schemeClr>
              </a:solidFill>
              <a:ln w="31750" cmpd="sng">
                <a:solidFill>
                  <a:schemeClr val="dk1">
                    <a:lumMod val="100000"/>
                    <a:lumOff val="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200" dirty="0" smtClean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Directeur </a:t>
                </a:r>
                <a:r>
                  <a:rPr lang="fr-CA" sz="12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Général</a:t>
                </a:r>
                <a:endParaRPr lang="en-US" sz="1100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2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AutoShape 22"/>
              <p:cNvSpPr>
                <a:spLocks noChangeArrowheads="1"/>
              </p:cNvSpPr>
              <p:nvPr/>
            </p:nvSpPr>
            <p:spPr bwMode="auto">
              <a:xfrm>
                <a:off x="1472" y="9368"/>
                <a:ext cx="2832" cy="1086"/>
              </a:xfrm>
              <a:prstGeom prst="roundRect">
                <a:avLst>
                  <a:gd name="adj" fmla="val 16667"/>
                </a:avLst>
              </a:prstGeom>
              <a:solidFill>
                <a:schemeClr val="lt1">
                  <a:lumMod val="100000"/>
                  <a:lumOff val="0"/>
                </a:schemeClr>
              </a:solidFill>
              <a:ln w="31750" cmpd="sng">
                <a:solidFill>
                  <a:schemeClr val="dk1">
                    <a:lumMod val="100000"/>
                    <a:lumOff val="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2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Chef de département : Développement</a:t>
                </a:r>
                <a:endParaRPr lang="en-US" sz="1100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AutoShape 23"/>
              <p:cNvSpPr>
                <a:spLocks noChangeArrowheads="1"/>
              </p:cNvSpPr>
              <p:nvPr/>
            </p:nvSpPr>
            <p:spPr bwMode="auto">
              <a:xfrm>
                <a:off x="7458" y="9337"/>
                <a:ext cx="2832" cy="1261"/>
              </a:xfrm>
              <a:prstGeom prst="roundRect">
                <a:avLst>
                  <a:gd name="adj" fmla="val 16667"/>
                </a:avLst>
              </a:prstGeom>
              <a:solidFill>
                <a:schemeClr val="lt1">
                  <a:lumMod val="100000"/>
                  <a:lumOff val="0"/>
                </a:schemeClr>
              </a:solidFill>
              <a:ln w="31750" cmpd="sng">
                <a:solidFill>
                  <a:schemeClr val="dk1">
                    <a:lumMod val="100000"/>
                    <a:lumOff val="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0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20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Chef de département :</a:t>
                </a:r>
                <a:endParaRPr lang="en-US" sz="110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20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Administration</a:t>
                </a:r>
                <a:endParaRPr lang="en-US" sz="110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5" name="AutoShape 26"/>
              <p:cNvCxnSpPr>
                <a:cxnSpLocks noChangeShapeType="1"/>
              </p:cNvCxnSpPr>
              <p:nvPr/>
            </p:nvCxnSpPr>
            <p:spPr bwMode="auto">
              <a:xfrm>
                <a:off x="2702" y="8899"/>
                <a:ext cx="0" cy="454"/>
              </a:xfrm>
              <a:prstGeom prst="straightConnector1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27"/>
              <p:cNvCxnSpPr>
                <a:cxnSpLocks noChangeShapeType="1"/>
              </p:cNvCxnSpPr>
              <p:nvPr/>
            </p:nvCxnSpPr>
            <p:spPr bwMode="auto">
              <a:xfrm>
                <a:off x="8963" y="8882"/>
                <a:ext cx="0" cy="454"/>
              </a:xfrm>
              <a:prstGeom prst="straightConnector1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7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2686" y="8882"/>
                <a:ext cx="6293" cy="0"/>
              </a:xfrm>
              <a:prstGeom prst="straightConnector1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" name="AutoShape 29"/>
              <p:cNvCxnSpPr>
                <a:cxnSpLocks noChangeShapeType="1"/>
              </p:cNvCxnSpPr>
              <p:nvPr/>
            </p:nvCxnSpPr>
            <p:spPr bwMode="auto">
              <a:xfrm>
                <a:off x="5938" y="8480"/>
                <a:ext cx="0" cy="402"/>
              </a:xfrm>
              <a:prstGeom prst="straightConnector1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9" name="AutoShape 51"/>
            <p:cNvCxnSpPr>
              <a:cxnSpLocks noChangeShapeType="1"/>
            </p:cNvCxnSpPr>
            <p:nvPr/>
          </p:nvCxnSpPr>
          <p:spPr bwMode="auto">
            <a:xfrm>
              <a:off x="2653" y="10484"/>
              <a:ext cx="0" cy="470"/>
            </a:xfrm>
            <a:prstGeom prst="straightConnector1">
              <a:avLst/>
            </a:pr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52"/>
            <p:cNvCxnSpPr>
              <a:cxnSpLocks noChangeShapeType="1"/>
            </p:cNvCxnSpPr>
            <p:nvPr/>
          </p:nvCxnSpPr>
          <p:spPr bwMode="auto">
            <a:xfrm>
              <a:off x="2653" y="10954"/>
              <a:ext cx="1470" cy="0"/>
            </a:xfrm>
            <a:prstGeom prst="straightConnector1">
              <a:avLst/>
            </a:pr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53"/>
            <p:cNvCxnSpPr>
              <a:cxnSpLocks noChangeShapeType="1"/>
            </p:cNvCxnSpPr>
            <p:nvPr/>
          </p:nvCxnSpPr>
          <p:spPr bwMode="auto">
            <a:xfrm>
              <a:off x="4123" y="10971"/>
              <a:ext cx="0" cy="841"/>
            </a:xfrm>
            <a:prstGeom prst="straightConnector1">
              <a:avLst/>
            </a:pr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28" name="Picture 4" descr="Salesforce Logo and symbol, meaning, history,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" y="3684494"/>
            <a:ext cx="3899902" cy="219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8953E-6 -2.96296E-6 L -0.776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65 -2.96296E-6 L -0.384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8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titre de diapositive - 2</a:t>
            </a:r>
            <a:endParaRPr lang="fr-FR" dirty="0"/>
          </a:p>
        </p:txBody>
      </p:sp>
      <p:sp>
        <p:nvSpPr>
          <p:cNvPr id="8" name="Espace réservé du texte 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texte 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-6290964" y="-8617"/>
            <a:ext cx="11280653" cy="6858000"/>
            <a:chOff x="-781250" y="0"/>
            <a:chExt cx="11280653" cy="6858000"/>
          </a:xfrm>
        </p:grpSpPr>
        <p:grpSp>
          <p:nvGrpSpPr>
            <p:cNvPr id="3" name="Groupe 2"/>
            <p:cNvGrpSpPr/>
            <p:nvPr/>
          </p:nvGrpSpPr>
          <p:grpSpPr>
            <a:xfrm>
              <a:off x="-781250" y="0"/>
              <a:ext cx="11280653" cy="6858000"/>
              <a:chOff x="0" y="0"/>
              <a:chExt cx="1128065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5" name="Rectangle 4"/>
              <p:cNvSpPr/>
              <p:nvPr/>
            </p:nvSpPr>
            <p:spPr>
              <a:xfrm>
                <a:off x="0" y="0"/>
                <a:ext cx="10774932" cy="6858000"/>
              </a:xfrm>
              <a:prstGeom prst="rect">
                <a:avLst/>
              </a:prstGeom>
              <a:ln>
                <a:noFill/>
              </a:ln>
              <a:effectLst>
                <a:outerShdw blurRad="254000" dist="88900" algn="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/>
                  <a:t>													</a:t>
                </a:r>
                <a:r>
                  <a:rPr lang="fr-FR" sz="2800" dirty="0"/>
                  <a:t>	</a:t>
                </a:r>
                <a:r>
                  <a:rPr lang="fr-FR" sz="2800" dirty="0" smtClean="0"/>
                  <a:t>		</a:t>
                </a:r>
                <a:endParaRPr lang="fr-FR" sz="5400" b="1" dirty="0"/>
              </a:p>
            </p:txBody>
          </p:sp>
          <p:grpSp>
            <p:nvGrpSpPr>
              <p:cNvPr id="2" name="Groupe 1"/>
              <p:cNvGrpSpPr/>
              <p:nvPr/>
            </p:nvGrpSpPr>
            <p:grpSpPr>
              <a:xfrm>
                <a:off x="10704589" y="4075385"/>
                <a:ext cx="576064" cy="936104"/>
                <a:chOff x="10738035" y="3607333"/>
                <a:chExt cx="576064" cy="936104"/>
              </a:xfrm>
            </p:grpSpPr>
            <p:sp>
              <p:nvSpPr>
                <p:cNvPr id="7" name="Arrondir un rectangle avec un coin du même côté 6"/>
                <p:cNvSpPr/>
                <p:nvPr/>
              </p:nvSpPr>
              <p:spPr>
                <a:xfrm rot="5400000">
                  <a:off x="10558015" y="3787353"/>
                  <a:ext cx="936104" cy="576064"/>
                </a:xfrm>
                <a:prstGeom prst="round2SameRect">
                  <a:avLst>
                    <a:gd name="adj1" fmla="val 23993"/>
                    <a:gd name="adj2" fmla="val 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fr-FR" sz="2800" b="1" dirty="0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10750442" y="3617637"/>
                  <a:ext cx="5636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4800" b="1" dirty="0" smtClean="0">
                      <a:solidFill>
                        <a:srgbClr val="070D1D"/>
                      </a:solidFill>
                      <a:latin typeface="Digital-7 Mono" panose="02000000000000000000" pitchFamily="2" charset="0"/>
                    </a:rPr>
                    <a:t>A</a:t>
                  </a:r>
                  <a:endParaRPr lang="fr-FR" sz="4800" b="1" dirty="0">
                    <a:solidFill>
                      <a:srgbClr val="070D1D"/>
                    </a:solidFill>
                    <a:latin typeface="Digital-7 Mono" panose="02000000000000000000" pitchFamily="2" charset="0"/>
                  </a:endParaRPr>
                </a:p>
              </p:txBody>
            </p:sp>
          </p:grpSp>
        </p:grpSp>
        <p:sp>
          <p:nvSpPr>
            <p:cNvPr id="21" name="ZoneTexte 20"/>
            <p:cNvSpPr txBox="1"/>
            <p:nvPr/>
          </p:nvSpPr>
          <p:spPr>
            <a:xfrm>
              <a:off x="4870276" y="2332486"/>
              <a:ext cx="52740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400" b="1" dirty="0"/>
                <a:t>INTRODUCTION</a:t>
              </a: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-7175365" y="-21295"/>
            <a:ext cx="11343091" cy="6858000"/>
            <a:chOff x="-1894010" y="0"/>
            <a:chExt cx="11343091" cy="6858000"/>
          </a:xfrm>
        </p:grpSpPr>
        <p:grpSp>
          <p:nvGrpSpPr>
            <p:cNvPr id="4" name="Groupe 3"/>
            <p:cNvGrpSpPr/>
            <p:nvPr/>
          </p:nvGrpSpPr>
          <p:grpSpPr>
            <a:xfrm>
              <a:off x="-1894010" y="0"/>
              <a:ext cx="11343091" cy="6858000"/>
              <a:chOff x="-1178396" y="0"/>
              <a:chExt cx="11343091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/>
              <p:cNvSpPr/>
              <p:nvPr/>
            </p:nvSpPr>
            <p:spPr>
              <a:xfrm>
                <a:off x="-1178396" y="0"/>
                <a:ext cx="10774932" cy="68580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grpSp>
            <p:nvGrpSpPr>
              <p:cNvPr id="9" name="Groupe 8"/>
              <p:cNvGrpSpPr/>
              <p:nvPr/>
            </p:nvGrpSpPr>
            <p:grpSpPr>
              <a:xfrm>
                <a:off x="9588631" y="2686125"/>
                <a:ext cx="576064" cy="936104"/>
                <a:chOff x="10774932" y="3068960"/>
                <a:chExt cx="576064" cy="936104"/>
              </a:xfrm>
              <a:solidFill>
                <a:srgbClr val="0070C0"/>
              </a:solidFill>
            </p:grpSpPr>
            <p:sp>
              <p:nvSpPr>
                <p:cNvPr id="10" name="Arrondir un rectangle avec un coin du même côté 9"/>
                <p:cNvSpPr/>
                <p:nvPr/>
              </p:nvSpPr>
              <p:spPr>
                <a:xfrm rot="5400000">
                  <a:off x="10594912" y="3248980"/>
                  <a:ext cx="936104" cy="576064"/>
                </a:xfrm>
                <a:prstGeom prst="round2SameRect">
                  <a:avLst>
                    <a:gd name="adj1" fmla="val 23993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fr-FR" sz="2800" b="1" dirty="0"/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10787339" y="3079264"/>
                  <a:ext cx="563657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4800" b="1" dirty="0">
                      <a:solidFill>
                        <a:srgbClr val="070D1D"/>
                      </a:solidFill>
                      <a:latin typeface="Digital-7 Mono" panose="02000000000000000000" pitchFamily="2" charset="0"/>
                    </a:rPr>
                    <a:t>B</a:t>
                  </a:r>
                </a:p>
              </p:txBody>
            </p:sp>
          </p:grpSp>
        </p:grpSp>
        <p:sp>
          <p:nvSpPr>
            <p:cNvPr id="23" name="ZoneTexte 22"/>
            <p:cNvSpPr txBox="1"/>
            <p:nvPr/>
          </p:nvSpPr>
          <p:spPr>
            <a:xfrm>
              <a:off x="3226769" y="2312876"/>
              <a:ext cx="62223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CONTEXTE </a:t>
              </a:r>
              <a:r>
                <a:rPr 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ET PROBLEMATIQUE</a:t>
              </a: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-7896119" y="4819"/>
            <a:ext cx="11683065" cy="6858000"/>
            <a:chOff x="-765052" y="12678"/>
            <a:chExt cx="11683065" cy="6858000"/>
          </a:xfrm>
        </p:grpSpPr>
        <p:grpSp>
          <p:nvGrpSpPr>
            <p:cNvPr id="20" name="Groupe 19"/>
            <p:cNvGrpSpPr/>
            <p:nvPr/>
          </p:nvGrpSpPr>
          <p:grpSpPr>
            <a:xfrm>
              <a:off x="-765052" y="12678"/>
              <a:ext cx="11330522" cy="6858000"/>
              <a:chOff x="-2690564" y="0"/>
              <a:chExt cx="11330522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2" name="Rectangle 11"/>
              <p:cNvSpPr/>
              <p:nvPr/>
            </p:nvSpPr>
            <p:spPr>
              <a:xfrm>
                <a:off x="-2690564" y="0"/>
                <a:ext cx="10774932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grpSp>
            <p:nvGrpSpPr>
              <p:cNvPr id="13" name="Groupe 12"/>
              <p:cNvGrpSpPr/>
              <p:nvPr/>
            </p:nvGrpSpPr>
            <p:grpSpPr>
              <a:xfrm>
                <a:off x="8063894" y="1844824"/>
                <a:ext cx="576064" cy="936104"/>
                <a:chOff x="10774932" y="3068960"/>
                <a:chExt cx="576064" cy="93610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4" name="Arrondir un rectangle avec un coin du même côté 13"/>
                <p:cNvSpPr/>
                <p:nvPr/>
              </p:nvSpPr>
              <p:spPr>
                <a:xfrm rot="5400000">
                  <a:off x="10594912" y="3248980"/>
                  <a:ext cx="936104" cy="576064"/>
                </a:xfrm>
                <a:prstGeom prst="round2SameRect">
                  <a:avLst>
                    <a:gd name="adj1" fmla="val 23993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fr-FR" sz="2800" b="1" dirty="0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10787339" y="3079264"/>
                  <a:ext cx="563657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4800" b="1" dirty="0">
                      <a:solidFill>
                        <a:srgbClr val="070D1D"/>
                      </a:solidFill>
                      <a:latin typeface="Digital-7 Mono" panose="02000000000000000000" pitchFamily="2" charset="0"/>
                    </a:rPr>
                    <a:t>C</a:t>
                  </a:r>
                </a:p>
              </p:txBody>
            </p:sp>
          </p:grpSp>
        </p:grpSp>
        <p:sp>
          <p:nvSpPr>
            <p:cNvPr id="32" name="ZoneTexte 31"/>
            <p:cNvSpPr txBox="1"/>
            <p:nvPr/>
          </p:nvSpPr>
          <p:spPr>
            <a:xfrm>
              <a:off x="4221269" y="1867806"/>
              <a:ext cx="669674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/>
                <a:t>PROPOSITION DE SOLUTION</a:t>
              </a:r>
              <a:endParaRPr lang="en-US" sz="5400" b="1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-8942259" y="-1899"/>
            <a:ext cx="12118722" cy="6858000"/>
            <a:chOff x="-2973324" y="0"/>
            <a:chExt cx="12118722" cy="6858000"/>
          </a:xfrm>
          <a:solidFill>
            <a:schemeClr val="accent6">
              <a:lumMod val="75000"/>
            </a:schemeClr>
          </a:solidFill>
        </p:grpSpPr>
        <p:grpSp>
          <p:nvGrpSpPr>
            <p:cNvPr id="26" name="Groupe 25"/>
            <p:cNvGrpSpPr/>
            <p:nvPr/>
          </p:nvGrpSpPr>
          <p:grpSpPr>
            <a:xfrm>
              <a:off x="-2973324" y="0"/>
              <a:ext cx="11350996" cy="6858000"/>
              <a:chOff x="-2973324" y="0"/>
              <a:chExt cx="11350996" cy="6858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-2973324" y="0"/>
                <a:ext cx="107749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8"/>
                <a:r>
                  <a:rPr lang="en-US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</a:t>
                </a:r>
                <a:endParaRPr lang="en-US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7" name="Groupe 16"/>
              <p:cNvGrpSpPr/>
              <p:nvPr/>
            </p:nvGrpSpPr>
            <p:grpSpPr>
              <a:xfrm>
                <a:off x="7801608" y="1164806"/>
                <a:ext cx="576064" cy="936104"/>
                <a:chOff x="10774932" y="3068960"/>
                <a:chExt cx="576064" cy="936104"/>
              </a:xfrm>
              <a:grpFill/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8" name="Arrondir un rectangle avec un coin du même côté 17"/>
                <p:cNvSpPr/>
                <p:nvPr/>
              </p:nvSpPr>
              <p:spPr>
                <a:xfrm rot="5400000">
                  <a:off x="10594912" y="3248980"/>
                  <a:ext cx="936104" cy="576064"/>
                </a:xfrm>
                <a:prstGeom prst="round2SameRect">
                  <a:avLst>
                    <a:gd name="adj1" fmla="val 23993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fr-FR" sz="2800" b="1" dirty="0"/>
                </a:p>
              </p:txBody>
            </p:sp>
            <p:sp>
              <p:nvSpPr>
                <p:cNvPr id="19" name="ZoneTexte 18"/>
                <p:cNvSpPr txBox="1"/>
                <p:nvPr/>
              </p:nvSpPr>
              <p:spPr>
                <a:xfrm>
                  <a:off x="10787339" y="3079264"/>
                  <a:ext cx="563657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4800" b="1" dirty="0">
                      <a:solidFill>
                        <a:srgbClr val="070D1D"/>
                      </a:solidFill>
                      <a:latin typeface="Digital-7 Mono" panose="02000000000000000000" pitchFamily="2" charset="0"/>
                    </a:rPr>
                    <a:t>D</a:t>
                  </a:r>
                </a:p>
              </p:txBody>
            </p:sp>
          </p:grpSp>
        </p:grpSp>
        <p:sp>
          <p:nvSpPr>
            <p:cNvPr id="30" name="ZoneTexte 29"/>
            <p:cNvSpPr txBox="1"/>
            <p:nvPr/>
          </p:nvSpPr>
          <p:spPr>
            <a:xfrm>
              <a:off x="2448654" y="1867903"/>
              <a:ext cx="66967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/>
                <a:t>METHODOLOGIE</a:t>
              </a:r>
              <a:endParaRPr lang="en-US" sz="5400" b="1" dirty="0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-10050553" y="-21295"/>
            <a:ext cx="11350996" cy="6858000"/>
            <a:chOff x="-2973324" y="0"/>
            <a:chExt cx="11350996" cy="6858000"/>
          </a:xfrm>
          <a:solidFill>
            <a:schemeClr val="accent6">
              <a:lumMod val="50000"/>
            </a:schemeClr>
          </a:solidFill>
        </p:grpSpPr>
        <p:grpSp>
          <p:nvGrpSpPr>
            <p:cNvPr id="57" name="Groupe 56"/>
            <p:cNvGrpSpPr/>
            <p:nvPr/>
          </p:nvGrpSpPr>
          <p:grpSpPr>
            <a:xfrm>
              <a:off x="-2973324" y="0"/>
              <a:ext cx="11350996" cy="6858000"/>
              <a:chOff x="-2973324" y="0"/>
              <a:chExt cx="11350996" cy="68580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-2973324" y="0"/>
                <a:ext cx="107749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8"/>
                <a:r>
                  <a:rPr lang="en-US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</a:t>
                </a:r>
                <a:endParaRPr lang="en-US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e 59"/>
              <p:cNvGrpSpPr/>
              <p:nvPr/>
            </p:nvGrpSpPr>
            <p:grpSpPr>
              <a:xfrm>
                <a:off x="7801608" y="1164806"/>
                <a:ext cx="576064" cy="936104"/>
                <a:chOff x="10774932" y="3068960"/>
                <a:chExt cx="576064" cy="936104"/>
              </a:xfrm>
              <a:grpFill/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61" name="Arrondir un rectangle avec un coin du même côté 60"/>
                <p:cNvSpPr/>
                <p:nvPr/>
              </p:nvSpPr>
              <p:spPr>
                <a:xfrm rot="5400000">
                  <a:off x="10594912" y="3248980"/>
                  <a:ext cx="936104" cy="576064"/>
                </a:xfrm>
                <a:prstGeom prst="round2SameRect">
                  <a:avLst>
                    <a:gd name="adj1" fmla="val 23993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fr-FR" sz="2800" b="1" dirty="0"/>
                </a:p>
              </p:txBody>
            </p:sp>
            <p:sp>
              <p:nvSpPr>
                <p:cNvPr id="62" name="ZoneTexte 61"/>
                <p:cNvSpPr txBox="1"/>
                <p:nvPr/>
              </p:nvSpPr>
              <p:spPr>
                <a:xfrm>
                  <a:off x="10787339" y="3079264"/>
                  <a:ext cx="563657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4800" b="1" dirty="0">
                      <a:solidFill>
                        <a:srgbClr val="070D1D"/>
                      </a:solidFill>
                      <a:latin typeface="Digital-7 Mono" panose="02000000000000000000" pitchFamily="2" charset="0"/>
                    </a:rPr>
                    <a:t>e</a:t>
                  </a:r>
                </a:p>
              </p:txBody>
            </p:sp>
          </p:grpSp>
        </p:grpSp>
        <p:sp>
          <p:nvSpPr>
            <p:cNvPr id="58" name="ZoneTexte 57"/>
            <p:cNvSpPr txBox="1"/>
            <p:nvPr/>
          </p:nvSpPr>
          <p:spPr>
            <a:xfrm>
              <a:off x="1290559" y="1880421"/>
              <a:ext cx="66967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/>
                <a:t>TESTS ET RESULTATS</a:t>
              </a:r>
              <a:endParaRPr lang="en-US" sz="5400" b="1" dirty="0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-11416787" y="-25314"/>
            <a:ext cx="11350996" cy="6858000"/>
            <a:chOff x="-2973324" y="0"/>
            <a:chExt cx="11350996" cy="6858000"/>
          </a:xfrm>
        </p:grpSpPr>
        <p:grpSp>
          <p:nvGrpSpPr>
            <p:cNvPr id="65" name="Groupe 64"/>
            <p:cNvGrpSpPr/>
            <p:nvPr/>
          </p:nvGrpSpPr>
          <p:grpSpPr>
            <a:xfrm>
              <a:off x="-2973324" y="0"/>
              <a:ext cx="11350996" cy="6858000"/>
              <a:chOff x="-2973324" y="0"/>
              <a:chExt cx="11350996" cy="6858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-2973324" y="0"/>
                <a:ext cx="10774932" cy="685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8"/>
                <a:r>
                  <a:rPr lang="en-US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</a:t>
                </a:r>
                <a:endParaRPr lang="en-US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8" name="Groupe 67"/>
              <p:cNvGrpSpPr/>
              <p:nvPr/>
            </p:nvGrpSpPr>
            <p:grpSpPr>
              <a:xfrm>
                <a:off x="7744581" y="601479"/>
                <a:ext cx="633091" cy="936104"/>
                <a:chOff x="10717905" y="2505633"/>
                <a:chExt cx="633091" cy="936104"/>
              </a:xfrm>
              <a:solidFill>
                <a:schemeClr val="accent6">
                  <a:lumMod val="75000"/>
                </a:schemeClr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69" name="Arrondir un rectangle avec un coin du même côté 68"/>
                <p:cNvSpPr/>
                <p:nvPr/>
              </p:nvSpPr>
              <p:spPr>
                <a:xfrm rot="5400000">
                  <a:off x="10594912" y="2685653"/>
                  <a:ext cx="936104" cy="576064"/>
                </a:xfrm>
                <a:prstGeom prst="round2SameRect">
                  <a:avLst>
                    <a:gd name="adj1" fmla="val 23993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fr-FR" sz="2800" b="1" dirty="0"/>
                </a:p>
              </p:txBody>
            </p:sp>
            <p:sp>
              <p:nvSpPr>
                <p:cNvPr id="70" name="ZoneTexte 69"/>
                <p:cNvSpPr txBox="1"/>
                <p:nvPr/>
              </p:nvSpPr>
              <p:spPr>
                <a:xfrm>
                  <a:off x="10717905" y="2558186"/>
                  <a:ext cx="563657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4800" b="1" dirty="0" smtClean="0">
                      <a:solidFill>
                        <a:srgbClr val="070D1D"/>
                      </a:solidFill>
                      <a:latin typeface="Digital-7 Mono" panose="02000000000000000000" pitchFamily="2" charset="0"/>
                    </a:rPr>
                    <a:t>F</a:t>
                  </a:r>
                  <a:endParaRPr lang="fr-FR" sz="4800" b="1" dirty="0">
                    <a:solidFill>
                      <a:srgbClr val="070D1D"/>
                    </a:solidFill>
                    <a:latin typeface="Digital-7 Mono" panose="02000000000000000000" pitchFamily="2" charset="0"/>
                  </a:endParaRPr>
                </a:p>
              </p:txBody>
            </p:sp>
          </p:grpSp>
        </p:grpSp>
        <p:sp>
          <p:nvSpPr>
            <p:cNvPr id="66" name="ZoneTexte 65"/>
            <p:cNvSpPr txBox="1"/>
            <p:nvPr/>
          </p:nvSpPr>
          <p:spPr>
            <a:xfrm>
              <a:off x="1290559" y="1880421"/>
              <a:ext cx="669674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/>
                <a:t>CONCLUSION ET </a:t>
              </a:r>
            </a:p>
            <a:p>
              <a:r>
                <a:rPr lang="en-US" sz="5400" b="1" dirty="0" smtClean="0"/>
                <a:t>PERSPECTIVES</a:t>
              </a:r>
              <a:endParaRPr lang="en-US" sz="5400" b="1" dirty="0"/>
            </a:p>
          </p:txBody>
        </p:sp>
      </p:grpSp>
      <p:sp>
        <p:nvSpPr>
          <p:cNvPr id="71" name="ZoneTexte 70"/>
          <p:cNvSpPr txBox="1"/>
          <p:nvPr/>
        </p:nvSpPr>
        <p:spPr>
          <a:xfrm>
            <a:off x="6166420" y="1831070"/>
            <a:ext cx="499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PLAN DE TRAVAIL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7726E-7 -2.59259E-6 L 0.5831 0.00185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8" y="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8695E-7 -7.40741E-7 L 0.59547 0.00509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7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7226E-6 -4.44444E-6 L 0.59546 -4.44444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9357E-8 1.48148E-6 L 0.59729 0.00185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738E-6 -7.40741E-7 L 0.62868 -0.00023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4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188E-6 3.7037E-6 L 0.66203 0.00532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titre de diapositive - 5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’image 5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gner un rectangle avec un coin diagonal 7"/>
          <p:cNvSpPr/>
          <p:nvPr/>
        </p:nvSpPr>
        <p:spPr>
          <a:xfrm>
            <a:off x="1125860" y="2060848"/>
            <a:ext cx="10081120" cy="21602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PRESENTATION DE L’ENTREPRISE</a:t>
            </a:r>
            <a:endParaRPr lang="en-US" sz="4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5303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/>
          <p:cNvSpPr txBox="1"/>
          <p:nvPr/>
        </p:nvSpPr>
        <p:spPr>
          <a:xfrm>
            <a:off x="12359108" y="116632"/>
            <a:ext cx="61206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smtClean="0"/>
              <a:t>CLOUDS ARCHITECTS</a:t>
            </a:r>
            <a:endParaRPr lang="en-US" sz="8800" b="1" dirty="0"/>
          </a:p>
        </p:txBody>
      </p:sp>
      <p:pic>
        <p:nvPicPr>
          <p:cNvPr id="22" name="Imag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-2835696"/>
            <a:ext cx="2808312" cy="201622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70942" y="7461448"/>
            <a:ext cx="10486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/>
              <a:t>Vision : </a:t>
            </a:r>
            <a:r>
              <a:rPr lang="fr-CA" sz="2800" dirty="0"/>
              <a:t>Devenir le meilleur fournisseur de solutions basées sur le Cloud et le meilleur dans l'accompagnement des entreprises dans leur transition digitale dans la sous-région Afrique centrale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6312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47 -0.04143 L -0.7946 0.26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3" y="15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304E-6 -4.81481E-6 L 0.00013 0.430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2568E-6 1.11111E-6 L 0.00287 -0.384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54"/>
          <p:cNvGrpSpPr>
            <a:grpSpLocks/>
          </p:cNvGrpSpPr>
          <p:nvPr/>
        </p:nvGrpSpPr>
        <p:grpSpPr bwMode="auto">
          <a:xfrm>
            <a:off x="3430116" y="1268760"/>
            <a:ext cx="5599430" cy="3744416"/>
            <a:chOff x="1472" y="7703"/>
            <a:chExt cx="8818" cy="4871"/>
          </a:xfrm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2686" y="11797"/>
              <a:ext cx="2832" cy="777"/>
            </a:xfrm>
            <a:prstGeom prst="roundRect">
              <a:avLst>
                <a:gd name="adj" fmla="val 16667"/>
              </a:avLst>
            </a:prstGeom>
            <a:solidFill>
              <a:schemeClr val="lt1">
                <a:lumMod val="100000"/>
                <a:lumOff val="0"/>
              </a:schemeClr>
            </a:solidFill>
            <a:ln w="31750" cmpd="sng">
              <a:solidFill>
                <a:schemeClr val="dk1">
                  <a:lumMod val="100000"/>
                  <a:lumOff val="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 sz="100" dirty="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 sz="1200" b="1" dirty="0" err="1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Developpeurs</a:t>
              </a:r>
              <a:endParaRPr lang="en-US" sz="11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1472" y="7703"/>
              <a:ext cx="8818" cy="2895"/>
              <a:chOff x="1472" y="7703"/>
              <a:chExt cx="8818" cy="2895"/>
            </a:xfrm>
          </p:grpSpPr>
          <p:sp>
            <p:nvSpPr>
              <p:cNvPr id="27" name="AutoShape 21"/>
              <p:cNvSpPr>
                <a:spLocks noChangeArrowheads="1"/>
              </p:cNvSpPr>
              <p:nvPr/>
            </p:nvSpPr>
            <p:spPr bwMode="auto">
              <a:xfrm>
                <a:off x="4530" y="7703"/>
                <a:ext cx="2832" cy="777"/>
              </a:xfrm>
              <a:prstGeom prst="roundRect">
                <a:avLst>
                  <a:gd name="adj" fmla="val 16667"/>
                </a:avLst>
              </a:prstGeom>
              <a:solidFill>
                <a:schemeClr val="lt1">
                  <a:lumMod val="100000"/>
                  <a:lumOff val="0"/>
                </a:schemeClr>
              </a:solidFill>
              <a:ln w="31750" cmpd="sng">
                <a:solidFill>
                  <a:schemeClr val="dk1">
                    <a:lumMod val="100000"/>
                    <a:lumOff val="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200" b="1" dirty="0" smtClean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Directeur </a:t>
                </a:r>
                <a:r>
                  <a:rPr lang="fr-CA" sz="1200" b="1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Général</a:t>
                </a:r>
                <a:endParaRPr lang="en-US" sz="1100" b="1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2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AutoShape 22"/>
              <p:cNvSpPr>
                <a:spLocks noChangeArrowheads="1"/>
              </p:cNvSpPr>
              <p:nvPr/>
            </p:nvSpPr>
            <p:spPr bwMode="auto">
              <a:xfrm>
                <a:off x="1472" y="9368"/>
                <a:ext cx="2832" cy="1086"/>
              </a:xfrm>
              <a:prstGeom prst="roundRect">
                <a:avLst>
                  <a:gd name="adj" fmla="val 16667"/>
                </a:avLst>
              </a:prstGeom>
              <a:solidFill>
                <a:schemeClr val="lt1">
                  <a:lumMod val="100000"/>
                  <a:lumOff val="0"/>
                </a:schemeClr>
              </a:solidFill>
              <a:ln w="31750" cmpd="sng">
                <a:solidFill>
                  <a:schemeClr val="dk1">
                    <a:lumMod val="100000"/>
                    <a:lumOff val="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200" b="1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Chef de département : Développement</a:t>
                </a:r>
                <a:endParaRPr lang="en-US" sz="1100" b="1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AutoShape 23"/>
              <p:cNvSpPr>
                <a:spLocks noChangeArrowheads="1"/>
              </p:cNvSpPr>
              <p:nvPr/>
            </p:nvSpPr>
            <p:spPr bwMode="auto">
              <a:xfrm>
                <a:off x="7458" y="9337"/>
                <a:ext cx="2832" cy="1261"/>
              </a:xfrm>
              <a:prstGeom prst="roundRect">
                <a:avLst>
                  <a:gd name="adj" fmla="val 16667"/>
                </a:avLst>
              </a:prstGeom>
              <a:solidFill>
                <a:schemeClr val="lt1">
                  <a:lumMod val="100000"/>
                  <a:lumOff val="0"/>
                </a:schemeClr>
              </a:solidFill>
              <a:ln w="31750" cmpd="sng">
                <a:solidFill>
                  <a:schemeClr val="dk1">
                    <a:lumMod val="100000"/>
                    <a:lumOff val="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200" b="1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Chef de département :</a:t>
                </a:r>
                <a:endParaRPr lang="en-US" sz="1100" b="1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1200" b="1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Administration</a:t>
                </a:r>
                <a:endParaRPr lang="en-US" sz="1100" b="1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AutoShape 26"/>
              <p:cNvCxnSpPr>
                <a:cxnSpLocks noChangeShapeType="1"/>
              </p:cNvCxnSpPr>
              <p:nvPr/>
            </p:nvCxnSpPr>
            <p:spPr bwMode="auto">
              <a:xfrm>
                <a:off x="2702" y="8899"/>
                <a:ext cx="0" cy="454"/>
              </a:xfrm>
              <a:prstGeom prst="straightConnector1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AutoShape 27"/>
              <p:cNvCxnSpPr>
                <a:cxnSpLocks noChangeShapeType="1"/>
              </p:cNvCxnSpPr>
              <p:nvPr/>
            </p:nvCxnSpPr>
            <p:spPr bwMode="auto">
              <a:xfrm>
                <a:off x="8963" y="8882"/>
                <a:ext cx="0" cy="454"/>
              </a:xfrm>
              <a:prstGeom prst="straightConnector1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2686" y="8882"/>
                <a:ext cx="6293" cy="0"/>
              </a:xfrm>
              <a:prstGeom prst="straightConnector1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AutoShape 29"/>
              <p:cNvCxnSpPr>
                <a:cxnSpLocks noChangeShapeType="1"/>
              </p:cNvCxnSpPr>
              <p:nvPr/>
            </p:nvCxnSpPr>
            <p:spPr bwMode="auto">
              <a:xfrm>
                <a:off x="5938" y="8480"/>
                <a:ext cx="0" cy="402"/>
              </a:xfrm>
              <a:prstGeom prst="straightConnector1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AutoShape 51"/>
            <p:cNvCxnSpPr>
              <a:cxnSpLocks noChangeShapeType="1"/>
            </p:cNvCxnSpPr>
            <p:nvPr/>
          </p:nvCxnSpPr>
          <p:spPr bwMode="auto">
            <a:xfrm>
              <a:off x="2653" y="10484"/>
              <a:ext cx="0" cy="470"/>
            </a:xfrm>
            <a:prstGeom prst="straightConnector1">
              <a:avLst/>
            </a:pr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52"/>
            <p:cNvCxnSpPr>
              <a:cxnSpLocks noChangeShapeType="1"/>
            </p:cNvCxnSpPr>
            <p:nvPr/>
          </p:nvCxnSpPr>
          <p:spPr bwMode="auto">
            <a:xfrm>
              <a:off x="2653" y="10954"/>
              <a:ext cx="1470" cy="0"/>
            </a:xfrm>
            <a:prstGeom prst="straightConnector1">
              <a:avLst/>
            </a:pr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53"/>
            <p:cNvCxnSpPr>
              <a:cxnSpLocks noChangeShapeType="1"/>
            </p:cNvCxnSpPr>
            <p:nvPr/>
          </p:nvCxnSpPr>
          <p:spPr bwMode="auto">
            <a:xfrm>
              <a:off x="4123" y="10971"/>
              <a:ext cx="0" cy="841"/>
            </a:xfrm>
            <a:prstGeom prst="straightConnector1">
              <a:avLst/>
            </a:pr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Rogner un rectangle avec un coin diagonal 33"/>
          <p:cNvSpPr/>
          <p:nvPr/>
        </p:nvSpPr>
        <p:spPr>
          <a:xfrm>
            <a:off x="1845940" y="127772"/>
            <a:ext cx="5904656" cy="93610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Localisation et Organisation</a:t>
            </a:r>
            <a:endParaRPr lang="en-US" sz="28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7170266" y="3494193"/>
            <a:ext cx="1798320" cy="1518983"/>
            <a:chOff x="7170266" y="3494193"/>
            <a:chExt cx="1798320" cy="1518983"/>
          </a:xfrm>
        </p:grpSpPr>
        <p:sp>
          <p:nvSpPr>
            <p:cNvPr id="16" name="AutoShape 24"/>
            <p:cNvSpPr>
              <a:spLocks noChangeArrowheads="1"/>
            </p:cNvSpPr>
            <p:nvPr/>
          </p:nvSpPr>
          <p:spPr bwMode="auto">
            <a:xfrm>
              <a:off x="7170266" y="4415884"/>
              <a:ext cx="1798320" cy="597292"/>
            </a:xfrm>
            <a:prstGeom prst="roundRect">
              <a:avLst>
                <a:gd name="adj" fmla="val 16667"/>
              </a:avLst>
            </a:prstGeom>
            <a:solidFill>
              <a:schemeClr val="lt1">
                <a:lumMod val="100000"/>
                <a:lumOff val="0"/>
              </a:schemeClr>
            </a:solidFill>
            <a:ln w="31750" cmpd="sng">
              <a:solidFill>
                <a:schemeClr val="dk1">
                  <a:lumMod val="100000"/>
                  <a:lumOff val="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 sz="100" dirty="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 sz="1200" b="1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Administrateurs</a:t>
              </a:r>
              <a:endParaRPr lang="en-US" sz="11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AutoShape 53"/>
            <p:cNvCxnSpPr>
              <a:cxnSpLocks noChangeShapeType="1"/>
            </p:cNvCxnSpPr>
            <p:nvPr/>
          </p:nvCxnSpPr>
          <p:spPr bwMode="auto">
            <a:xfrm>
              <a:off x="8184766" y="3494193"/>
              <a:ext cx="12295" cy="933221"/>
            </a:xfrm>
            <a:prstGeom prst="straightConnector1">
              <a:avLst/>
            </a:pr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13E-7 -3.7037E-7 L 0.12438 -3.7037E-7 C 0.18013 -3.7037E-7 0.24889 -0.04491 0.24889 -0.08148 L 0.24889 -0.16273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8" y="-81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5973E-6 1.11111E-6 L 0.1167 1.11111E-6 C 0.16906 1.11111E-6 0.23379 -0.04491 0.23379 -0.08079 L 0.23379 -0.1615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3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gner un rectangle avec un coin diagonal 72"/>
          <p:cNvSpPr/>
          <p:nvPr/>
        </p:nvSpPr>
        <p:spPr>
          <a:xfrm>
            <a:off x="2998068" y="69767"/>
            <a:ext cx="5904656" cy="93610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SERVICES</a:t>
            </a:r>
            <a:endParaRPr lang="en-US" sz="28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81" name="Groupe 80"/>
          <p:cNvGrpSpPr/>
          <p:nvPr/>
        </p:nvGrpSpPr>
        <p:grpSpPr>
          <a:xfrm>
            <a:off x="-4778796" y="692696"/>
            <a:ext cx="4512819" cy="2780876"/>
            <a:chOff x="-4809010" y="692696"/>
            <a:chExt cx="4512819" cy="2780876"/>
          </a:xfrm>
        </p:grpSpPr>
        <p:pic>
          <p:nvPicPr>
            <p:cNvPr id="74" name="Picture 4" descr="Salesforce Logo and symbol, meaning, history,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78796" y="692696"/>
              <a:ext cx="3759942" cy="2114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E2264CC4-F81D-49F7-8879-4913775363F1}"/>
                </a:ext>
              </a:extLst>
            </p:cNvPr>
            <p:cNvSpPr/>
            <p:nvPr/>
          </p:nvSpPr>
          <p:spPr>
            <a:xfrm>
              <a:off x="-4809010" y="2750468"/>
              <a:ext cx="4512819" cy="723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Formations </a:t>
              </a:r>
              <a:r>
                <a:rPr lang="fr-FR" dirty="0" smtClean="0">
                  <a:solidFill>
                    <a:schemeClr val="tx1"/>
                  </a:solidFill>
                  <a:latin typeface="Rockwell" panose="02060603020205020403" pitchFamily="18" charset="0"/>
                </a:rPr>
                <a:t>en développement et administration </a:t>
              </a:r>
              <a:r>
                <a:rPr lang="fr-FR" dirty="0" err="1" smtClean="0">
                  <a:solidFill>
                    <a:schemeClr val="tx1"/>
                  </a:solidFill>
                  <a:latin typeface="Rockwell" panose="02060603020205020403" pitchFamily="18" charset="0"/>
                </a:rPr>
                <a:t>Salesforce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-9099276" y="3645024"/>
            <a:ext cx="5374333" cy="3009105"/>
            <a:chOff x="6949168" y="1091753"/>
            <a:chExt cx="5374333" cy="3009105"/>
          </a:xfrm>
        </p:grpSpPr>
        <p:pic>
          <p:nvPicPr>
            <p:cNvPr id="76" name="Picture 9" descr="Icon&#10;&#10;Description automatically generated with medium confidence">
              <a:extLst>
                <a:ext uri="{FF2B5EF4-FFF2-40B4-BE49-F238E27FC236}">
                  <a16:creationId xmlns:a16="http://schemas.microsoft.com/office/drawing/2014/main" xmlns="" id="{6639AE60-1A70-4340-8FC8-AEDA8C23E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5" t="10052" r="8672" b="8091"/>
            <a:stretch/>
          </p:blipFill>
          <p:spPr>
            <a:xfrm>
              <a:off x="7678588" y="1091753"/>
              <a:ext cx="3915495" cy="2157216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E6EA6D83-C5D6-4CD6-AA99-511A54043E76}"/>
                </a:ext>
              </a:extLst>
            </p:cNvPr>
            <p:cNvSpPr/>
            <p:nvPr/>
          </p:nvSpPr>
          <p:spPr>
            <a:xfrm>
              <a:off x="6949168" y="3173060"/>
              <a:ext cx="5374333" cy="927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Développement de site </a:t>
              </a:r>
              <a:r>
                <a:rPr lang="fr-FR" dirty="0" smtClean="0">
                  <a:solidFill>
                    <a:schemeClr val="tx1"/>
                  </a:solidFill>
                  <a:latin typeface="Rockwell" panose="02060603020205020403" pitchFamily="18" charset="0"/>
                </a:rPr>
                <a:t>web et d’applications mobiles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2277988" y="7533456"/>
            <a:ext cx="7081264" cy="2609934"/>
            <a:chOff x="2409764" y="3765166"/>
            <a:chExt cx="7081264" cy="260993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E6EA6D83-C5D6-4CD6-AA99-511A54043E76}"/>
                </a:ext>
              </a:extLst>
            </p:cNvPr>
            <p:cNvSpPr/>
            <p:nvPr/>
          </p:nvSpPr>
          <p:spPr>
            <a:xfrm>
              <a:off x="2409764" y="5409942"/>
              <a:ext cx="7081264" cy="965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  <a:latin typeface="Rockwell" panose="02060603020205020403" pitchFamily="18" charset="0"/>
                </a:rPr>
                <a:t>Gestion de relation client avec le CRM 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  <a:latin typeface="Rockwell" panose="02060603020205020403" pitchFamily="18" charset="0"/>
                </a:rPr>
                <a:t>(Customer </a:t>
              </a:r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R</a:t>
              </a:r>
              <a:r>
                <a:rPr lang="fr-FR" dirty="0" smtClean="0">
                  <a:solidFill>
                    <a:schemeClr val="tx1"/>
                  </a:solidFill>
                  <a:latin typeface="Rockwell" panose="02060603020205020403" pitchFamily="18" charset="0"/>
                </a:rPr>
                <a:t>elationship Management) </a:t>
              </a:r>
              <a:r>
                <a:rPr lang="fr-FR" dirty="0" err="1" smtClean="0">
                  <a:solidFill>
                    <a:schemeClr val="tx1"/>
                  </a:solidFill>
                  <a:latin typeface="Rockwell" panose="02060603020205020403" pitchFamily="18" charset="0"/>
                </a:rPr>
                <a:t>Salesforce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2050" name="Picture 2" descr="La relation client : fidéliser à long terme | Welcome Pack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776" y="3765166"/>
              <a:ext cx="3140812" cy="162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005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29 -0.04144 L 1.34501 -0.3747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80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89 0.20672 L 0.44113 0.02824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55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16E-6 2.59259E-6 L 0.00391 -0.5261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2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gner un rectangle avec un coin diagonal 7"/>
          <p:cNvSpPr/>
          <p:nvPr/>
        </p:nvSpPr>
        <p:spPr>
          <a:xfrm>
            <a:off x="1125860" y="2060848"/>
            <a:ext cx="10081120" cy="21602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CONTEXTE ET PROBLEMATIQUE</a:t>
            </a:r>
            <a:endParaRPr lang="en-US" sz="4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81174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-7011044" y="836712"/>
            <a:ext cx="5922658" cy="4450554"/>
            <a:chOff x="189756" y="260648"/>
            <a:chExt cx="5922658" cy="4450554"/>
          </a:xfrm>
        </p:grpSpPr>
        <p:pic>
          <p:nvPicPr>
            <p:cNvPr id="1030" name="Picture 6" descr="Gratuit Tables Longues Avec Des Chiffons Blancs Et Des Chaises Marron Cadre Formel Photo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788" y="260648"/>
              <a:ext cx="5544616" cy="3692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189756" y="3941761"/>
              <a:ext cx="59226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 smtClean="0"/>
                <a:t>Evènements Particuliers</a:t>
              </a:r>
              <a:endParaRPr lang="en-US" sz="4400" b="1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790156" y="7173416"/>
            <a:ext cx="4762500" cy="4675033"/>
            <a:chOff x="1989956" y="27464"/>
            <a:chExt cx="4762500" cy="4675033"/>
          </a:xfrm>
        </p:grpSpPr>
        <p:pic>
          <p:nvPicPr>
            <p:cNvPr id="1032" name="Picture 8" descr="Gratuit Photos gratuites de 35mm, arbre, baie Photo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956" y="27464"/>
              <a:ext cx="4762500" cy="4059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/>
            <p:cNvSpPr txBox="1"/>
            <p:nvPr/>
          </p:nvSpPr>
          <p:spPr>
            <a:xfrm>
              <a:off x="2859038" y="3933056"/>
              <a:ext cx="30243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 smtClean="0"/>
                <a:t>Vacances</a:t>
              </a:r>
              <a:endParaRPr lang="en-US" sz="4400" b="1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2503124" y="332656"/>
            <a:ext cx="5580855" cy="5493444"/>
            <a:chOff x="4222204" y="1330670"/>
            <a:chExt cx="4762500" cy="4341316"/>
          </a:xfrm>
        </p:grpSpPr>
        <p:pic>
          <p:nvPicPr>
            <p:cNvPr id="1034" name="Picture 10" descr="Gratuit Bus Blanc Sur La Route Près De La Falaise Photo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204" y="1330670"/>
              <a:ext cx="4762500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/>
            <p:cNvSpPr txBox="1"/>
            <p:nvPr/>
          </p:nvSpPr>
          <p:spPr>
            <a:xfrm>
              <a:off x="4222204" y="4902545"/>
              <a:ext cx="4762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 smtClean="0"/>
                <a:t>Tourisme</a:t>
              </a:r>
              <a:endParaRPr 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6204 L 0.59638 -0.072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5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638 -0.07246 L -0.1012 0.2423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79" y="1574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10648 L -0.7782 -0.0120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04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819 -0.01203 L 0.25007 -4.07407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07" y="60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803E-6 4.44444E-6 L -0.00039 -0.8342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83426 L -1.62803E-6 0.2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803E-6 4.44444E-6 L -0.0181 -0.75024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2" y="-3752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999E-6 -4.07407E-6 L -0.50065 -0.00162 " pathEditMode="relative" rAng="0" ptsTypes="AA">
                                      <p:cBhvr>
                                        <p:cTn id="2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33" y="-9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1875E-6 2.22222E-6 L 0.56043 -0.07246 " pathEditMode="relative" rAng="0" ptsTypes="AA">
                                      <p:cBhvr>
                                        <p:cTn id="2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28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gner un rectangle avec un coin diagonal 7"/>
          <p:cNvSpPr/>
          <p:nvPr/>
        </p:nvSpPr>
        <p:spPr>
          <a:xfrm>
            <a:off x="2926060" y="93106"/>
            <a:ext cx="5904656" cy="93610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CONTEXTE</a:t>
            </a:r>
            <a:endParaRPr lang="en-US" sz="28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8" name="Image 17" descr="Modaza zeus 4 dd vencedores Ecuador | Zeus, Ecuador, Autob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" t="29711" r="4396" b="40696"/>
          <a:stretch>
            <a:fillRect/>
          </a:stretch>
        </p:blipFill>
        <p:spPr bwMode="auto">
          <a:xfrm>
            <a:off x="693812" y="2276872"/>
            <a:ext cx="10835804" cy="2880320"/>
          </a:xfrm>
          <a:custGeom>
            <a:avLst/>
            <a:gdLst/>
            <a:ahLst/>
            <a:cxnLst/>
            <a:rect l="l" t="t" r="r" b="b"/>
            <a:pathLst>
              <a:path w="9595863" h="1654057">
                <a:moveTo>
                  <a:pt x="4748327" y="237181"/>
                </a:moveTo>
                <a:lnTo>
                  <a:pt x="4471409" y="1038132"/>
                </a:lnTo>
                <a:lnTo>
                  <a:pt x="5030212" y="1038132"/>
                </a:lnTo>
                <a:lnTo>
                  <a:pt x="4749568" y="237181"/>
                </a:lnTo>
                <a:close/>
                <a:moveTo>
                  <a:pt x="8737790" y="199927"/>
                </a:moveTo>
                <a:lnTo>
                  <a:pt x="8737790" y="741345"/>
                </a:lnTo>
                <a:lnTo>
                  <a:pt x="8946410" y="741345"/>
                </a:lnTo>
                <a:cubicBezTo>
                  <a:pt x="9002704" y="741345"/>
                  <a:pt x="9051340" y="734516"/>
                  <a:pt x="9092319" y="720856"/>
                </a:cubicBezTo>
                <a:cubicBezTo>
                  <a:pt x="9133298" y="707196"/>
                  <a:pt x="9167447" y="688156"/>
                  <a:pt x="9194766" y="663734"/>
                </a:cubicBezTo>
                <a:cubicBezTo>
                  <a:pt x="9222086" y="639312"/>
                  <a:pt x="9242161" y="610544"/>
                  <a:pt x="9254993" y="577430"/>
                </a:cubicBezTo>
                <a:cubicBezTo>
                  <a:pt x="9267825" y="544316"/>
                  <a:pt x="9274241" y="508304"/>
                  <a:pt x="9274241" y="469395"/>
                </a:cubicBezTo>
                <a:cubicBezTo>
                  <a:pt x="9274241" y="406477"/>
                  <a:pt x="9260167" y="353288"/>
                  <a:pt x="9232020" y="309825"/>
                </a:cubicBezTo>
                <a:cubicBezTo>
                  <a:pt x="9203873" y="266363"/>
                  <a:pt x="9156685" y="235111"/>
                  <a:pt x="9090457" y="216070"/>
                </a:cubicBezTo>
                <a:cubicBezTo>
                  <a:pt x="9069760" y="210275"/>
                  <a:pt x="9046373" y="206136"/>
                  <a:pt x="9020296" y="203653"/>
                </a:cubicBezTo>
                <a:cubicBezTo>
                  <a:pt x="8994218" y="201169"/>
                  <a:pt x="8960069" y="199927"/>
                  <a:pt x="8917848" y="199927"/>
                </a:cubicBezTo>
                <a:close/>
                <a:moveTo>
                  <a:pt x="2202401" y="182542"/>
                </a:moveTo>
                <a:cubicBezTo>
                  <a:pt x="2109797" y="182542"/>
                  <a:pt x="2032076" y="199927"/>
                  <a:pt x="1969236" y="234697"/>
                </a:cubicBezTo>
                <a:cubicBezTo>
                  <a:pt x="1906397" y="269467"/>
                  <a:pt x="1855341" y="315827"/>
                  <a:pt x="1816070" y="373777"/>
                </a:cubicBezTo>
                <a:cubicBezTo>
                  <a:pt x="1776799" y="431727"/>
                  <a:pt x="1748687" y="499404"/>
                  <a:pt x="1731736" y="576809"/>
                </a:cubicBezTo>
                <a:cubicBezTo>
                  <a:pt x="1714784" y="654214"/>
                  <a:pt x="1706308" y="735550"/>
                  <a:pt x="1706308" y="820820"/>
                </a:cubicBezTo>
                <a:cubicBezTo>
                  <a:pt x="1706308" y="915195"/>
                  <a:pt x="1714163" y="1002120"/>
                  <a:pt x="1729873" y="1081594"/>
                </a:cubicBezTo>
                <a:cubicBezTo>
                  <a:pt x="1745583" y="1161069"/>
                  <a:pt x="1772042" y="1229574"/>
                  <a:pt x="1809250" y="1287110"/>
                </a:cubicBezTo>
                <a:cubicBezTo>
                  <a:pt x="1846458" y="1344646"/>
                  <a:pt x="1896275" y="1389350"/>
                  <a:pt x="1958701" y="1421222"/>
                </a:cubicBezTo>
                <a:cubicBezTo>
                  <a:pt x="2021126" y="1453095"/>
                  <a:pt x="2099462" y="1469031"/>
                  <a:pt x="2193709" y="1469031"/>
                </a:cubicBezTo>
                <a:cubicBezTo>
                  <a:pt x="2287140" y="1469031"/>
                  <a:pt x="2365689" y="1451646"/>
                  <a:pt x="2429357" y="1416876"/>
                </a:cubicBezTo>
                <a:cubicBezTo>
                  <a:pt x="2493024" y="1382106"/>
                  <a:pt x="2544286" y="1335125"/>
                  <a:pt x="2583144" y="1275934"/>
                </a:cubicBezTo>
                <a:cubicBezTo>
                  <a:pt x="2622001" y="1216742"/>
                  <a:pt x="2649699" y="1148237"/>
                  <a:pt x="2666237" y="1070418"/>
                </a:cubicBezTo>
                <a:cubicBezTo>
                  <a:pt x="2682774" y="992600"/>
                  <a:pt x="2691043" y="910228"/>
                  <a:pt x="2691043" y="823303"/>
                </a:cubicBezTo>
                <a:cubicBezTo>
                  <a:pt x="2691043" y="732239"/>
                  <a:pt x="2682981" y="647591"/>
                  <a:pt x="2666857" y="569358"/>
                </a:cubicBezTo>
                <a:cubicBezTo>
                  <a:pt x="2650734" y="491126"/>
                  <a:pt x="2623861" y="423242"/>
                  <a:pt x="2586239" y="365706"/>
                </a:cubicBezTo>
                <a:cubicBezTo>
                  <a:pt x="2548616" y="308170"/>
                  <a:pt x="2498389" y="263258"/>
                  <a:pt x="2435556" y="230972"/>
                </a:cubicBezTo>
                <a:cubicBezTo>
                  <a:pt x="2372723" y="198685"/>
                  <a:pt x="2295004" y="182542"/>
                  <a:pt x="2202401" y="182542"/>
                </a:cubicBezTo>
                <a:close/>
                <a:moveTo>
                  <a:pt x="8603677" y="23594"/>
                </a:moveTo>
                <a:lnTo>
                  <a:pt x="8945168" y="23594"/>
                </a:lnTo>
                <a:cubicBezTo>
                  <a:pt x="8985733" y="23594"/>
                  <a:pt x="9019468" y="24629"/>
                  <a:pt x="9046373" y="26698"/>
                </a:cubicBezTo>
                <a:cubicBezTo>
                  <a:pt x="9073279" y="28768"/>
                  <a:pt x="9097493" y="31045"/>
                  <a:pt x="9119018" y="33528"/>
                </a:cubicBezTo>
                <a:cubicBezTo>
                  <a:pt x="9181107" y="44290"/>
                  <a:pt x="9235952" y="61261"/>
                  <a:pt x="9283554" y="84441"/>
                </a:cubicBezTo>
                <a:cubicBezTo>
                  <a:pt x="9331156" y="107621"/>
                  <a:pt x="9371100" y="137010"/>
                  <a:pt x="9403386" y="172608"/>
                </a:cubicBezTo>
                <a:cubicBezTo>
                  <a:pt x="9435673" y="208206"/>
                  <a:pt x="9459887" y="248978"/>
                  <a:pt x="9476031" y="294924"/>
                </a:cubicBezTo>
                <a:cubicBezTo>
                  <a:pt x="9492174" y="340870"/>
                  <a:pt x="9500245" y="391576"/>
                  <a:pt x="9500245" y="447042"/>
                </a:cubicBezTo>
                <a:cubicBezTo>
                  <a:pt x="9500245" y="500853"/>
                  <a:pt x="9493002" y="549076"/>
                  <a:pt x="9478514" y="591710"/>
                </a:cubicBezTo>
                <a:cubicBezTo>
                  <a:pt x="9464027" y="634345"/>
                  <a:pt x="9443123" y="672012"/>
                  <a:pt x="9415804" y="704713"/>
                </a:cubicBezTo>
                <a:cubicBezTo>
                  <a:pt x="9388485" y="737413"/>
                  <a:pt x="9355785" y="765767"/>
                  <a:pt x="9317703" y="789775"/>
                </a:cubicBezTo>
                <a:cubicBezTo>
                  <a:pt x="9279622" y="813783"/>
                  <a:pt x="9236987" y="834065"/>
                  <a:pt x="9189799" y="850622"/>
                </a:cubicBezTo>
                <a:cubicBezTo>
                  <a:pt x="9216291" y="862212"/>
                  <a:pt x="9240299" y="876907"/>
                  <a:pt x="9261823" y="894706"/>
                </a:cubicBezTo>
                <a:cubicBezTo>
                  <a:pt x="9283347" y="912505"/>
                  <a:pt x="9303423" y="933822"/>
                  <a:pt x="9322049" y="958658"/>
                </a:cubicBezTo>
                <a:cubicBezTo>
                  <a:pt x="9340676" y="983493"/>
                  <a:pt x="9358268" y="1012054"/>
                  <a:pt x="9374825" y="1044341"/>
                </a:cubicBezTo>
                <a:cubicBezTo>
                  <a:pt x="9391382" y="1076627"/>
                  <a:pt x="9407939" y="1113053"/>
                  <a:pt x="9424497" y="1153618"/>
                </a:cubicBezTo>
                <a:lnTo>
                  <a:pt x="9568544" y="1507526"/>
                </a:lnTo>
                <a:cubicBezTo>
                  <a:pt x="9580134" y="1537329"/>
                  <a:pt x="9587584" y="1558233"/>
                  <a:pt x="9590896" y="1570237"/>
                </a:cubicBezTo>
                <a:cubicBezTo>
                  <a:pt x="9594207" y="1582241"/>
                  <a:pt x="9595863" y="1591554"/>
                  <a:pt x="9595863" y="1598177"/>
                </a:cubicBezTo>
                <a:cubicBezTo>
                  <a:pt x="9595863" y="1604800"/>
                  <a:pt x="9594621" y="1610595"/>
                  <a:pt x="9592138" y="1615562"/>
                </a:cubicBezTo>
                <a:cubicBezTo>
                  <a:pt x="9589654" y="1620529"/>
                  <a:pt x="9584273" y="1624668"/>
                  <a:pt x="9575994" y="1627980"/>
                </a:cubicBezTo>
                <a:cubicBezTo>
                  <a:pt x="9567716" y="1631291"/>
                  <a:pt x="9556126" y="1633775"/>
                  <a:pt x="9541224" y="1635430"/>
                </a:cubicBezTo>
                <a:cubicBezTo>
                  <a:pt x="9526323" y="1637086"/>
                  <a:pt x="9506454" y="1637914"/>
                  <a:pt x="9481619" y="1637914"/>
                </a:cubicBezTo>
                <a:cubicBezTo>
                  <a:pt x="9460094" y="1637914"/>
                  <a:pt x="9442502" y="1637086"/>
                  <a:pt x="9428843" y="1635430"/>
                </a:cubicBezTo>
                <a:cubicBezTo>
                  <a:pt x="9415183" y="1633775"/>
                  <a:pt x="9404214" y="1631084"/>
                  <a:pt x="9395936" y="1627359"/>
                </a:cubicBezTo>
                <a:cubicBezTo>
                  <a:pt x="9387657" y="1623633"/>
                  <a:pt x="9381241" y="1618459"/>
                  <a:pt x="9376688" y="1611836"/>
                </a:cubicBezTo>
                <a:cubicBezTo>
                  <a:pt x="9372135" y="1605214"/>
                  <a:pt x="9368202" y="1596935"/>
                  <a:pt x="9364891" y="1587001"/>
                </a:cubicBezTo>
                <a:lnTo>
                  <a:pt x="9217119" y="1208256"/>
                </a:lnTo>
                <a:cubicBezTo>
                  <a:pt x="9199734" y="1165208"/>
                  <a:pt x="9181728" y="1125678"/>
                  <a:pt x="9163101" y="1089666"/>
                </a:cubicBezTo>
                <a:cubicBezTo>
                  <a:pt x="9144474" y="1053654"/>
                  <a:pt x="9122329" y="1022610"/>
                  <a:pt x="9096665" y="996532"/>
                </a:cubicBezTo>
                <a:cubicBezTo>
                  <a:pt x="9071002" y="970455"/>
                  <a:pt x="9040785" y="950172"/>
                  <a:pt x="9006015" y="935685"/>
                </a:cubicBezTo>
                <a:cubicBezTo>
                  <a:pt x="8971245" y="921197"/>
                  <a:pt x="8929438" y="913953"/>
                  <a:pt x="8880595" y="913953"/>
                </a:cubicBezTo>
                <a:lnTo>
                  <a:pt x="8737790" y="913953"/>
                </a:lnTo>
                <a:lnTo>
                  <a:pt x="8737790" y="1598177"/>
                </a:lnTo>
                <a:cubicBezTo>
                  <a:pt x="8737790" y="1604800"/>
                  <a:pt x="8735927" y="1610595"/>
                  <a:pt x="8732202" y="1615562"/>
                </a:cubicBezTo>
                <a:cubicBezTo>
                  <a:pt x="8728476" y="1620529"/>
                  <a:pt x="8722681" y="1624461"/>
                  <a:pt x="8714817" y="1627359"/>
                </a:cubicBezTo>
                <a:cubicBezTo>
                  <a:pt x="8706952" y="1630256"/>
                  <a:pt x="8696190" y="1632740"/>
                  <a:pt x="8682530" y="1634809"/>
                </a:cubicBezTo>
                <a:cubicBezTo>
                  <a:pt x="8668871" y="1636879"/>
                  <a:pt x="8651693" y="1637914"/>
                  <a:pt x="8630996" y="1637914"/>
                </a:cubicBezTo>
                <a:cubicBezTo>
                  <a:pt x="8610300" y="1637914"/>
                  <a:pt x="8593122" y="1636879"/>
                  <a:pt x="8579462" y="1634809"/>
                </a:cubicBezTo>
                <a:cubicBezTo>
                  <a:pt x="8565803" y="1632740"/>
                  <a:pt x="8554833" y="1630256"/>
                  <a:pt x="8546555" y="1627359"/>
                </a:cubicBezTo>
                <a:cubicBezTo>
                  <a:pt x="8538276" y="1624461"/>
                  <a:pt x="8532481" y="1620529"/>
                  <a:pt x="8529170" y="1615562"/>
                </a:cubicBezTo>
                <a:cubicBezTo>
                  <a:pt x="8525858" y="1610595"/>
                  <a:pt x="8524203" y="1604800"/>
                  <a:pt x="8524203" y="1598177"/>
                </a:cubicBezTo>
                <a:lnTo>
                  <a:pt x="8524203" y="110519"/>
                </a:lnTo>
                <a:cubicBezTo>
                  <a:pt x="8524203" y="78232"/>
                  <a:pt x="8532688" y="55673"/>
                  <a:pt x="8549659" y="42841"/>
                </a:cubicBezTo>
                <a:cubicBezTo>
                  <a:pt x="8566630" y="30010"/>
                  <a:pt x="8584636" y="23594"/>
                  <a:pt x="8603677" y="23594"/>
                </a:cubicBezTo>
                <a:close/>
                <a:moveTo>
                  <a:pt x="7365427" y="23594"/>
                </a:moveTo>
                <a:lnTo>
                  <a:pt x="8127882" y="23594"/>
                </a:lnTo>
                <a:cubicBezTo>
                  <a:pt x="8134506" y="23594"/>
                  <a:pt x="8140508" y="25250"/>
                  <a:pt x="8145888" y="28561"/>
                </a:cubicBezTo>
                <a:cubicBezTo>
                  <a:pt x="8151270" y="31872"/>
                  <a:pt x="8155616" y="37253"/>
                  <a:pt x="8158928" y="44704"/>
                </a:cubicBezTo>
                <a:cubicBezTo>
                  <a:pt x="8162239" y="52155"/>
                  <a:pt x="8164930" y="61468"/>
                  <a:pt x="8166999" y="72644"/>
                </a:cubicBezTo>
                <a:cubicBezTo>
                  <a:pt x="8169068" y="83820"/>
                  <a:pt x="8170104" y="97687"/>
                  <a:pt x="8170104" y="114244"/>
                </a:cubicBezTo>
                <a:cubicBezTo>
                  <a:pt x="8170104" y="129146"/>
                  <a:pt x="8169068" y="142184"/>
                  <a:pt x="8166999" y="153360"/>
                </a:cubicBezTo>
                <a:cubicBezTo>
                  <a:pt x="8164930" y="164536"/>
                  <a:pt x="8162239" y="173643"/>
                  <a:pt x="8158928" y="180680"/>
                </a:cubicBezTo>
                <a:cubicBezTo>
                  <a:pt x="8155616" y="187716"/>
                  <a:pt x="8151270" y="192890"/>
                  <a:pt x="8145888" y="196202"/>
                </a:cubicBezTo>
                <a:cubicBezTo>
                  <a:pt x="8140508" y="199513"/>
                  <a:pt x="8134506" y="201169"/>
                  <a:pt x="8127882" y="201169"/>
                </a:cubicBezTo>
                <a:lnTo>
                  <a:pt x="7499540" y="201169"/>
                </a:lnTo>
                <a:lnTo>
                  <a:pt x="7499540" y="705334"/>
                </a:lnTo>
                <a:lnTo>
                  <a:pt x="8038474" y="705334"/>
                </a:lnTo>
                <a:cubicBezTo>
                  <a:pt x="8045097" y="705334"/>
                  <a:pt x="8051099" y="707196"/>
                  <a:pt x="8056480" y="710922"/>
                </a:cubicBezTo>
                <a:cubicBezTo>
                  <a:pt x="8061861" y="714647"/>
                  <a:pt x="8066414" y="719821"/>
                  <a:pt x="8070140" y="726444"/>
                </a:cubicBezTo>
                <a:cubicBezTo>
                  <a:pt x="8073865" y="733067"/>
                  <a:pt x="8076556" y="742173"/>
                  <a:pt x="8078212" y="753763"/>
                </a:cubicBezTo>
                <a:cubicBezTo>
                  <a:pt x="8079867" y="765353"/>
                  <a:pt x="8080695" y="779013"/>
                  <a:pt x="8080695" y="794742"/>
                </a:cubicBezTo>
                <a:cubicBezTo>
                  <a:pt x="8080695" y="809644"/>
                  <a:pt x="8079867" y="822475"/>
                  <a:pt x="8078212" y="833237"/>
                </a:cubicBezTo>
                <a:cubicBezTo>
                  <a:pt x="8076556" y="844000"/>
                  <a:pt x="8073865" y="852692"/>
                  <a:pt x="8070140" y="859315"/>
                </a:cubicBezTo>
                <a:cubicBezTo>
                  <a:pt x="8066414" y="865938"/>
                  <a:pt x="8061861" y="870698"/>
                  <a:pt x="8056480" y="873595"/>
                </a:cubicBezTo>
                <a:cubicBezTo>
                  <a:pt x="8051099" y="876493"/>
                  <a:pt x="8045097" y="877942"/>
                  <a:pt x="8038474" y="877942"/>
                </a:cubicBezTo>
                <a:lnTo>
                  <a:pt x="7499540" y="877942"/>
                </a:lnTo>
                <a:lnTo>
                  <a:pt x="7499540" y="1452888"/>
                </a:lnTo>
                <a:lnTo>
                  <a:pt x="8136575" y="1452888"/>
                </a:lnTo>
                <a:cubicBezTo>
                  <a:pt x="8143198" y="1452888"/>
                  <a:pt x="8149200" y="1454544"/>
                  <a:pt x="8154581" y="1457855"/>
                </a:cubicBezTo>
                <a:cubicBezTo>
                  <a:pt x="8159962" y="1461167"/>
                  <a:pt x="8164722" y="1466341"/>
                  <a:pt x="8168862" y="1473377"/>
                </a:cubicBezTo>
                <a:cubicBezTo>
                  <a:pt x="8173001" y="1480414"/>
                  <a:pt x="8175898" y="1489521"/>
                  <a:pt x="8177554" y="1500697"/>
                </a:cubicBezTo>
                <a:cubicBezTo>
                  <a:pt x="8179210" y="1511873"/>
                  <a:pt x="8180038" y="1525739"/>
                  <a:pt x="8180038" y="1542296"/>
                </a:cubicBezTo>
                <a:cubicBezTo>
                  <a:pt x="8180038" y="1557198"/>
                  <a:pt x="8179210" y="1570237"/>
                  <a:pt x="8177554" y="1581413"/>
                </a:cubicBezTo>
                <a:cubicBezTo>
                  <a:pt x="8175898" y="1592589"/>
                  <a:pt x="8173001" y="1601902"/>
                  <a:pt x="8168862" y="1609353"/>
                </a:cubicBezTo>
                <a:cubicBezTo>
                  <a:pt x="8164722" y="1616804"/>
                  <a:pt x="8159962" y="1622185"/>
                  <a:pt x="8154581" y="1625496"/>
                </a:cubicBezTo>
                <a:cubicBezTo>
                  <a:pt x="8149200" y="1628807"/>
                  <a:pt x="8143198" y="1630463"/>
                  <a:pt x="8136575" y="1630463"/>
                </a:cubicBezTo>
                <a:lnTo>
                  <a:pt x="7365427" y="1630463"/>
                </a:lnTo>
                <a:cubicBezTo>
                  <a:pt x="7346386" y="1630463"/>
                  <a:pt x="7328380" y="1624047"/>
                  <a:pt x="7311410" y="1611215"/>
                </a:cubicBezTo>
                <a:cubicBezTo>
                  <a:pt x="7294438" y="1598384"/>
                  <a:pt x="7285952" y="1575825"/>
                  <a:pt x="7285952" y="1543538"/>
                </a:cubicBezTo>
                <a:lnTo>
                  <a:pt x="7285952" y="110519"/>
                </a:lnTo>
                <a:cubicBezTo>
                  <a:pt x="7285952" y="78232"/>
                  <a:pt x="7294438" y="55673"/>
                  <a:pt x="7311410" y="42841"/>
                </a:cubicBezTo>
                <a:cubicBezTo>
                  <a:pt x="7328380" y="30010"/>
                  <a:pt x="7346386" y="23594"/>
                  <a:pt x="7365427" y="23594"/>
                </a:cubicBezTo>
                <a:close/>
                <a:moveTo>
                  <a:pt x="4755778" y="16143"/>
                </a:moveTo>
                <a:cubicBezTo>
                  <a:pt x="4782269" y="16143"/>
                  <a:pt x="4804207" y="16764"/>
                  <a:pt x="4821592" y="18006"/>
                </a:cubicBezTo>
                <a:cubicBezTo>
                  <a:pt x="4838977" y="19248"/>
                  <a:pt x="4853050" y="21524"/>
                  <a:pt x="4863812" y="24836"/>
                </a:cubicBezTo>
                <a:cubicBezTo>
                  <a:pt x="4874575" y="28147"/>
                  <a:pt x="4882853" y="32907"/>
                  <a:pt x="4888648" y="39116"/>
                </a:cubicBezTo>
                <a:cubicBezTo>
                  <a:pt x="4894443" y="45325"/>
                  <a:pt x="4898996" y="52983"/>
                  <a:pt x="4902308" y="62089"/>
                </a:cubicBezTo>
                <a:lnTo>
                  <a:pt x="5441242" y="1554714"/>
                </a:lnTo>
                <a:cubicBezTo>
                  <a:pt x="5447865" y="1572927"/>
                  <a:pt x="5451384" y="1587622"/>
                  <a:pt x="5451797" y="1598798"/>
                </a:cubicBezTo>
                <a:cubicBezTo>
                  <a:pt x="5452211" y="1609974"/>
                  <a:pt x="5449107" y="1618459"/>
                  <a:pt x="5442484" y="1624254"/>
                </a:cubicBezTo>
                <a:cubicBezTo>
                  <a:pt x="5435861" y="1630049"/>
                  <a:pt x="5424892" y="1633775"/>
                  <a:pt x="5409577" y="1635430"/>
                </a:cubicBezTo>
                <a:cubicBezTo>
                  <a:pt x="5394261" y="1637086"/>
                  <a:pt x="5373772" y="1637914"/>
                  <a:pt x="5348108" y="1637914"/>
                </a:cubicBezTo>
                <a:cubicBezTo>
                  <a:pt x="5322445" y="1637914"/>
                  <a:pt x="5301955" y="1637293"/>
                  <a:pt x="5286640" y="1636051"/>
                </a:cubicBezTo>
                <a:cubicBezTo>
                  <a:pt x="5271325" y="1634809"/>
                  <a:pt x="5259735" y="1632740"/>
                  <a:pt x="5251870" y="1629842"/>
                </a:cubicBezTo>
                <a:cubicBezTo>
                  <a:pt x="5244006" y="1626945"/>
                  <a:pt x="5238211" y="1623012"/>
                  <a:pt x="5234485" y="1618045"/>
                </a:cubicBezTo>
                <a:cubicBezTo>
                  <a:pt x="5230760" y="1613078"/>
                  <a:pt x="5227241" y="1606869"/>
                  <a:pt x="5223930" y="1599419"/>
                </a:cubicBezTo>
                <a:lnTo>
                  <a:pt x="5086092" y="1208256"/>
                </a:lnTo>
                <a:lnTo>
                  <a:pt x="4418012" y="1208256"/>
                </a:lnTo>
                <a:lnTo>
                  <a:pt x="4286383" y="1594451"/>
                </a:lnTo>
                <a:cubicBezTo>
                  <a:pt x="4283899" y="1601902"/>
                  <a:pt x="4280588" y="1608318"/>
                  <a:pt x="4276449" y="1613699"/>
                </a:cubicBezTo>
                <a:cubicBezTo>
                  <a:pt x="4272309" y="1619080"/>
                  <a:pt x="4266307" y="1623633"/>
                  <a:pt x="4258443" y="1627359"/>
                </a:cubicBezTo>
                <a:cubicBezTo>
                  <a:pt x="4250578" y="1631084"/>
                  <a:pt x="4239402" y="1633775"/>
                  <a:pt x="4224915" y="1635430"/>
                </a:cubicBezTo>
                <a:cubicBezTo>
                  <a:pt x="4210427" y="1637086"/>
                  <a:pt x="4191593" y="1637914"/>
                  <a:pt x="4168414" y="1637914"/>
                </a:cubicBezTo>
                <a:cubicBezTo>
                  <a:pt x="4144405" y="1637914"/>
                  <a:pt x="4124744" y="1636879"/>
                  <a:pt x="4109429" y="1634809"/>
                </a:cubicBezTo>
                <a:cubicBezTo>
                  <a:pt x="4094113" y="1632740"/>
                  <a:pt x="4083351" y="1628807"/>
                  <a:pt x="4077142" y="1623012"/>
                </a:cubicBezTo>
                <a:cubicBezTo>
                  <a:pt x="4070934" y="1617217"/>
                  <a:pt x="4068036" y="1608732"/>
                  <a:pt x="4068450" y="1597556"/>
                </a:cubicBezTo>
                <a:cubicBezTo>
                  <a:pt x="4068864" y="1586380"/>
                  <a:pt x="4072382" y="1571685"/>
                  <a:pt x="4079005" y="1553473"/>
                </a:cubicBezTo>
                <a:lnTo>
                  <a:pt x="4617939" y="60847"/>
                </a:lnTo>
                <a:cubicBezTo>
                  <a:pt x="4621251" y="51741"/>
                  <a:pt x="4625597" y="44290"/>
                  <a:pt x="4630978" y="38495"/>
                </a:cubicBezTo>
                <a:cubicBezTo>
                  <a:pt x="4636359" y="32700"/>
                  <a:pt x="4644224" y="28147"/>
                  <a:pt x="4654572" y="24836"/>
                </a:cubicBezTo>
                <a:cubicBezTo>
                  <a:pt x="4664920" y="21524"/>
                  <a:pt x="4678166" y="19248"/>
                  <a:pt x="4694309" y="18006"/>
                </a:cubicBezTo>
                <a:cubicBezTo>
                  <a:pt x="4710452" y="16764"/>
                  <a:pt x="4730942" y="16143"/>
                  <a:pt x="4755778" y="16143"/>
                </a:cubicBezTo>
                <a:close/>
                <a:moveTo>
                  <a:pt x="3121905" y="16143"/>
                </a:moveTo>
                <a:cubicBezTo>
                  <a:pt x="3146741" y="16143"/>
                  <a:pt x="3166816" y="16971"/>
                  <a:pt x="3182132" y="18627"/>
                </a:cubicBezTo>
                <a:cubicBezTo>
                  <a:pt x="3197447" y="20282"/>
                  <a:pt x="3209658" y="22559"/>
                  <a:pt x="3218764" y="25457"/>
                </a:cubicBezTo>
                <a:cubicBezTo>
                  <a:pt x="3227871" y="28354"/>
                  <a:pt x="3234700" y="32493"/>
                  <a:pt x="3239254" y="37874"/>
                </a:cubicBezTo>
                <a:cubicBezTo>
                  <a:pt x="3243807" y="43255"/>
                  <a:pt x="3248153" y="50085"/>
                  <a:pt x="3252292" y="58364"/>
                </a:cubicBezTo>
                <a:lnTo>
                  <a:pt x="3474572" y="520308"/>
                </a:lnTo>
                <a:cubicBezTo>
                  <a:pt x="3495204" y="564184"/>
                  <a:pt x="3515806" y="610130"/>
                  <a:pt x="3536380" y="658146"/>
                </a:cubicBezTo>
                <a:cubicBezTo>
                  <a:pt x="3556953" y="706161"/>
                  <a:pt x="3577944" y="754591"/>
                  <a:pt x="3599352" y="803435"/>
                </a:cubicBezTo>
                <a:lnTo>
                  <a:pt x="3601816" y="803435"/>
                </a:lnTo>
                <a:cubicBezTo>
                  <a:pt x="3620741" y="756247"/>
                  <a:pt x="3640285" y="709266"/>
                  <a:pt x="3660452" y="662492"/>
                </a:cubicBezTo>
                <a:cubicBezTo>
                  <a:pt x="3680618" y="615718"/>
                  <a:pt x="3701030" y="569565"/>
                  <a:pt x="3721687" y="524033"/>
                </a:cubicBezTo>
                <a:lnTo>
                  <a:pt x="3945208" y="59606"/>
                </a:lnTo>
                <a:cubicBezTo>
                  <a:pt x="3947692" y="51327"/>
                  <a:pt x="3951210" y="44290"/>
                  <a:pt x="3955764" y="38495"/>
                </a:cubicBezTo>
                <a:cubicBezTo>
                  <a:pt x="3960317" y="32700"/>
                  <a:pt x="3966526" y="28354"/>
                  <a:pt x="3974390" y="25457"/>
                </a:cubicBezTo>
                <a:cubicBezTo>
                  <a:pt x="3982255" y="22559"/>
                  <a:pt x="3993224" y="20282"/>
                  <a:pt x="4007297" y="18627"/>
                </a:cubicBezTo>
                <a:cubicBezTo>
                  <a:pt x="4021371" y="16971"/>
                  <a:pt x="4039170" y="16143"/>
                  <a:pt x="4060694" y="16143"/>
                </a:cubicBezTo>
                <a:cubicBezTo>
                  <a:pt x="4090497" y="16143"/>
                  <a:pt x="4113884" y="17178"/>
                  <a:pt x="4130855" y="19248"/>
                </a:cubicBezTo>
                <a:cubicBezTo>
                  <a:pt x="4147826" y="21317"/>
                  <a:pt x="4159623" y="25250"/>
                  <a:pt x="4166246" y="31045"/>
                </a:cubicBezTo>
                <a:cubicBezTo>
                  <a:pt x="4172869" y="36840"/>
                  <a:pt x="4175146" y="45118"/>
                  <a:pt x="4173076" y="55880"/>
                </a:cubicBezTo>
                <a:cubicBezTo>
                  <a:pt x="4171006" y="66642"/>
                  <a:pt x="4165418" y="81130"/>
                  <a:pt x="4156312" y="99343"/>
                </a:cubicBezTo>
                <a:lnTo>
                  <a:pt x="3701819" y="1005846"/>
                </a:lnTo>
                <a:lnTo>
                  <a:pt x="3701819" y="1598177"/>
                </a:lnTo>
                <a:cubicBezTo>
                  <a:pt x="3701819" y="1604800"/>
                  <a:pt x="3700172" y="1610595"/>
                  <a:pt x="3696880" y="1615562"/>
                </a:cubicBezTo>
                <a:cubicBezTo>
                  <a:pt x="3693589" y="1620529"/>
                  <a:pt x="3687826" y="1624461"/>
                  <a:pt x="3679592" y="1627359"/>
                </a:cubicBezTo>
                <a:cubicBezTo>
                  <a:pt x="3671360" y="1630256"/>
                  <a:pt x="3660248" y="1632740"/>
                  <a:pt x="3646258" y="1634809"/>
                </a:cubicBezTo>
                <a:cubicBezTo>
                  <a:pt x="3632269" y="1636879"/>
                  <a:pt x="3615398" y="1637914"/>
                  <a:pt x="3595646" y="1637914"/>
                </a:cubicBezTo>
                <a:cubicBezTo>
                  <a:pt x="3575066" y="1637914"/>
                  <a:pt x="3557985" y="1636879"/>
                  <a:pt x="3544403" y="1634809"/>
                </a:cubicBezTo>
                <a:cubicBezTo>
                  <a:pt x="3530821" y="1632740"/>
                  <a:pt x="3519710" y="1630256"/>
                  <a:pt x="3511069" y="1627359"/>
                </a:cubicBezTo>
                <a:cubicBezTo>
                  <a:pt x="3502428" y="1624461"/>
                  <a:pt x="3496462" y="1620529"/>
                  <a:pt x="3493169" y="1615562"/>
                </a:cubicBezTo>
                <a:cubicBezTo>
                  <a:pt x="3489878" y="1610595"/>
                  <a:pt x="3488232" y="1604800"/>
                  <a:pt x="3488232" y="1598177"/>
                </a:cubicBezTo>
                <a:lnTo>
                  <a:pt x="3488232" y="1005846"/>
                </a:lnTo>
                <a:lnTo>
                  <a:pt x="3033738" y="99343"/>
                </a:lnTo>
                <a:cubicBezTo>
                  <a:pt x="3024632" y="80302"/>
                  <a:pt x="3019044" y="65401"/>
                  <a:pt x="3016974" y="54638"/>
                </a:cubicBezTo>
                <a:cubicBezTo>
                  <a:pt x="3014905" y="43876"/>
                  <a:pt x="3016974" y="35598"/>
                  <a:pt x="3023184" y="29803"/>
                </a:cubicBezTo>
                <a:cubicBezTo>
                  <a:pt x="3029393" y="24008"/>
                  <a:pt x="3040569" y="20282"/>
                  <a:pt x="3056712" y="18627"/>
                </a:cubicBezTo>
                <a:cubicBezTo>
                  <a:pt x="3072855" y="16971"/>
                  <a:pt x="3094586" y="16143"/>
                  <a:pt x="3121905" y="16143"/>
                </a:cubicBezTo>
                <a:close/>
                <a:moveTo>
                  <a:pt x="113656" y="16143"/>
                </a:moveTo>
                <a:cubicBezTo>
                  <a:pt x="136836" y="16143"/>
                  <a:pt x="155256" y="16764"/>
                  <a:pt x="168916" y="18006"/>
                </a:cubicBezTo>
                <a:cubicBezTo>
                  <a:pt x="182575" y="19248"/>
                  <a:pt x="193131" y="21524"/>
                  <a:pt x="200581" y="24836"/>
                </a:cubicBezTo>
                <a:cubicBezTo>
                  <a:pt x="208032" y="28147"/>
                  <a:pt x="213620" y="32493"/>
                  <a:pt x="217345" y="37874"/>
                </a:cubicBezTo>
                <a:cubicBezTo>
                  <a:pt x="221071" y="43255"/>
                  <a:pt x="224589" y="50085"/>
                  <a:pt x="227900" y="58364"/>
                </a:cubicBezTo>
                <a:lnTo>
                  <a:pt x="688603" y="1410667"/>
                </a:lnTo>
                <a:lnTo>
                  <a:pt x="689844" y="1410667"/>
                </a:lnTo>
                <a:lnTo>
                  <a:pt x="1138128" y="60847"/>
                </a:lnTo>
                <a:cubicBezTo>
                  <a:pt x="1140612" y="51741"/>
                  <a:pt x="1143510" y="44290"/>
                  <a:pt x="1146821" y="38495"/>
                </a:cubicBezTo>
                <a:cubicBezTo>
                  <a:pt x="1150133" y="32700"/>
                  <a:pt x="1155927" y="28147"/>
                  <a:pt x="1164206" y="24836"/>
                </a:cubicBezTo>
                <a:cubicBezTo>
                  <a:pt x="1172485" y="21524"/>
                  <a:pt x="1184075" y="19248"/>
                  <a:pt x="1198976" y="18006"/>
                </a:cubicBezTo>
                <a:cubicBezTo>
                  <a:pt x="1213878" y="16764"/>
                  <a:pt x="1233746" y="16143"/>
                  <a:pt x="1258582" y="16143"/>
                </a:cubicBezTo>
                <a:cubicBezTo>
                  <a:pt x="1284245" y="16143"/>
                  <a:pt x="1304528" y="17178"/>
                  <a:pt x="1319429" y="19248"/>
                </a:cubicBezTo>
                <a:cubicBezTo>
                  <a:pt x="1334331" y="21317"/>
                  <a:pt x="1344472" y="25250"/>
                  <a:pt x="1349853" y="31045"/>
                </a:cubicBezTo>
                <a:cubicBezTo>
                  <a:pt x="1355234" y="36840"/>
                  <a:pt x="1357304" y="45325"/>
                  <a:pt x="1356062" y="56501"/>
                </a:cubicBezTo>
                <a:cubicBezTo>
                  <a:pt x="1354820" y="67677"/>
                  <a:pt x="1350888" y="82372"/>
                  <a:pt x="1344265" y="100584"/>
                </a:cubicBezTo>
                <a:lnTo>
                  <a:pt x="820232" y="1593210"/>
                </a:lnTo>
                <a:cubicBezTo>
                  <a:pt x="816920" y="1602316"/>
                  <a:pt x="812367" y="1609767"/>
                  <a:pt x="806572" y="1615562"/>
                </a:cubicBezTo>
                <a:cubicBezTo>
                  <a:pt x="800777" y="1621357"/>
                  <a:pt x="792705" y="1625910"/>
                  <a:pt x="782357" y="1629221"/>
                </a:cubicBezTo>
                <a:cubicBezTo>
                  <a:pt x="772009" y="1632533"/>
                  <a:pt x="758763" y="1634809"/>
                  <a:pt x="742620" y="1636051"/>
                </a:cubicBezTo>
                <a:cubicBezTo>
                  <a:pt x="726477" y="1637293"/>
                  <a:pt x="706401" y="1637914"/>
                  <a:pt x="682394" y="1637914"/>
                </a:cubicBezTo>
                <a:cubicBezTo>
                  <a:pt x="664181" y="1637914"/>
                  <a:pt x="648244" y="1637707"/>
                  <a:pt x="634585" y="1637293"/>
                </a:cubicBezTo>
                <a:cubicBezTo>
                  <a:pt x="620925" y="1636879"/>
                  <a:pt x="609128" y="1635844"/>
                  <a:pt x="599194" y="1634189"/>
                </a:cubicBezTo>
                <a:cubicBezTo>
                  <a:pt x="589260" y="1632533"/>
                  <a:pt x="580774" y="1630670"/>
                  <a:pt x="573738" y="1628600"/>
                </a:cubicBezTo>
                <a:cubicBezTo>
                  <a:pt x="566701" y="1626531"/>
                  <a:pt x="560699" y="1623840"/>
                  <a:pt x="555731" y="1620529"/>
                </a:cubicBezTo>
                <a:cubicBezTo>
                  <a:pt x="550764" y="1617217"/>
                  <a:pt x="546832" y="1613285"/>
                  <a:pt x="543935" y="1608732"/>
                </a:cubicBezTo>
                <a:cubicBezTo>
                  <a:pt x="541037" y="1604179"/>
                  <a:pt x="538347" y="1598591"/>
                  <a:pt x="535863" y="1591968"/>
                </a:cubicBezTo>
                <a:lnTo>
                  <a:pt x="10588" y="99343"/>
                </a:lnTo>
                <a:cubicBezTo>
                  <a:pt x="3965" y="81130"/>
                  <a:pt x="447" y="66435"/>
                  <a:pt x="33" y="55259"/>
                </a:cubicBezTo>
                <a:cubicBezTo>
                  <a:pt x="-381" y="44083"/>
                  <a:pt x="3138" y="35598"/>
                  <a:pt x="10588" y="29803"/>
                </a:cubicBezTo>
                <a:cubicBezTo>
                  <a:pt x="18039" y="24008"/>
                  <a:pt x="30043" y="20282"/>
                  <a:pt x="46600" y="18627"/>
                </a:cubicBezTo>
                <a:cubicBezTo>
                  <a:pt x="63157" y="16971"/>
                  <a:pt x="85509" y="16143"/>
                  <a:pt x="113656" y="16143"/>
                </a:cubicBezTo>
                <a:close/>
                <a:moveTo>
                  <a:pt x="6383636" y="1242"/>
                </a:moveTo>
                <a:cubicBezTo>
                  <a:pt x="6444897" y="1242"/>
                  <a:pt x="6502434" y="6623"/>
                  <a:pt x="6556244" y="17385"/>
                </a:cubicBezTo>
                <a:cubicBezTo>
                  <a:pt x="6610055" y="28147"/>
                  <a:pt x="6657863" y="40772"/>
                  <a:pt x="6699670" y="55259"/>
                </a:cubicBezTo>
                <a:cubicBezTo>
                  <a:pt x="6741477" y="69747"/>
                  <a:pt x="6776661" y="85476"/>
                  <a:pt x="6805222" y="102447"/>
                </a:cubicBezTo>
                <a:cubicBezTo>
                  <a:pt x="6833783" y="119418"/>
                  <a:pt x="6853444" y="133285"/>
                  <a:pt x="6864207" y="144047"/>
                </a:cubicBezTo>
                <a:cubicBezTo>
                  <a:pt x="6874968" y="154809"/>
                  <a:pt x="6882419" y="167227"/>
                  <a:pt x="6886559" y="181300"/>
                </a:cubicBezTo>
                <a:cubicBezTo>
                  <a:pt x="6890698" y="195374"/>
                  <a:pt x="6892768" y="215657"/>
                  <a:pt x="6892768" y="242148"/>
                </a:cubicBezTo>
                <a:cubicBezTo>
                  <a:pt x="6892768" y="257877"/>
                  <a:pt x="6891940" y="271744"/>
                  <a:pt x="6890284" y="283748"/>
                </a:cubicBezTo>
                <a:cubicBezTo>
                  <a:pt x="6888628" y="295752"/>
                  <a:pt x="6886144" y="305686"/>
                  <a:pt x="6882833" y="313551"/>
                </a:cubicBezTo>
                <a:cubicBezTo>
                  <a:pt x="6879522" y="321415"/>
                  <a:pt x="6875383" y="327003"/>
                  <a:pt x="6870416" y="330315"/>
                </a:cubicBezTo>
                <a:cubicBezTo>
                  <a:pt x="6865448" y="333626"/>
                  <a:pt x="6860067" y="335282"/>
                  <a:pt x="6854272" y="335282"/>
                </a:cubicBezTo>
                <a:cubicBezTo>
                  <a:pt x="6844338" y="335282"/>
                  <a:pt x="6827780" y="327417"/>
                  <a:pt x="6804601" y="311688"/>
                </a:cubicBezTo>
                <a:cubicBezTo>
                  <a:pt x="6781421" y="295959"/>
                  <a:pt x="6750376" y="278574"/>
                  <a:pt x="6711467" y="259533"/>
                </a:cubicBezTo>
                <a:cubicBezTo>
                  <a:pt x="6672558" y="240492"/>
                  <a:pt x="6625992" y="223107"/>
                  <a:pt x="6571766" y="207378"/>
                </a:cubicBezTo>
                <a:cubicBezTo>
                  <a:pt x="6517542" y="191649"/>
                  <a:pt x="6453176" y="183784"/>
                  <a:pt x="6378669" y="183784"/>
                </a:cubicBezTo>
                <a:cubicBezTo>
                  <a:pt x="6290089" y="183784"/>
                  <a:pt x="6210615" y="199927"/>
                  <a:pt x="6140246" y="232214"/>
                </a:cubicBezTo>
                <a:cubicBezTo>
                  <a:pt x="6069878" y="264500"/>
                  <a:pt x="6010273" y="309204"/>
                  <a:pt x="5961429" y="366326"/>
                </a:cubicBezTo>
                <a:cubicBezTo>
                  <a:pt x="5912585" y="423449"/>
                  <a:pt x="5875125" y="491333"/>
                  <a:pt x="5849048" y="569979"/>
                </a:cubicBezTo>
                <a:cubicBezTo>
                  <a:pt x="5822970" y="648625"/>
                  <a:pt x="5809931" y="733895"/>
                  <a:pt x="5809931" y="825787"/>
                </a:cubicBezTo>
                <a:cubicBezTo>
                  <a:pt x="5809931" y="928441"/>
                  <a:pt x="5824212" y="1019505"/>
                  <a:pt x="5852773" y="1098979"/>
                </a:cubicBezTo>
                <a:cubicBezTo>
                  <a:pt x="5881334" y="1178454"/>
                  <a:pt x="5920864" y="1245510"/>
                  <a:pt x="5971363" y="1300148"/>
                </a:cubicBezTo>
                <a:cubicBezTo>
                  <a:pt x="6021862" y="1354787"/>
                  <a:pt x="6082089" y="1396180"/>
                  <a:pt x="6152043" y="1424327"/>
                </a:cubicBezTo>
                <a:cubicBezTo>
                  <a:pt x="6221997" y="1452474"/>
                  <a:pt x="6298781" y="1466548"/>
                  <a:pt x="6382394" y="1466548"/>
                </a:cubicBezTo>
                <a:cubicBezTo>
                  <a:pt x="6432066" y="1466548"/>
                  <a:pt x="6482358" y="1460546"/>
                  <a:pt x="6533271" y="1448542"/>
                </a:cubicBezTo>
                <a:cubicBezTo>
                  <a:pt x="6584184" y="1436538"/>
                  <a:pt x="6631580" y="1418532"/>
                  <a:pt x="6675455" y="1394524"/>
                </a:cubicBezTo>
                <a:lnTo>
                  <a:pt x="6675455" y="926371"/>
                </a:lnTo>
                <a:lnTo>
                  <a:pt x="6302920" y="926371"/>
                </a:lnTo>
                <a:cubicBezTo>
                  <a:pt x="6288847" y="926371"/>
                  <a:pt x="6278292" y="919335"/>
                  <a:pt x="6271254" y="905261"/>
                </a:cubicBezTo>
                <a:cubicBezTo>
                  <a:pt x="6264218" y="891187"/>
                  <a:pt x="6260699" y="869249"/>
                  <a:pt x="6260699" y="839446"/>
                </a:cubicBezTo>
                <a:cubicBezTo>
                  <a:pt x="6260699" y="823717"/>
                  <a:pt x="6261528" y="810264"/>
                  <a:pt x="6263183" y="799088"/>
                </a:cubicBezTo>
                <a:cubicBezTo>
                  <a:pt x="6264839" y="787912"/>
                  <a:pt x="6267529" y="778806"/>
                  <a:pt x="6271254" y="771769"/>
                </a:cubicBezTo>
                <a:cubicBezTo>
                  <a:pt x="6274980" y="764732"/>
                  <a:pt x="6279326" y="759558"/>
                  <a:pt x="6284293" y="756247"/>
                </a:cubicBezTo>
                <a:cubicBezTo>
                  <a:pt x="6289260" y="752935"/>
                  <a:pt x="6295469" y="751280"/>
                  <a:pt x="6302920" y="751280"/>
                </a:cubicBezTo>
                <a:lnTo>
                  <a:pt x="6813293" y="751280"/>
                </a:lnTo>
                <a:cubicBezTo>
                  <a:pt x="6822400" y="751280"/>
                  <a:pt x="6831506" y="752935"/>
                  <a:pt x="6840613" y="756247"/>
                </a:cubicBezTo>
                <a:cubicBezTo>
                  <a:pt x="6849719" y="759558"/>
                  <a:pt x="6857998" y="764525"/>
                  <a:pt x="6865448" y="771148"/>
                </a:cubicBezTo>
                <a:cubicBezTo>
                  <a:pt x="6872899" y="777771"/>
                  <a:pt x="6878694" y="786877"/>
                  <a:pt x="6882833" y="798467"/>
                </a:cubicBezTo>
                <a:cubicBezTo>
                  <a:pt x="6886973" y="810057"/>
                  <a:pt x="6889042" y="823303"/>
                  <a:pt x="6889042" y="838205"/>
                </a:cubicBezTo>
                <a:lnTo>
                  <a:pt x="6889042" y="1450404"/>
                </a:lnTo>
                <a:cubicBezTo>
                  <a:pt x="6889042" y="1471929"/>
                  <a:pt x="6885317" y="1490555"/>
                  <a:pt x="6877866" y="1506285"/>
                </a:cubicBezTo>
                <a:cubicBezTo>
                  <a:pt x="6870416" y="1522014"/>
                  <a:pt x="6854686" y="1535881"/>
                  <a:pt x="6830678" y="1547884"/>
                </a:cubicBezTo>
                <a:cubicBezTo>
                  <a:pt x="6806670" y="1559888"/>
                  <a:pt x="6775625" y="1572927"/>
                  <a:pt x="6737545" y="1587001"/>
                </a:cubicBezTo>
                <a:cubicBezTo>
                  <a:pt x="6699463" y="1601074"/>
                  <a:pt x="6660141" y="1613078"/>
                  <a:pt x="6619575" y="1623012"/>
                </a:cubicBezTo>
                <a:cubicBezTo>
                  <a:pt x="6579010" y="1632947"/>
                  <a:pt x="6538031" y="1640397"/>
                  <a:pt x="6496638" y="1645364"/>
                </a:cubicBezTo>
                <a:cubicBezTo>
                  <a:pt x="6455246" y="1650332"/>
                  <a:pt x="6414267" y="1652815"/>
                  <a:pt x="6373702" y="1652815"/>
                </a:cubicBezTo>
                <a:cubicBezTo>
                  <a:pt x="6249523" y="1652815"/>
                  <a:pt x="6138591" y="1633568"/>
                  <a:pt x="6040903" y="1595072"/>
                </a:cubicBezTo>
                <a:cubicBezTo>
                  <a:pt x="5943216" y="1556577"/>
                  <a:pt x="5860638" y="1501731"/>
                  <a:pt x="5793167" y="1430536"/>
                </a:cubicBezTo>
                <a:cubicBezTo>
                  <a:pt x="5725698" y="1359340"/>
                  <a:pt x="5674164" y="1274071"/>
                  <a:pt x="5638565" y="1174728"/>
                </a:cubicBezTo>
                <a:cubicBezTo>
                  <a:pt x="5602967" y="1075385"/>
                  <a:pt x="5585168" y="964453"/>
                  <a:pt x="5585168" y="841930"/>
                </a:cubicBezTo>
                <a:cubicBezTo>
                  <a:pt x="5585168" y="714440"/>
                  <a:pt x="5604416" y="598954"/>
                  <a:pt x="5642911" y="495472"/>
                </a:cubicBezTo>
                <a:cubicBezTo>
                  <a:pt x="5681407" y="391990"/>
                  <a:pt x="5735632" y="303823"/>
                  <a:pt x="5805585" y="230972"/>
                </a:cubicBezTo>
                <a:cubicBezTo>
                  <a:pt x="5875539" y="158120"/>
                  <a:pt x="5959566" y="101619"/>
                  <a:pt x="6057667" y="61468"/>
                </a:cubicBezTo>
                <a:cubicBezTo>
                  <a:pt x="6155768" y="21317"/>
                  <a:pt x="6264425" y="1242"/>
                  <a:pt x="6383636" y="1242"/>
                </a:cubicBezTo>
                <a:close/>
                <a:moveTo>
                  <a:pt x="2215440" y="0"/>
                </a:moveTo>
                <a:cubicBezTo>
                  <a:pt x="2333823" y="0"/>
                  <a:pt x="2436892" y="17799"/>
                  <a:pt x="2524644" y="53397"/>
                </a:cubicBezTo>
                <a:cubicBezTo>
                  <a:pt x="2612397" y="88994"/>
                  <a:pt x="2685455" y="140942"/>
                  <a:pt x="2743819" y="209241"/>
                </a:cubicBezTo>
                <a:cubicBezTo>
                  <a:pt x="2802183" y="277539"/>
                  <a:pt x="2845645" y="361980"/>
                  <a:pt x="2874206" y="462565"/>
                </a:cubicBezTo>
                <a:cubicBezTo>
                  <a:pt x="2902767" y="563149"/>
                  <a:pt x="2917048" y="678428"/>
                  <a:pt x="2917048" y="808402"/>
                </a:cubicBezTo>
                <a:cubicBezTo>
                  <a:pt x="2917048" y="938375"/>
                  <a:pt x="2901733" y="1055517"/>
                  <a:pt x="2871102" y="1159827"/>
                </a:cubicBezTo>
                <a:cubicBezTo>
                  <a:pt x="2840472" y="1264137"/>
                  <a:pt x="2794732" y="1352924"/>
                  <a:pt x="2733885" y="1426190"/>
                </a:cubicBezTo>
                <a:cubicBezTo>
                  <a:pt x="2673037" y="1499455"/>
                  <a:pt x="2596668" y="1555749"/>
                  <a:pt x="2504776" y="1595072"/>
                </a:cubicBezTo>
                <a:cubicBezTo>
                  <a:pt x="2412883" y="1634395"/>
                  <a:pt x="2305676" y="1654057"/>
                  <a:pt x="2183153" y="1654057"/>
                </a:cubicBezTo>
                <a:cubicBezTo>
                  <a:pt x="2062286" y="1654057"/>
                  <a:pt x="1957769" y="1636051"/>
                  <a:pt x="1869603" y="1600039"/>
                </a:cubicBezTo>
                <a:cubicBezTo>
                  <a:pt x="1781436" y="1564028"/>
                  <a:pt x="1708585" y="1511666"/>
                  <a:pt x="1651048" y="1442954"/>
                </a:cubicBezTo>
                <a:cubicBezTo>
                  <a:pt x="1593513" y="1374242"/>
                  <a:pt x="1550671" y="1288972"/>
                  <a:pt x="1522524" y="1187146"/>
                </a:cubicBezTo>
                <a:cubicBezTo>
                  <a:pt x="1494377" y="1085320"/>
                  <a:pt x="1480303" y="968178"/>
                  <a:pt x="1480303" y="835721"/>
                </a:cubicBezTo>
                <a:cubicBezTo>
                  <a:pt x="1480303" y="709059"/>
                  <a:pt x="1495618" y="593987"/>
                  <a:pt x="1526249" y="490505"/>
                </a:cubicBezTo>
                <a:cubicBezTo>
                  <a:pt x="1556880" y="387023"/>
                  <a:pt x="1602826" y="299063"/>
                  <a:pt x="1664087" y="226626"/>
                </a:cubicBezTo>
                <a:cubicBezTo>
                  <a:pt x="1725349" y="154188"/>
                  <a:pt x="1801925" y="98308"/>
                  <a:pt x="1893817" y="58985"/>
                </a:cubicBezTo>
                <a:cubicBezTo>
                  <a:pt x="1985710" y="19662"/>
                  <a:pt x="2092917" y="0"/>
                  <a:pt x="221544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622</TotalTime>
  <Words>355</Words>
  <Application>Microsoft Office PowerPoint</Application>
  <PresentationFormat>Personnalisé</PresentationFormat>
  <Paragraphs>152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Digital-7 Mono</vt:lpstr>
      <vt:lpstr>Rockwell</vt:lpstr>
      <vt:lpstr>Segoe UI Black</vt:lpstr>
      <vt:lpstr>Times New Roman</vt:lpstr>
      <vt:lpstr>Wingdings</vt:lpstr>
      <vt:lpstr>Technologie 16:9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Disposition de deux contenus avec graphique SmartArt</vt:lpstr>
      <vt:lpstr>Présentation PowerPoint</vt:lpstr>
      <vt:lpstr>Ajouter un titre de diapositive - 2</vt:lpstr>
      <vt:lpstr>Ajouter un titre de diapositive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de titre</dc:title>
  <dc:creator>TIAGHO</dc:creator>
  <cp:lastModifiedBy>TIAGHO</cp:lastModifiedBy>
  <cp:revision>61</cp:revision>
  <dcterms:created xsi:type="dcterms:W3CDTF">2023-09-30T16:41:43Z</dcterms:created>
  <dcterms:modified xsi:type="dcterms:W3CDTF">2023-10-01T19:32:12Z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