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1" r:id="rId6"/>
    <p:sldId id="272" r:id="rId7"/>
    <p:sldId id="271" r:id="rId8"/>
    <p:sldId id="270" r:id="rId9"/>
    <p:sldId id="273" r:id="rId10"/>
    <p:sldId id="274" r:id="rId11"/>
    <p:sldId id="275" r:id="rId12"/>
    <p:sldId id="27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BFBFB"/>
    <a:srgbClr val="C4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E2E9C-2276-4C9B-AEAA-707856EB3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872509-5C2E-4E2F-9C38-DA905EB11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5DFD0-B74B-45E7-9A39-E8A0F139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F8E62-FE01-4BEC-934C-73A4C789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1B4CA-6075-487D-84DA-31A64E99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1B727-7FEC-42BF-84B5-C8197043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4AC89-F4C3-4563-B488-3BE31863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6AF10-9D53-4130-9193-687B9ECF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587D2-DA14-4B78-BB91-C9B77B03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F83CB-CE11-44FA-8C05-4DFA1F97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2A94A-33BA-4344-A3B6-ED264EE00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D57A5-BB48-4452-85E1-F13CA534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D0775-8E1B-4EAD-981F-331085D5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0EB84-BF5E-4DAF-A125-48124F07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05F10-B6A8-4FD1-B1CF-541B6D6A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60E09-60DD-4FB6-B8C1-DB67B747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B934A-B1AC-4D10-8827-2C979CD5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83F08-2DF5-4D50-9CF5-6AA0C02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E4412-1F95-42B6-B062-AF4E24D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DC464-821D-4F9B-830E-997F102F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CD05F-7D80-4974-8282-C36A7CF7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4C164-757D-4183-815B-23B05060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5D053-8AB7-4DE8-8513-C630E798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3694C-FC49-4794-8CEF-57E9BFCC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3D820-4B59-4BBD-826F-94B96E59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BBA3-F15E-4CC5-AA35-CF3AA08E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6D03A-1E85-4226-BC9F-85C34E111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0DEF8-FBA6-4DE4-A172-D42344223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33D95-88ED-4A0B-A4B7-5C012D43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9B169-96AF-45F1-B792-FC6D01ED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D8BA1-68F9-41BD-8813-B29EE3B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78D4-0780-4287-8E24-D82DBB86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627CD-7746-4C56-A11C-A5215794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A4C2-98F6-43A8-A9DD-F82FE49B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B48D0C-A592-4536-8CCA-8A8DF286E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34B14B-F090-49E9-B392-A7C8A9547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A0BCAC-F4B0-4184-9153-E66A0D93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634928-5E5D-41AB-A76C-590F1AD2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03F11-9A82-46A3-A5FF-F3FC2C1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8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2246-F7E8-4DE2-A4EE-12B9132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D88469-F02F-426C-A66B-23AFC0C8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01A60-CB22-47E4-A38A-8083E7C2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2E93B-8B2F-4AEF-8350-9D2FB138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80AF5-FE18-42D7-9CC7-917274E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8DB5D4-B959-44A7-881F-74794F7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67A8-3CA2-4549-BB73-8DA67B5D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5502F-5576-4301-BA69-4EBF9328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1B5F0-4551-4C5C-9B8E-4491380B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9817B-7192-4F9E-B8FC-5634F963E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5F0FF-E61C-4A43-A8FF-882F5044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4D3C-8BC7-448C-AEDC-2148744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9ACE2-0FA6-4833-9A15-E4FB8EB6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043D6-789B-4440-9AFA-F36E8F9B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85DCD-F909-443E-89FE-80AA377B1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DFC9E-B1DD-4A62-80B4-855DC5CC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2502E-EBAF-4293-BFF5-7223E415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C3B54-A626-4B8A-8E5D-2C99A218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ED883-AD86-47C3-968F-5D99C5F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3E29E8-25A6-4AA7-8430-C5BFAD85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75D20-3D54-492D-B631-FCB0697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C0778-9D6F-456F-A4E1-346837B1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614A-8EAA-4A4A-B6BE-22BF181DEC0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ACFC1-93B0-4658-B1FB-BC7813F7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121E2-A7DE-4E07-A9E7-1E90DE987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020474-D9B1-4F4A-A82F-4A504DF5B16F}"/>
              </a:ext>
            </a:extLst>
          </p:cNvPr>
          <p:cNvSpPr txBox="1"/>
          <p:nvPr/>
        </p:nvSpPr>
        <p:spPr>
          <a:xfrm>
            <a:off x="438949" y="1029200"/>
            <a:ext cx="6664004" cy="1365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2020-2</a:t>
            </a:r>
            <a:r>
              <a: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학기</a:t>
            </a:r>
            <a:endParaRPr lang="en-US" altLang="ko-KR" sz="4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4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고급웹프로그래밍</a:t>
            </a:r>
            <a:r>
              <a: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기말 프로젝트</a:t>
            </a:r>
            <a:endParaRPr lang="en-US" sz="4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5B4FF-AAB7-4B45-9E94-366EE292EA52}"/>
              </a:ext>
            </a:extLst>
          </p:cNvPr>
          <p:cNvSpPr txBox="1"/>
          <p:nvPr/>
        </p:nvSpPr>
        <p:spPr>
          <a:xfrm>
            <a:off x="478863" y="2443698"/>
            <a:ext cx="6617517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Dadam</a:t>
            </a: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담다 </a:t>
            </a:r>
            <a:r>
              <a:rPr lang="en-US" altLang="ko-KR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한국기술교육대학교 다담창의센터 가공의뢰 프로그램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421CF-5B40-4DA3-9203-05E82E25DBE3}"/>
              </a:ext>
            </a:extLst>
          </p:cNvPr>
          <p:cNvSpPr/>
          <p:nvPr/>
        </p:nvSpPr>
        <p:spPr>
          <a:xfrm>
            <a:off x="593163" y="720363"/>
            <a:ext cx="520700" cy="8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F87070-D5BA-47D5-8A81-722936BB7590}"/>
              </a:ext>
            </a:extLst>
          </p:cNvPr>
          <p:cNvSpPr/>
          <p:nvPr/>
        </p:nvSpPr>
        <p:spPr>
          <a:xfrm>
            <a:off x="9200556" y="5886044"/>
            <a:ext cx="2231916" cy="39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B67B04-B5F9-415F-977E-5F3B7522E4D6}"/>
              </a:ext>
            </a:extLst>
          </p:cNvPr>
          <p:cNvSpPr txBox="1"/>
          <p:nvPr/>
        </p:nvSpPr>
        <p:spPr>
          <a:xfrm>
            <a:off x="9239243" y="5898712"/>
            <a:ext cx="219322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2016136048 </a:t>
            </a: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박효경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2C4157-764B-499D-8DFE-32CCBE70427D}"/>
              </a:ext>
            </a:extLst>
          </p:cNvPr>
          <p:cNvCxnSpPr>
            <a:cxnSpLocks/>
          </p:cNvCxnSpPr>
          <p:nvPr/>
        </p:nvCxnSpPr>
        <p:spPr>
          <a:xfrm>
            <a:off x="1384300" y="760772"/>
            <a:ext cx="9931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AD2FD77-5F45-4BC3-B5DB-BC5690F928AB}"/>
              </a:ext>
            </a:extLst>
          </p:cNvPr>
          <p:cNvCxnSpPr>
            <a:cxnSpLocks/>
          </p:cNvCxnSpPr>
          <p:nvPr/>
        </p:nvCxnSpPr>
        <p:spPr>
          <a:xfrm>
            <a:off x="593163" y="6056672"/>
            <a:ext cx="827143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E0DC9A8-B1C3-4033-A2D7-15E049F1B57F}"/>
              </a:ext>
            </a:extLst>
          </p:cNvPr>
          <p:cNvGrpSpPr/>
          <p:nvPr/>
        </p:nvGrpSpPr>
        <p:grpSpPr>
          <a:xfrm>
            <a:off x="6576341" y="1384688"/>
            <a:ext cx="4802272" cy="4127499"/>
            <a:chOff x="5138216" y="934095"/>
            <a:chExt cx="6892359" cy="5923905"/>
          </a:xfrm>
        </p:grpSpPr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0D282243-E1E3-466E-849F-E07B42429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0101" y="934095"/>
              <a:ext cx="1208938" cy="1202010"/>
            </a:xfrm>
            <a:prstGeom prst="rect">
              <a:avLst/>
            </a:prstGeom>
          </p:spPr>
        </p:pic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E2976792-5038-4CBA-A266-FBCAC3572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9039" y="1872581"/>
              <a:ext cx="2244292" cy="2201496"/>
            </a:xfrm>
            <a:prstGeom prst="rect">
              <a:avLst/>
            </a:prstGeom>
          </p:spPr>
        </p:pic>
        <p:pic>
          <p:nvPicPr>
            <p:cNvPr id="70" name="그래픽 69">
              <a:extLst>
                <a:ext uri="{FF2B5EF4-FFF2-40B4-BE49-F238E27FC236}">
                  <a16:creationId xmlns:a16="http://schemas.microsoft.com/office/drawing/2014/main" id="{1A41FE66-C77D-49EF-AEA6-8924E1E20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8216" y="2443698"/>
              <a:ext cx="6892359" cy="4414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37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508519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54107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175F86-53FF-4F16-8F94-FA23FE73E66E}"/>
              </a:ext>
            </a:extLst>
          </p:cNvPr>
          <p:cNvSpPr txBox="1"/>
          <p:nvPr/>
        </p:nvSpPr>
        <p:spPr>
          <a:xfrm>
            <a:off x="438334" y="1449330"/>
            <a:ext cx="3249608" cy="61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가공의뢰 내역 조회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B18D5-4803-4C00-9058-6F93A857C744}"/>
              </a:ext>
            </a:extLst>
          </p:cNvPr>
          <p:cNvSpPr txBox="1"/>
          <p:nvPr/>
        </p:nvSpPr>
        <p:spPr>
          <a:xfrm>
            <a:off x="475658" y="2901106"/>
            <a:ext cx="4582903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Look up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다담창의센터 가공의뢰에 대한 내역 조회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저장된 데이터 베이스와 연동한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Grid View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5658" y="2079938"/>
            <a:ext cx="42677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Dadam_Lookup_Form.cs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FB953-C07C-4B26-A618-E7A38BA8EDB2}"/>
              </a:ext>
            </a:extLst>
          </p:cNvPr>
          <p:cNvSpPr txBox="1"/>
          <p:nvPr/>
        </p:nvSpPr>
        <p:spPr>
          <a:xfrm>
            <a:off x="10130794" y="6136723"/>
            <a:ext cx="1915909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웹 프로그래밍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A84CB-FCD0-4F71-A99C-2304BA55B052}"/>
              </a:ext>
            </a:extLst>
          </p:cNvPr>
          <p:cNvGrpSpPr/>
          <p:nvPr/>
        </p:nvGrpSpPr>
        <p:grpSpPr>
          <a:xfrm>
            <a:off x="475658" y="391954"/>
            <a:ext cx="7110334" cy="278218"/>
            <a:chOff x="475658" y="391954"/>
            <a:chExt cx="7110334" cy="27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B51D6D-F843-4EFA-8A5F-D4D7D90F6AB2}"/>
                </a:ext>
              </a:extLst>
            </p:cNvPr>
            <p:cNvSpPr txBox="1"/>
            <p:nvPr/>
          </p:nvSpPr>
          <p:spPr>
            <a:xfrm>
              <a:off x="475658" y="391954"/>
              <a:ext cx="585417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MAIN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0207C2-67F8-4C5F-9205-C4DBDB6DB9A5}"/>
                </a:ext>
              </a:extLst>
            </p:cNvPr>
            <p:cNvSpPr txBox="1"/>
            <p:nvPr/>
          </p:nvSpPr>
          <p:spPr>
            <a:xfrm>
              <a:off x="2112850" y="391954"/>
              <a:ext cx="508473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LINK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EEF813-B3AC-4116-80CA-EC335DEAB61E}"/>
                </a:ext>
              </a:extLst>
            </p:cNvPr>
            <p:cNvSpPr txBox="1"/>
            <p:nvPr/>
          </p:nvSpPr>
          <p:spPr>
            <a:xfrm>
              <a:off x="3764855" y="391954"/>
              <a:ext cx="831381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03864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LOOK UP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03864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D0D1F0-707C-4F85-A854-FB302CCA380F}"/>
                </a:ext>
              </a:extLst>
            </p:cNvPr>
            <p:cNvSpPr txBox="1"/>
            <p:nvPr/>
          </p:nvSpPr>
          <p:spPr>
            <a:xfrm>
              <a:off x="5152620" y="391954"/>
              <a:ext cx="830677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REQUEST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5A80AD-C82D-491C-BA88-46D9E4C37895}"/>
                </a:ext>
              </a:extLst>
            </p:cNvPr>
            <p:cNvSpPr txBox="1"/>
            <p:nvPr/>
          </p:nvSpPr>
          <p:spPr>
            <a:xfrm>
              <a:off x="6679847" y="391954"/>
              <a:ext cx="906145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DATABASE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F18D03F9-F069-4FF0-9904-B9A3B9C21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71880824" descr="EMB00002f1472d1">
            <a:extLst>
              <a:ext uri="{FF2B5EF4-FFF2-40B4-BE49-F238E27FC236}">
                <a16:creationId xmlns:a16="http://schemas.microsoft.com/office/drawing/2014/main" id="{8FA3F87E-9CA8-43C4-A68E-0451B766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75" y="1330572"/>
            <a:ext cx="5400675" cy="41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1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508519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54107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175F86-53FF-4F16-8F94-FA23FE73E66E}"/>
              </a:ext>
            </a:extLst>
          </p:cNvPr>
          <p:cNvSpPr txBox="1"/>
          <p:nvPr/>
        </p:nvSpPr>
        <p:spPr>
          <a:xfrm>
            <a:off x="438334" y="1449330"/>
            <a:ext cx="2438488" cy="61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가공의뢰 신청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B18D5-4803-4C00-9058-6F93A857C744}"/>
              </a:ext>
            </a:extLst>
          </p:cNvPr>
          <p:cNvSpPr txBox="1"/>
          <p:nvPr/>
        </p:nvSpPr>
        <p:spPr>
          <a:xfrm>
            <a:off x="475658" y="2901106"/>
            <a:ext cx="4566125" cy="232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가공의뢰 신청 화면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화면에서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누르거나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화면에서 버튼을 클릭해도 화면 열람 가능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구역 패널로 나누고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Label, Textbox,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RichTextBox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ListBox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DateTimePicker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Button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이용하여 구현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구역의 정보를 입력 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DB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연동하여 저장 가능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5658" y="2079938"/>
            <a:ext cx="42677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Dadam_Request_Form.cs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69" name="_x478787792" descr="EMB00002f1472d4">
            <a:extLst>
              <a:ext uri="{FF2B5EF4-FFF2-40B4-BE49-F238E27FC236}">
                <a16:creationId xmlns:a16="http://schemas.microsoft.com/office/drawing/2014/main" id="{B4E50028-C7C3-4384-B80A-754BB7C9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03" y="1332813"/>
            <a:ext cx="54006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955C8B-AC5D-4A6D-BC36-D7C94199BDFA}"/>
              </a:ext>
            </a:extLst>
          </p:cNvPr>
          <p:cNvGrpSpPr/>
          <p:nvPr/>
        </p:nvGrpSpPr>
        <p:grpSpPr>
          <a:xfrm>
            <a:off x="475658" y="391954"/>
            <a:ext cx="7110334" cy="278218"/>
            <a:chOff x="475658" y="391954"/>
            <a:chExt cx="7110334" cy="27821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A29253-E9D4-40B6-A0C0-D2270396682B}"/>
                </a:ext>
              </a:extLst>
            </p:cNvPr>
            <p:cNvSpPr txBox="1"/>
            <p:nvPr/>
          </p:nvSpPr>
          <p:spPr>
            <a:xfrm>
              <a:off x="475658" y="391954"/>
              <a:ext cx="585417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MAIN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D54D91-B81E-480C-9F4A-74C94CB1CECD}"/>
                </a:ext>
              </a:extLst>
            </p:cNvPr>
            <p:cNvSpPr txBox="1"/>
            <p:nvPr/>
          </p:nvSpPr>
          <p:spPr>
            <a:xfrm>
              <a:off x="2112850" y="391954"/>
              <a:ext cx="508473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LINK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E62179-6555-46EB-9D67-A94A33840F86}"/>
                </a:ext>
              </a:extLst>
            </p:cNvPr>
            <p:cNvSpPr txBox="1"/>
            <p:nvPr/>
          </p:nvSpPr>
          <p:spPr>
            <a:xfrm>
              <a:off x="3764855" y="391954"/>
              <a:ext cx="831381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LOOK UP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3F07A4-2946-4579-8C7D-6A29570E80F1}"/>
                </a:ext>
              </a:extLst>
            </p:cNvPr>
            <p:cNvSpPr txBox="1"/>
            <p:nvPr/>
          </p:nvSpPr>
          <p:spPr>
            <a:xfrm>
              <a:off x="5152620" y="391954"/>
              <a:ext cx="830677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03864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REQUEST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03864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7E2116-0289-47C7-B874-0C75103E0F38}"/>
                </a:ext>
              </a:extLst>
            </p:cNvPr>
            <p:cNvSpPr txBox="1"/>
            <p:nvPr/>
          </p:nvSpPr>
          <p:spPr>
            <a:xfrm>
              <a:off x="6679847" y="391954"/>
              <a:ext cx="906145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DATABASE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32B1C5-0ADF-476A-9ACD-32DA85A01C6A}"/>
              </a:ext>
            </a:extLst>
          </p:cNvPr>
          <p:cNvSpPr txBox="1"/>
          <p:nvPr/>
        </p:nvSpPr>
        <p:spPr>
          <a:xfrm>
            <a:off x="10130794" y="6136723"/>
            <a:ext cx="1915909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웹 프로그래밍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59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508519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54107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14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175F86-53FF-4F16-8F94-FA23FE73E66E}"/>
              </a:ext>
            </a:extLst>
          </p:cNvPr>
          <p:cNvSpPr txBox="1"/>
          <p:nvPr/>
        </p:nvSpPr>
        <p:spPr>
          <a:xfrm>
            <a:off x="438334" y="1449330"/>
            <a:ext cx="3159839" cy="61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연동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B18D5-4803-4C00-9058-6F93A857C744}"/>
              </a:ext>
            </a:extLst>
          </p:cNvPr>
          <p:cNvSpPr txBox="1"/>
          <p:nvPr/>
        </p:nvSpPr>
        <p:spPr>
          <a:xfrm>
            <a:off x="4109741" y="4720449"/>
            <a:ext cx="397251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베이스로 가공의뢰 데이터가  저장된 화면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BC9DF97-878C-4810-87CA-43F38435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71893136" descr="EMB00002f1472d7">
            <a:extLst>
              <a:ext uri="{FF2B5EF4-FFF2-40B4-BE49-F238E27FC236}">
                <a16:creationId xmlns:a16="http://schemas.microsoft.com/office/drawing/2014/main" id="{F3B51188-E005-445A-AAA0-803E8F6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41" y="2283395"/>
            <a:ext cx="8818916" cy="16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28B8FE-7D76-4BF0-9EB4-DA3CACE0E9BA}"/>
              </a:ext>
            </a:extLst>
          </p:cNvPr>
          <p:cNvGrpSpPr/>
          <p:nvPr/>
        </p:nvGrpSpPr>
        <p:grpSpPr>
          <a:xfrm>
            <a:off x="475658" y="391954"/>
            <a:ext cx="7110334" cy="278218"/>
            <a:chOff x="475658" y="391954"/>
            <a:chExt cx="7110334" cy="27821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AC40A1-E98C-4D4B-902A-EB3E1944E872}"/>
                </a:ext>
              </a:extLst>
            </p:cNvPr>
            <p:cNvSpPr txBox="1"/>
            <p:nvPr/>
          </p:nvSpPr>
          <p:spPr>
            <a:xfrm>
              <a:off x="475658" y="391954"/>
              <a:ext cx="585417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MAIN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68BF11-CAC9-46B4-91B8-7DF85FAFA42E}"/>
                </a:ext>
              </a:extLst>
            </p:cNvPr>
            <p:cNvSpPr txBox="1"/>
            <p:nvPr/>
          </p:nvSpPr>
          <p:spPr>
            <a:xfrm>
              <a:off x="2112850" y="391954"/>
              <a:ext cx="508473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LINK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78DF01-1CCF-4D30-AA2E-5ADD4BA90D1F}"/>
                </a:ext>
              </a:extLst>
            </p:cNvPr>
            <p:cNvSpPr txBox="1"/>
            <p:nvPr/>
          </p:nvSpPr>
          <p:spPr>
            <a:xfrm>
              <a:off x="3764855" y="391954"/>
              <a:ext cx="831381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LOOK UP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3D93DF-1E87-4694-BE37-CC903C402665}"/>
                </a:ext>
              </a:extLst>
            </p:cNvPr>
            <p:cNvSpPr txBox="1"/>
            <p:nvPr/>
          </p:nvSpPr>
          <p:spPr>
            <a:xfrm>
              <a:off x="5152620" y="391954"/>
              <a:ext cx="830677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REQUEST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005E57-9A79-477A-AB8F-1C49103C6494}"/>
                </a:ext>
              </a:extLst>
            </p:cNvPr>
            <p:cNvSpPr txBox="1"/>
            <p:nvPr/>
          </p:nvSpPr>
          <p:spPr>
            <a:xfrm>
              <a:off x="6679847" y="391954"/>
              <a:ext cx="906145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03864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DATABASE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03864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9945E7-D294-4827-8CAC-196598F8F803}"/>
              </a:ext>
            </a:extLst>
          </p:cNvPr>
          <p:cNvSpPr txBox="1"/>
          <p:nvPr/>
        </p:nvSpPr>
        <p:spPr>
          <a:xfrm>
            <a:off x="10130794" y="6136723"/>
            <a:ext cx="1915909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웹 프로그래밍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01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C9A6080-981C-4A16-9D09-6A6F3623C272}"/>
              </a:ext>
            </a:extLst>
          </p:cNvPr>
          <p:cNvSpPr txBox="1"/>
          <p:nvPr/>
        </p:nvSpPr>
        <p:spPr>
          <a:xfrm>
            <a:off x="3817170" y="2921029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60427D-B739-4C3E-9F3A-1AEAE0D171F2}"/>
              </a:ext>
            </a:extLst>
          </p:cNvPr>
          <p:cNvSpPr/>
          <p:nvPr/>
        </p:nvSpPr>
        <p:spPr>
          <a:xfrm>
            <a:off x="5835649" y="2644310"/>
            <a:ext cx="520700" cy="8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FADF470-4A2C-4CC8-9EF4-F742BE779D7B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13D8F7E-7A4F-4CE9-9717-31D8AE7E4629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475658" y="6136723"/>
            <a:ext cx="41389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20445" y="6136723"/>
            <a:ext cx="415498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F0B8E7-D139-401B-AB18-985D5F8C2FB9}"/>
              </a:ext>
            </a:extLst>
          </p:cNvPr>
          <p:cNvSpPr txBox="1"/>
          <p:nvPr/>
        </p:nvSpPr>
        <p:spPr>
          <a:xfrm>
            <a:off x="10130794" y="6136723"/>
            <a:ext cx="1915909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웹 프로그래밍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AFA6DF-CA84-4F03-82B8-2F39FC7AD541}"/>
              </a:ext>
            </a:extLst>
          </p:cNvPr>
          <p:cNvSpPr txBox="1"/>
          <p:nvPr/>
        </p:nvSpPr>
        <p:spPr>
          <a:xfrm>
            <a:off x="475658" y="391956"/>
            <a:ext cx="553357" cy="280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INTRO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35F0AD-F823-462E-A2EC-A809112445D9}"/>
              </a:ext>
            </a:extLst>
          </p:cNvPr>
          <p:cNvSpPr txBox="1"/>
          <p:nvPr/>
        </p:nvSpPr>
        <p:spPr>
          <a:xfrm>
            <a:off x="2021451" y="391955"/>
            <a:ext cx="107753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CONCEPT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A708E0-4AC8-4DD9-9799-63580B61BF8F}"/>
              </a:ext>
            </a:extLst>
          </p:cNvPr>
          <p:cNvSpPr txBox="1"/>
          <p:nvPr/>
        </p:nvSpPr>
        <p:spPr>
          <a:xfrm>
            <a:off x="3610525" y="391954"/>
            <a:ext cx="1037848" cy="280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DEMONSTRATE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20E79-66E7-4671-B050-B8FDFD7F3B65}"/>
              </a:ext>
            </a:extLst>
          </p:cNvPr>
          <p:cNvSpPr txBox="1"/>
          <p:nvPr/>
        </p:nvSpPr>
        <p:spPr>
          <a:xfrm>
            <a:off x="5121053" y="391953"/>
            <a:ext cx="85792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EFFECT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E4567-FE1A-46F2-88A4-15FB052E5D7B}"/>
              </a:ext>
            </a:extLst>
          </p:cNvPr>
          <p:cNvSpPr txBox="1"/>
          <p:nvPr/>
        </p:nvSpPr>
        <p:spPr>
          <a:xfrm>
            <a:off x="438334" y="1449330"/>
            <a:ext cx="4241867" cy="61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다담창의센터에서의 근무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142" y="2061549"/>
            <a:ext cx="6586766" cy="361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현재 한국기술교육대학교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담헌실학관에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위치한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다담 창의 센터에서 근로장학생으로 근무를 하고 있습니다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다담창의센터는 우리 학교의 교육 이념에 따라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현장 중심 교육 및 공학분야 제조와 관련된 다양한 활동을 할 수 있는 환경과 자기주도형 교육실습 및 다양한 프로그램을 제공하고 있습니다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학교 구성원이라면 누구나 이용 가능한 센터로써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주로 학생들의 개인 프로젝트나 공학설계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졸업설계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전공 수업 등을 위해 방문합니다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1">
              <a:lnSpc>
                <a:spcPct val="150000"/>
              </a:lnSpc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학생들은 개인이 하기 힘든 가공을 다담창의센터에 의뢰를 맡기고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다담창의센터는 의뢰에 따라 가공해주는 방식으로 운영하고 있습니다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가공 의뢰를 맡기기 위해 필요한 과정은 가공의뢰를 접수하는 과정입니다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032C2-367A-4E06-B90C-83B09B29E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4" b="89976" l="8843" r="91410">
                        <a14:foregroundMark x1="27969" y1="29830" x2="26478" y2="31487"/>
                        <a14:foregroundMark x1="46185" y1="22555" x2="51617" y2="24454"/>
                        <a14:foregroundMark x1="68343" y1="35974" x2="71425" y2="46766"/>
                        <a14:foregroundMark x1="86862" y1="47696" x2="89995" y2="77284"/>
                        <a14:foregroundMark x1="89995" y1="77284" x2="88024" y2="84357"/>
                        <a14:foregroundMark x1="14881" y1="79669" x2="14679" y2="65319"/>
                        <a14:foregroundMark x1="14679" y1="65319" x2="20162" y2="60631"/>
                        <a14:foregroundMark x1="24280" y1="28901" x2="22815" y2="47009"/>
                        <a14:foregroundMark x1="51895" y1="17866" x2="63643" y2="29143"/>
                        <a14:foregroundMark x1="73800" y1="38561" x2="79965" y2="47939"/>
                        <a14:foregroundMark x1="79965" y1="47939" x2="79965" y2="47939"/>
                        <a14:foregroundMark x1="82314" y1="41350" x2="86433" y2="49838"/>
                        <a14:foregroundMark x1="8868" y1="82943" x2="9146" y2="80154"/>
                        <a14:foregroundMark x1="91410" y1="82741" x2="89641" y2="78739"/>
                        <a14:foregroundMark x1="37367" y1="62045" x2="42345" y2="53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59" t="8393" r="5925" b="10994"/>
          <a:stretch/>
        </p:blipFill>
        <p:spPr>
          <a:xfrm>
            <a:off x="6903908" y="1904304"/>
            <a:ext cx="5060932" cy="28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508519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54107" y="6136723"/>
            <a:ext cx="34817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FA6DF-CA84-4F03-82B8-2F39FC7AD541}"/>
              </a:ext>
            </a:extLst>
          </p:cNvPr>
          <p:cNvSpPr txBox="1"/>
          <p:nvPr/>
        </p:nvSpPr>
        <p:spPr>
          <a:xfrm>
            <a:off x="475658" y="391956"/>
            <a:ext cx="553357" cy="280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INTRO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35F0AD-F823-462E-A2EC-A809112445D9}"/>
              </a:ext>
            </a:extLst>
          </p:cNvPr>
          <p:cNvSpPr txBox="1"/>
          <p:nvPr/>
        </p:nvSpPr>
        <p:spPr>
          <a:xfrm>
            <a:off x="2021451" y="391955"/>
            <a:ext cx="705642" cy="280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CONCEPT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A708E0-4AC8-4DD9-9799-63580B61BF8F}"/>
              </a:ext>
            </a:extLst>
          </p:cNvPr>
          <p:cNvSpPr txBox="1"/>
          <p:nvPr/>
        </p:nvSpPr>
        <p:spPr>
          <a:xfrm>
            <a:off x="3610525" y="391954"/>
            <a:ext cx="1037848" cy="280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DEMONSTRATE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20E79-66E7-4671-B050-B8FDFD7F3B65}"/>
              </a:ext>
            </a:extLst>
          </p:cNvPr>
          <p:cNvSpPr txBox="1"/>
          <p:nvPr/>
        </p:nvSpPr>
        <p:spPr>
          <a:xfrm>
            <a:off x="5121053" y="391953"/>
            <a:ext cx="85792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EFFECT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E4567-FE1A-46F2-88A4-15FB052E5D7B}"/>
              </a:ext>
            </a:extLst>
          </p:cNvPr>
          <p:cNvSpPr txBox="1"/>
          <p:nvPr/>
        </p:nvSpPr>
        <p:spPr>
          <a:xfrm>
            <a:off x="438334" y="1449330"/>
            <a:ext cx="2799164" cy="61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불편함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5658" y="2126506"/>
            <a:ext cx="5449767" cy="361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기존 다담창의센터에서 이용하는 가공의뢰 파일은 ’엑셀‘ 파일로 이루어져 있었습니다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파일은 센터 방문자나 운영자로 하여금 많은 불편을 초래했습니다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342900" indent="-342900" fontAlgn="base" latinLnBrk="1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투박한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</a:p>
          <a:p>
            <a:pPr marL="342900" indent="-342900" fontAlgn="base" latinLnBrk="1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관리의 어려움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 latinLnBrk="1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작성의 어려움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이곳에서 근로 장학을 하던 저는 의뢰자도 운영자도 관리하기 편한 프로그램을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개발해야겠다는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생각이 들었고 이를 실천하고자 했습니다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1">
              <a:lnSpc>
                <a:spcPct val="150000"/>
              </a:lnSpc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995A4-DF71-4E97-A1D2-1302A7A4CE3B}"/>
              </a:ext>
            </a:extLst>
          </p:cNvPr>
          <p:cNvSpPr txBox="1"/>
          <p:nvPr/>
        </p:nvSpPr>
        <p:spPr>
          <a:xfrm>
            <a:off x="10130794" y="6136723"/>
            <a:ext cx="1915909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웹 프로그래밍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5" name="_x473076920" descr="EMB00002f1472c2">
            <a:extLst>
              <a:ext uri="{FF2B5EF4-FFF2-40B4-BE49-F238E27FC236}">
                <a16:creationId xmlns:a16="http://schemas.microsoft.com/office/drawing/2014/main" id="{AFF1AD4B-F9D4-4309-ABFD-A416CCDC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3"/>
          <a:stretch>
            <a:fillRect/>
          </a:stretch>
        </p:blipFill>
        <p:spPr bwMode="auto">
          <a:xfrm>
            <a:off x="6266576" y="1640048"/>
            <a:ext cx="5380038" cy="340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F9D8D-ED9B-4C83-9A25-3AF2D9F101A7}"/>
              </a:ext>
            </a:extLst>
          </p:cNvPr>
          <p:cNvSpPr txBox="1"/>
          <p:nvPr/>
        </p:nvSpPr>
        <p:spPr>
          <a:xfrm>
            <a:off x="9320336" y="5133211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가공의뢰 내역 관리 파일</a:t>
            </a:r>
          </a:p>
        </p:txBody>
      </p:sp>
    </p:spTree>
    <p:extLst>
      <p:ext uri="{BB962C8B-B14F-4D97-AF65-F5344CB8AC3E}">
        <p14:creationId xmlns:p14="http://schemas.microsoft.com/office/powerpoint/2010/main" val="4484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508519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54107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FA6DF-CA84-4F03-82B8-2F39FC7AD541}"/>
              </a:ext>
            </a:extLst>
          </p:cNvPr>
          <p:cNvSpPr txBox="1"/>
          <p:nvPr/>
        </p:nvSpPr>
        <p:spPr>
          <a:xfrm>
            <a:off x="475658" y="391956"/>
            <a:ext cx="553357" cy="280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INTRO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35F0AD-F823-462E-A2EC-A809112445D9}"/>
              </a:ext>
            </a:extLst>
          </p:cNvPr>
          <p:cNvSpPr txBox="1"/>
          <p:nvPr/>
        </p:nvSpPr>
        <p:spPr>
          <a:xfrm>
            <a:off x="2021451" y="391955"/>
            <a:ext cx="70564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CONCEPT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A708E0-4AC8-4DD9-9799-63580B61BF8F}"/>
              </a:ext>
            </a:extLst>
          </p:cNvPr>
          <p:cNvSpPr txBox="1"/>
          <p:nvPr/>
        </p:nvSpPr>
        <p:spPr>
          <a:xfrm>
            <a:off x="3610525" y="391954"/>
            <a:ext cx="1037848" cy="280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DEMONSTRATE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20E79-66E7-4671-B050-B8FDFD7F3B65}"/>
              </a:ext>
            </a:extLst>
          </p:cNvPr>
          <p:cNvSpPr txBox="1"/>
          <p:nvPr/>
        </p:nvSpPr>
        <p:spPr>
          <a:xfrm>
            <a:off x="5121053" y="391953"/>
            <a:ext cx="85792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EFFECT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E4567-FE1A-46F2-88A4-15FB052E5D7B}"/>
              </a:ext>
            </a:extLst>
          </p:cNvPr>
          <p:cNvSpPr txBox="1"/>
          <p:nvPr/>
        </p:nvSpPr>
        <p:spPr>
          <a:xfrm>
            <a:off x="438334" y="1449330"/>
            <a:ext cx="171713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038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환경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79336" y="2365238"/>
            <a:ext cx="9168184" cy="2173788"/>
            <a:chOff x="860979" y="2424161"/>
            <a:chExt cx="9168184" cy="21737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35F0AD-F823-462E-A2EC-A809112445D9}"/>
                </a:ext>
              </a:extLst>
            </p:cNvPr>
            <p:cNvSpPr txBox="1"/>
            <p:nvPr/>
          </p:nvSpPr>
          <p:spPr>
            <a:xfrm>
              <a:off x="860979" y="4168183"/>
              <a:ext cx="2444900" cy="417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G마켓 산스 Light" panose="02000000000000000000" pitchFamily="50" charset="-127"/>
                </a:rPr>
                <a:t>Visual Studio 2019</a:t>
              </a:r>
              <a:endParaRPr 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35F0AD-F823-462E-A2EC-A809112445D9}"/>
                </a:ext>
              </a:extLst>
            </p:cNvPr>
            <p:cNvSpPr txBox="1"/>
            <p:nvPr/>
          </p:nvSpPr>
          <p:spPr>
            <a:xfrm>
              <a:off x="5161191" y="4180655"/>
              <a:ext cx="506870" cy="417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C#</a:t>
              </a:r>
            </a:p>
          </p:txBody>
        </p:sp>
        <p:pic>
          <p:nvPicPr>
            <p:cNvPr id="2066" name="Picture 18" descr="MySQL 로고 PNG 이미지는 무료로 다운로드 할 수 있습니다. - Crazy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632" y="2424161"/>
              <a:ext cx="1462926" cy="146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35F0AD-F823-462E-A2EC-A809112445D9}"/>
                </a:ext>
              </a:extLst>
            </p:cNvPr>
            <p:cNvSpPr txBox="1"/>
            <p:nvPr/>
          </p:nvSpPr>
          <p:spPr>
            <a:xfrm>
              <a:off x="7805028" y="4180655"/>
              <a:ext cx="2224135" cy="417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MYSQL Database</a:t>
              </a:r>
              <a:endParaRPr 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8AFBD02-8247-494D-879D-B7C751DEF7A1}"/>
              </a:ext>
            </a:extLst>
          </p:cNvPr>
          <p:cNvSpPr txBox="1"/>
          <p:nvPr/>
        </p:nvSpPr>
        <p:spPr>
          <a:xfrm>
            <a:off x="10130794" y="6136723"/>
            <a:ext cx="1915909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웹 프로그래밍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파일:C Sharp logo.png">
            <a:extLst>
              <a:ext uri="{FF2B5EF4-FFF2-40B4-BE49-F238E27FC236}">
                <a16:creationId xmlns:a16="http://schemas.microsoft.com/office/drawing/2014/main" id="{40D7EFBD-E40A-4A3A-97C9-8F41EE7C3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51" y="2410532"/>
            <a:ext cx="1190220" cy="12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1D508C-2361-4153-A75F-709D0E083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34" y="2356156"/>
            <a:ext cx="1468823" cy="15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3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C0839EF-DACA-44DA-A61E-D10F45E6159B}"/>
              </a:ext>
            </a:extLst>
          </p:cNvPr>
          <p:cNvSpPr txBox="1"/>
          <p:nvPr/>
        </p:nvSpPr>
        <p:spPr>
          <a:xfrm>
            <a:off x="3957892" y="3743337"/>
            <a:ext cx="4322017" cy="87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pPr algn="ctr"/>
            <a:r>
              <a:rPr lang="en-US" altLang="ko-KR" sz="5000" spc="50" dirty="0"/>
              <a:t>MAIN FUNCTION</a:t>
            </a:r>
            <a:endParaRPr lang="en-US" sz="5000" spc="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A9F84-17C9-4111-AC74-6922577E4D2B}"/>
              </a:ext>
            </a:extLst>
          </p:cNvPr>
          <p:cNvSpPr txBox="1"/>
          <p:nvPr/>
        </p:nvSpPr>
        <p:spPr>
          <a:xfrm>
            <a:off x="5285971" y="3137457"/>
            <a:ext cx="1665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기능 소개</a:t>
            </a:r>
            <a:endParaRPr lang="en-US" sz="20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76E8AF-EADF-4C41-8C2F-1FA3783CE50C}"/>
              </a:ext>
            </a:extLst>
          </p:cNvPr>
          <p:cNvSpPr/>
          <p:nvPr/>
        </p:nvSpPr>
        <p:spPr>
          <a:xfrm>
            <a:off x="4889528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FFA3FE-70EB-4550-BC05-7D79730120A8}"/>
              </a:ext>
            </a:extLst>
          </p:cNvPr>
          <p:cNvSpPr/>
          <p:nvPr/>
        </p:nvSpPr>
        <p:spPr>
          <a:xfrm>
            <a:off x="5300373" y="4902251"/>
            <a:ext cx="358721" cy="1383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D183FA-F638-4573-9762-2EFD92583088}"/>
              </a:ext>
            </a:extLst>
          </p:cNvPr>
          <p:cNvSpPr/>
          <p:nvPr/>
        </p:nvSpPr>
        <p:spPr>
          <a:xfrm>
            <a:off x="5931636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BE10BC-AD6A-464C-93C9-208039211F13}"/>
              </a:ext>
            </a:extLst>
          </p:cNvPr>
          <p:cNvSpPr/>
          <p:nvPr/>
        </p:nvSpPr>
        <p:spPr>
          <a:xfrm>
            <a:off x="6342481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FDC013-D2AC-42CA-9AF6-5F29F0162BB8}"/>
              </a:ext>
            </a:extLst>
          </p:cNvPr>
          <p:cNvSpPr/>
          <p:nvPr/>
        </p:nvSpPr>
        <p:spPr>
          <a:xfrm>
            <a:off x="6753326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2EB6F0-8269-4112-B1EF-A47E4F42E5C1}"/>
              </a:ext>
            </a:extLst>
          </p:cNvPr>
          <p:cNvSpPr/>
          <p:nvPr/>
        </p:nvSpPr>
        <p:spPr>
          <a:xfrm>
            <a:off x="7164169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>
            <a:cxnSpLocks/>
          </p:cNvCxnSpPr>
          <p:nvPr/>
        </p:nvCxnSpPr>
        <p:spPr>
          <a:xfrm>
            <a:off x="3189368" y="3005398"/>
            <a:ext cx="58590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8F92610-CFAE-4746-ABD8-EFBCAAF116F5}"/>
              </a:ext>
            </a:extLst>
          </p:cNvPr>
          <p:cNvCxnSpPr>
            <a:cxnSpLocks/>
          </p:cNvCxnSpPr>
          <p:nvPr/>
        </p:nvCxnSpPr>
        <p:spPr>
          <a:xfrm>
            <a:off x="3189368" y="3590250"/>
            <a:ext cx="58590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래픽 59">
            <a:extLst>
              <a:ext uri="{FF2B5EF4-FFF2-40B4-BE49-F238E27FC236}">
                <a16:creationId xmlns:a16="http://schemas.microsoft.com/office/drawing/2014/main" id="{097E2FDF-C0E1-49D9-805F-BBD6E0AB1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6234" y="888075"/>
            <a:ext cx="2785311" cy="178388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A478577-235C-45DC-BE68-E8B52E375E2C}"/>
              </a:ext>
            </a:extLst>
          </p:cNvPr>
          <p:cNvSpPr txBox="1"/>
          <p:nvPr/>
        </p:nvSpPr>
        <p:spPr>
          <a:xfrm>
            <a:off x="508519" y="6136723"/>
            <a:ext cx="348173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7D9DA-1E8C-47C7-831C-0EC6AB0AADBD}"/>
              </a:ext>
            </a:extLst>
          </p:cNvPr>
          <p:cNvSpPr txBox="1"/>
          <p:nvPr/>
        </p:nvSpPr>
        <p:spPr>
          <a:xfrm>
            <a:off x="2254107" y="6136723"/>
            <a:ext cx="348173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06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421BA98-EB1F-4AF0-9E72-4FDFDE55DD85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508519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06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54107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07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FA6DF-CA84-4F03-82B8-2F39FC7AD541}"/>
              </a:ext>
            </a:extLst>
          </p:cNvPr>
          <p:cNvSpPr txBox="1"/>
          <p:nvPr/>
        </p:nvSpPr>
        <p:spPr>
          <a:xfrm>
            <a:off x="475658" y="391956"/>
            <a:ext cx="551754" cy="280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defRPr>
            </a:lvl1pPr>
          </a:lstStyle>
          <a:p>
            <a:r>
              <a:rPr lang="en-US" altLang="ko-KR" dirty="0"/>
              <a:t>INTRO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A708E0-4AC8-4DD9-9799-63580B61BF8F}"/>
              </a:ext>
            </a:extLst>
          </p:cNvPr>
          <p:cNvSpPr txBox="1"/>
          <p:nvPr/>
        </p:nvSpPr>
        <p:spPr>
          <a:xfrm>
            <a:off x="3610525" y="391954"/>
            <a:ext cx="1037848" cy="280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defRPr>
            </a:lvl1pPr>
          </a:lstStyle>
          <a:p>
            <a:r>
              <a:rPr lang="en-US" altLang="ko-KR" dirty="0"/>
              <a:t>DEMONSTRATE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20E79-66E7-4671-B050-B8FDFD7F3B65}"/>
              </a:ext>
            </a:extLst>
          </p:cNvPr>
          <p:cNvSpPr txBox="1"/>
          <p:nvPr/>
        </p:nvSpPr>
        <p:spPr>
          <a:xfrm>
            <a:off x="5121053" y="391953"/>
            <a:ext cx="56297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E4567-FE1A-46F2-88A4-15FB052E5D7B}"/>
              </a:ext>
            </a:extLst>
          </p:cNvPr>
          <p:cNvSpPr txBox="1"/>
          <p:nvPr/>
        </p:nvSpPr>
        <p:spPr>
          <a:xfrm>
            <a:off x="438334" y="1449330"/>
            <a:ext cx="252825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038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기능 소개</a:t>
            </a:r>
            <a:endParaRPr lang="en-US" altLang="ko-KR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038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5F0AD-F823-462E-A2EC-A809112445D9}"/>
              </a:ext>
            </a:extLst>
          </p:cNvPr>
          <p:cNvSpPr txBox="1"/>
          <p:nvPr/>
        </p:nvSpPr>
        <p:spPr>
          <a:xfrm>
            <a:off x="2021451" y="391955"/>
            <a:ext cx="70564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CONCEPT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24" y="1729482"/>
            <a:ext cx="5646954" cy="3449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857" y="2298247"/>
            <a:ext cx="5410455" cy="189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한국기술교육대학교 포털 및 다담창의센터 링크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가공의뢰내역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가공의뢰 신청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F1CA7-2A0B-4E3E-B57B-0B63A7C1FFAE}"/>
              </a:ext>
            </a:extLst>
          </p:cNvPr>
          <p:cNvSpPr txBox="1"/>
          <p:nvPr/>
        </p:nvSpPr>
        <p:spPr>
          <a:xfrm>
            <a:off x="10130794" y="6136723"/>
            <a:ext cx="1915909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웹 프로그래밍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47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C0839EF-DACA-44DA-A61E-D10F45E6159B}"/>
              </a:ext>
            </a:extLst>
          </p:cNvPr>
          <p:cNvSpPr txBox="1"/>
          <p:nvPr/>
        </p:nvSpPr>
        <p:spPr>
          <a:xfrm>
            <a:off x="4587774" y="3743337"/>
            <a:ext cx="3062249" cy="87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pPr algn="ctr"/>
            <a:r>
              <a:rPr lang="en-US" altLang="ko-KR" sz="5000" spc="50" dirty="0"/>
              <a:t>MAIN PAGE</a:t>
            </a:r>
            <a:endParaRPr lang="en-US" sz="5000" spc="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A9F84-17C9-4111-AC74-6922577E4D2B}"/>
              </a:ext>
            </a:extLst>
          </p:cNvPr>
          <p:cNvSpPr txBox="1"/>
          <p:nvPr/>
        </p:nvSpPr>
        <p:spPr>
          <a:xfrm>
            <a:off x="5172159" y="3137457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페이지 소개</a:t>
            </a:r>
            <a:endParaRPr lang="en-US" sz="20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76E8AF-EADF-4C41-8C2F-1FA3783CE50C}"/>
              </a:ext>
            </a:extLst>
          </p:cNvPr>
          <p:cNvSpPr/>
          <p:nvPr/>
        </p:nvSpPr>
        <p:spPr>
          <a:xfrm>
            <a:off x="4889528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FFA3FE-70EB-4550-BC05-7D79730120A8}"/>
              </a:ext>
            </a:extLst>
          </p:cNvPr>
          <p:cNvSpPr/>
          <p:nvPr/>
        </p:nvSpPr>
        <p:spPr>
          <a:xfrm>
            <a:off x="5300373" y="4902251"/>
            <a:ext cx="358721" cy="1383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D183FA-F638-4573-9762-2EFD92583088}"/>
              </a:ext>
            </a:extLst>
          </p:cNvPr>
          <p:cNvSpPr/>
          <p:nvPr/>
        </p:nvSpPr>
        <p:spPr>
          <a:xfrm>
            <a:off x="5931636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BE10BC-AD6A-464C-93C9-208039211F13}"/>
              </a:ext>
            </a:extLst>
          </p:cNvPr>
          <p:cNvSpPr/>
          <p:nvPr/>
        </p:nvSpPr>
        <p:spPr>
          <a:xfrm>
            <a:off x="6342481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FDC013-D2AC-42CA-9AF6-5F29F0162BB8}"/>
              </a:ext>
            </a:extLst>
          </p:cNvPr>
          <p:cNvSpPr/>
          <p:nvPr/>
        </p:nvSpPr>
        <p:spPr>
          <a:xfrm>
            <a:off x="6753326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2EB6F0-8269-4112-B1EF-A47E4F42E5C1}"/>
              </a:ext>
            </a:extLst>
          </p:cNvPr>
          <p:cNvSpPr/>
          <p:nvPr/>
        </p:nvSpPr>
        <p:spPr>
          <a:xfrm>
            <a:off x="7164169" y="4902251"/>
            <a:ext cx="138303" cy="13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>
            <a:cxnSpLocks/>
          </p:cNvCxnSpPr>
          <p:nvPr/>
        </p:nvCxnSpPr>
        <p:spPr>
          <a:xfrm>
            <a:off x="3189368" y="3005398"/>
            <a:ext cx="58590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8F92610-CFAE-4746-ABD8-EFBCAAF116F5}"/>
              </a:ext>
            </a:extLst>
          </p:cNvPr>
          <p:cNvCxnSpPr>
            <a:cxnSpLocks/>
          </p:cNvCxnSpPr>
          <p:nvPr/>
        </p:nvCxnSpPr>
        <p:spPr>
          <a:xfrm>
            <a:off x="3189368" y="3590250"/>
            <a:ext cx="58590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래픽 59">
            <a:extLst>
              <a:ext uri="{FF2B5EF4-FFF2-40B4-BE49-F238E27FC236}">
                <a16:creationId xmlns:a16="http://schemas.microsoft.com/office/drawing/2014/main" id="{097E2FDF-C0E1-49D9-805F-BBD6E0AB1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6234" y="888075"/>
            <a:ext cx="2785311" cy="178388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A478577-235C-45DC-BE68-E8B52E375E2C}"/>
              </a:ext>
            </a:extLst>
          </p:cNvPr>
          <p:cNvSpPr txBox="1"/>
          <p:nvPr/>
        </p:nvSpPr>
        <p:spPr>
          <a:xfrm>
            <a:off x="508519" y="6136723"/>
            <a:ext cx="348173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07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7D9DA-1E8C-47C7-831C-0EC6AB0AADBD}"/>
              </a:ext>
            </a:extLst>
          </p:cNvPr>
          <p:cNvSpPr txBox="1"/>
          <p:nvPr/>
        </p:nvSpPr>
        <p:spPr>
          <a:xfrm>
            <a:off x="2254107" y="6136723"/>
            <a:ext cx="348173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08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421BA98-EB1F-4AF0-9E72-4FDFDE55DD85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0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508519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08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54107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09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FA6DF-CA84-4F03-82B8-2F39FC7AD541}"/>
              </a:ext>
            </a:extLst>
          </p:cNvPr>
          <p:cNvSpPr txBox="1"/>
          <p:nvPr/>
        </p:nvSpPr>
        <p:spPr>
          <a:xfrm>
            <a:off x="475658" y="391954"/>
            <a:ext cx="585417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0386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35F0AD-F823-462E-A2EC-A809112445D9}"/>
              </a:ext>
            </a:extLst>
          </p:cNvPr>
          <p:cNvSpPr txBox="1"/>
          <p:nvPr/>
        </p:nvSpPr>
        <p:spPr>
          <a:xfrm>
            <a:off x="2112850" y="391954"/>
            <a:ext cx="508473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LINK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A708E0-4AC8-4DD9-9799-63580B61BF8F}"/>
              </a:ext>
            </a:extLst>
          </p:cNvPr>
          <p:cNvSpPr txBox="1"/>
          <p:nvPr/>
        </p:nvSpPr>
        <p:spPr>
          <a:xfrm>
            <a:off x="3764855" y="391954"/>
            <a:ext cx="831381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LOOK UP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20E79-66E7-4671-B050-B8FDFD7F3B65}"/>
              </a:ext>
            </a:extLst>
          </p:cNvPr>
          <p:cNvSpPr txBox="1"/>
          <p:nvPr/>
        </p:nvSpPr>
        <p:spPr>
          <a:xfrm>
            <a:off x="5152620" y="391954"/>
            <a:ext cx="830677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REQUEST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175F86-53FF-4F16-8F94-FA23FE73E66E}"/>
              </a:ext>
            </a:extLst>
          </p:cNvPr>
          <p:cNvSpPr txBox="1"/>
          <p:nvPr/>
        </p:nvSpPr>
        <p:spPr>
          <a:xfrm>
            <a:off x="438334" y="1449330"/>
            <a:ext cx="1717137" cy="61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B18D5-4803-4C00-9058-6F93A857C744}"/>
              </a:ext>
            </a:extLst>
          </p:cNvPr>
          <p:cNvSpPr txBox="1"/>
          <p:nvPr/>
        </p:nvSpPr>
        <p:spPr>
          <a:xfrm>
            <a:off x="475658" y="2901106"/>
            <a:ext cx="3771649" cy="200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프로그램를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처음 실행했을 때의 화면입니다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상단바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이름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사이드 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목록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사이드 바의 버튼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다담창의센터 로고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5658" y="2079938"/>
            <a:ext cx="41727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Dadam_Main_Form.cs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820E79-66E7-4671-B050-B8FDFD7F3B65}"/>
              </a:ext>
            </a:extLst>
          </p:cNvPr>
          <p:cNvSpPr txBox="1"/>
          <p:nvPr/>
        </p:nvSpPr>
        <p:spPr>
          <a:xfrm>
            <a:off x="6679847" y="391954"/>
            <a:ext cx="906145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DATABASE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FC3F4E-D215-42FD-8BB0-385C24C1FFB2}"/>
              </a:ext>
            </a:extLst>
          </p:cNvPr>
          <p:cNvSpPr txBox="1"/>
          <p:nvPr/>
        </p:nvSpPr>
        <p:spPr>
          <a:xfrm>
            <a:off x="10130794" y="6136723"/>
            <a:ext cx="1915909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웹 프로그래밍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3" name="_x478802624" descr="EMB00002f1472cc">
            <a:extLst>
              <a:ext uri="{FF2B5EF4-FFF2-40B4-BE49-F238E27FC236}">
                <a16:creationId xmlns:a16="http://schemas.microsoft.com/office/drawing/2014/main" id="{B3E5F972-36FC-4DB2-BFF3-13833C96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802" y="1383506"/>
            <a:ext cx="4986338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4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508519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09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54107" y="6136723"/>
            <a:ext cx="348172" cy="31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175F86-53FF-4F16-8F94-FA23FE73E66E}"/>
              </a:ext>
            </a:extLst>
          </p:cNvPr>
          <p:cNvSpPr txBox="1"/>
          <p:nvPr/>
        </p:nvSpPr>
        <p:spPr>
          <a:xfrm>
            <a:off x="438334" y="1449330"/>
            <a:ext cx="2799164" cy="61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홈페이지로 이동</a:t>
            </a:r>
            <a:endParaRPr lang="en-US" sz="32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B18D5-4803-4C00-9058-6F93A857C744}"/>
              </a:ext>
            </a:extLst>
          </p:cNvPr>
          <p:cNvSpPr txBox="1"/>
          <p:nvPr/>
        </p:nvSpPr>
        <p:spPr>
          <a:xfrm>
            <a:off x="475658" y="2901106"/>
            <a:ext cx="3972517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정중앙에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한국교육기술교육대학교의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마크 작성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한국기술교육대 포털로 이동하는 링크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다담창의센터 홈페이지 링크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417548C-AC6E-49A8-B051-EB733C904910}"/>
              </a:ext>
            </a:extLst>
          </p:cNvPr>
          <p:cNvGrpSpPr/>
          <p:nvPr/>
        </p:nvGrpSpPr>
        <p:grpSpPr>
          <a:xfrm>
            <a:off x="475658" y="391954"/>
            <a:ext cx="7110334" cy="278218"/>
            <a:chOff x="475658" y="391954"/>
            <a:chExt cx="7110334" cy="2782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C79F32-5737-4F30-969C-3F3688F20828}"/>
                </a:ext>
              </a:extLst>
            </p:cNvPr>
            <p:cNvSpPr txBox="1"/>
            <p:nvPr/>
          </p:nvSpPr>
          <p:spPr>
            <a:xfrm>
              <a:off x="475658" y="391954"/>
              <a:ext cx="585417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MAIN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2A8B99-9F7E-4982-9687-432632ADD35B}"/>
                </a:ext>
              </a:extLst>
            </p:cNvPr>
            <p:cNvSpPr txBox="1"/>
            <p:nvPr/>
          </p:nvSpPr>
          <p:spPr>
            <a:xfrm>
              <a:off x="2112850" y="391954"/>
              <a:ext cx="508473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03864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LINK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03864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7D5E1F-734E-434B-81E2-B2545DFB9D78}"/>
                </a:ext>
              </a:extLst>
            </p:cNvPr>
            <p:cNvSpPr txBox="1"/>
            <p:nvPr/>
          </p:nvSpPr>
          <p:spPr>
            <a:xfrm>
              <a:off x="3764855" y="391954"/>
              <a:ext cx="831381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LOOK UP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6A77F3-0CDD-42D3-94A6-78CEC93EDEAF}"/>
                </a:ext>
              </a:extLst>
            </p:cNvPr>
            <p:cNvSpPr txBox="1"/>
            <p:nvPr/>
          </p:nvSpPr>
          <p:spPr>
            <a:xfrm>
              <a:off x="5152620" y="391954"/>
              <a:ext cx="830677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REQUEST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AB5E22-A2A0-4658-A314-33D856F38F9F}"/>
                </a:ext>
              </a:extLst>
            </p:cNvPr>
            <p:cNvSpPr txBox="1"/>
            <p:nvPr/>
          </p:nvSpPr>
          <p:spPr>
            <a:xfrm>
              <a:off x="6679847" y="391954"/>
              <a:ext cx="906145" cy="27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DATABASE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24" name="_x478802624" descr="EMB00002f1472cc">
            <a:extLst>
              <a:ext uri="{FF2B5EF4-FFF2-40B4-BE49-F238E27FC236}">
                <a16:creationId xmlns:a16="http://schemas.microsoft.com/office/drawing/2014/main" id="{110A5687-1BA9-45DA-A798-F632C9E2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802" y="1383506"/>
            <a:ext cx="4986338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AD7C1F-6CED-4D32-A88F-93AD5D861A5D}"/>
              </a:ext>
            </a:extLst>
          </p:cNvPr>
          <p:cNvSpPr/>
          <p:nvPr/>
        </p:nvSpPr>
        <p:spPr>
          <a:xfrm>
            <a:off x="475658" y="2079938"/>
            <a:ext cx="41727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Dadam_Main_Form.cs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3D7A67-23F9-47C8-A9AE-20B91EA4EA80}"/>
              </a:ext>
            </a:extLst>
          </p:cNvPr>
          <p:cNvSpPr txBox="1"/>
          <p:nvPr/>
        </p:nvSpPr>
        <p:spPr>
          <a:xfrm>
            <a:off x="10130794" y="6136723"/>
            <a:ext cx="1915909" cy="3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웹 프로그래밍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4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439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G마켓 산스 Bold</vt:lpstr>
      <vt:lpstr>G마켓 산스 Light</vt:lpstr>
      <vt:lpstr>G마켓 산스 Medium</vt:lpstr>
      <vt:lpstr>나눔스퀘어</vt:lpstr>
      <vt:lpstr>나눔스퀘어 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박효경</cp:lastModifiedBy>
  <cp:revision>33</cp:revision>
  <dcterms:created xsi:type="dcterms:W3CDTF">2020-06-13T13:17:59Z</dcterms:created>
  <dcterms:modified xsi:type="dcterms:W3CDTF">2020-12-09T14:44:08Z</dcterms:modified>
</cp:coreProperties>
</file>