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0" r:id="rId4"/>
    <p:sldId id="273" r:id="rId5"/>
    <p:sldId id="259" r:id="rId6"/>
    <p:sldId id="265" r:id="rId7"/>
    <p:sldId id="266" r:id="rId8"/>
    <p:sldId id="267" r:id="rId9"/>
    <p:sldId id="268" r:id="rId10"/>
    <p:sldId id="269" r:id="rId11"/>
    <p:sldId id="257" r:id="rId12"/>
    <p:sldId id="271" r:id="rId13"/>
    <p:sldId id="263" r:id="rId14"/>
    <p:sldId id="278" r:id="rId15"/>
    <p:sldId id="280" r:id="rId16"/>
    <p:sldId id="284" r:id="rId17"/>
    <p:sldId id="279" r:id="rId18"/>
    <p:sldId id="285" r:id="rId19"/>
    <p:sldId id="274" r:id="rId20"/>
    <p:sldId id="275" r:id="rId21"/>
    <p:sldId id="276" r:id="rId22"/>
    <p:sldId id="281" r:id="rId23"/>
    <p:sldId id="283" r:id="rId24"/>
    <p:sldId id="286" r:id="rId25"/>
    <p:sldId id="287" r:id="rId26"/>
    <p:sldId id="288" r:id="rId27"/>
    <p:sldId id="264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61"/>
    <a:srgbClr val="D67F00"/>
    <a:srgbClr val="FFC58B"/>
    <a:srgbClr val="FF505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0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9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7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7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5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7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0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9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0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imeo.com/api/authentication#supported-sco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google.com/youtube/v3/docs/search?hl=ko#resource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youtube.com/watch?v=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auth.net/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>
                <a:lumMod val="0"/>
                <a:lumOff val="100000"/>
              </a:schemeClr>
            </a:gs>
            <a:gs pos="55000">
              <a:schemeClr val="bg1">
                <a:alpha val="6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3DCAC54-D594-4801-B3C3-8DDAEF8B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3429000"/>
            <a:ext cx="6858000" cy="399511"/>
          </a:xfrm>
        </p:spPr>
        <p:txBody>
          <a:bodyPr>
            <a:normAutofit/>
          </a:bodyPr>
          <a:lstStyle/>
          <a:p>
            <a:r>
              <a:rPr lang="en-US" altLang="ko-KR" sz="1600" spc="600" dirty="0">
                <a:solidFill>
                  <a:schemeClr val="bg2">
                    <a:lumMod val="50000"/>
                  </a:schemeClr>
                </a:solidFill>
              </a:rPr>
              <a:t>Video Searching Web Site</a:t>
            </a:r>
            <a:endParaRPr lang="ko-KR" altLang="en-US" sz="1600" spc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5AC2A0-8A96-474C-8EF0-4148AF6E78C5}"/>
              </a:ext>
            </a:extLst>
          </p:cNvPr>
          <p:cNvSpPr txBox="1">
            <a:spLocks/>
          </p:cNvSpPr>
          <p:nvPr/>
        </p:nvSpPr>
        <p:spPr>
          <a:xfrm>
            <a:off x="2679146" y="2776784"/>
            <a:ext cx="4223857" cy="73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-2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동영상 검색 사이트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DDBFDB-FFD9-4FC3-8251-4FC55B0F42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04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783"/>
          <a:stretch/>
        </p:blipFill>
        <p:spPr>
          <a:xfrm>
            <a:off x="1996264" y="2833409"/>
            <a:ext cx="682883" cy="59559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F138AB-E0D2-413E-8DDF-02A6038B1943}"/>
              </a:ext>
            </a:extLst>
          </p:cNvPr>
          <p:cNvCxnSpPr>
            <a:cxnSpLocks/>
          </p:cNvCxnSpPr>
          <p:nvPr/>
        </p:nvCxnSpPr>
        <p:spPr>
          <a:xfrm flipH="1">
            <a:off x="4371975" y="114300"/>
            <a:ext cx="1362076" cy="2719109"/>
          </a:xfrm>
          <a:prstGeom prst="line">
            <a:avLst/>
          </a:prstGeom>
          <a:ln>
            <a:solidFill>
              <a:schemeClr val="bg2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0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B061"/>
                </a:solidFill>
              </a:rPr>
              <a:t>구현</a:t>
            </a:r>
            <a:endParaRPr lang="en-US" altLang="ko-KR" sz="2400" b="1" spc="-225" dirty="0">
              <a:solidFill>
                <a:srgbClr val="FFB06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57200" y="2155771"/>
            <a:ext cx="8085939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사용자의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콘텐츠에 액세스하도록 앱을 인증하려고 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시원한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OAuth 2.0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사용하여 애플리케이션을 인증하므로 필요한 작업은 다음과 같습니다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b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400" b="1" spc="-150" dirty="0">
                <a:solidFill>
                  <a:srgbClr val="D67F00"/>
                </a:solidFill>
              </a:rPr>
              <a:t>인증 워크 </a:t>
            </a:r>
            <a:r>
              <a:rPr lang="ko-KR" altLang="en-US" sz="1400" b="1" spc="-150" dirty="0" err="1">
                <a:solidFill>
                  <a:srgbClr val="D67F00"/>
                </a:solidFill>
              </a:rPr>
              <a:t>플로</a:t>
            </a:r>
            <a:r>
              <a:rPr lang="ko-KR" altLang="en-US" sz="1400" b="1" spc="-150" dirty="0">
                <a:solidFill>
                  <a:srgbClr val="D67F00"/>
                </a:solidFill>
              </a:rPr>
              <a:t> 선택 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인증 토큰을 생성하기 전에 필요한 토큰 유형을 결정해야합니다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질문에 답하면 워크 </a:t>
            </a:r>
            <a:r>
              <a:rPr lang="ko-KR" altLang="en-US" sz="1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플로에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맞는 토큰을 찾으십시오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앱이 공개 또는 비공개 콘텐츠에 액세스하고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있는지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b="1" spc="-150" dirty="0">
                <a:solidFill>
                  <a:srgbClr val="D67F00"/>
                </a:solidFill>
              </a:rPr>
              <a:t>토큰 생성</a:t>
            </a:r>
            <a:endParaRPr lang="ko-KR" altLang="en-US" sz="1400" spc="-150" dirty="0">
              <a:solidFill>
                <a:srgbClr val="D67F00"/>
              </a:solidFill>
            </a:endParaRPr>
          </a:p>
          <a:p>
            <a:pPr lvl="1"/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공용 컨텐츠의 경우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직접 공용 액세스 토큰을 작성하도록 요청하십시오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비공개 콘텐츠의 경우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사용자를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보내 응용 프로그램을 대신하여 권한을 부여하십시오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그런 다음 액세스 토큰을 교환 할 수 있는 인증 코드를 받습니다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spc="-150" dirty="0">
                <a:solidFill>
                  <a:srgbClr val="D67F00"/>
                </a:solidFill>
              </a:rPr>
              <a:t>API </a:t>
            </a:r>
            <a:r>
              <a:rPr lang="ko-KR" altLang="en-US" sz="1400" b="1" spc="-150" dirty="0">
                <a:solidFill>
                  <a:srgbClr val="D67F00"/>
                </a:solidFill>
              </a:rPr>
              <a:t>요청 만들기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액세스 토큰을 사용하면 토큰이 만료되거나 취소 될 때까지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상호 작용할 수 있습니다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토큰은 액세스 토큰을 만들 때 요청한 토큰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범위에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의해 제한됩니다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11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4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구현 예시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3A8DBC7-1A7F-4A06-B5DE-7A627EC4B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48970"/>
            <a:ext cx="6887362" cy="40164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#First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Vimeo.VimeoClient.GetAuthURL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(cid: YOUR_API_KEY,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REDIRECT_URL);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Vimeo.VimeoClient.Authorize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VERIFIER, cid: YOUR_API_KEY,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YOUR_API_SECRET,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REDIRECT_URL);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vc.AccessToken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Vimeo.VimeoClient.ReAuthorize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APISecret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Calling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Uploading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file: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video_id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vc.Upload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Video.mp4”);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Uploading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support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ticket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vc.GetTicket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Settings.Default.CompleteUri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ticket.CompleteUri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Settings.Default.TicketId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ticket.TicketId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Settings.Default.UploadLink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ticket.UploadLinkSecure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Settings.Default.Save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video_id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vc.Upload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Video.mp4”,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ticket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Replacing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existing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ticket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vc.GetTicket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video_id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vc.Upload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Video.mp4”,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ticket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Progress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vc.UploadCallback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UploadCallback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video_id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vc.Upload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Video.mp4”);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UploadCallback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VerifyFeedback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feedback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"{0}/{1}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uploaded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feedback.LastByte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feedback.ContentSize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BE1313-2E16-49A6-A4AE-18EAD306FC64}"/>
              </a:ext>
            </a:extLst>
          </p:cNvPr>
          <p:cNvSpPr/>
          <p:nvPr/>
        </p:nvSpPr>
        <p:spPr>
          <a:xfrm>
            <a:off x="5981700" y="6596390"/>
            <a:ext cx="33051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https://github.com/saeedafshari/VimeoDotNet3</a:t>
            </a:r>
          </a:p>
        </p:txBody>
      </p:sp>
    </p:spTree>
    <p:extLst>
      <p:ext uri="{BB962C8B-B14F-4D97-AF65-F5344CB8AC3E}">
        <p14:creationId xmlns:p14="http://schemas.microsoft.com/office/powerpoint/2010/main" val="189698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구현 예시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BE1313-2E16-49A6-A4AE-18EAD306FC64}"/>
              </a:ext>
            </a:extLst>
          </p:cNvPr>
          <p:cNvSpPr/>
          <p:nvPr/>
        </p:nvSpPr>
        <p:spPr>
          <a:xfrm>
            <a:off x="5981700" y="6596390"/>
            <a:ext cx="33051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https://github.com/saeedafshari/VimeoDotNet3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C7EF734-CEFB-438C-9D8C-40D81356B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87" y="645952"/>
            <a:ext cx="4165600" cy="5386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.Collections.Generic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.Net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.Web.Script.Serialization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.Diagnostics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Vimeo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kumimoji="0" lang="en-US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GetAuthURL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apiRoot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interact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authUrl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"{0}/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authorize?response_type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code&amp;client_id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={1}&amp;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apiRoot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choices.Contains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FormatException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{0}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'{1}')"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authUrl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"{0}+"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authUrl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={0}"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authUrl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GetAccessToken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authCode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apiRoot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Helpers.ToBase64(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"{0}:{1}"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Debug.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 {0}"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authorization_code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authCode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WebHeaderCollection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//{"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vnd.vimeo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.*+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=3.2"},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Basic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{0}"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Helpers.HTTPFetch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"{0}/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apiRoot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JavaScriptSerializer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GetClientCredentials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apiRoot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"https://api.vimeo.com"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basicAuth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Helpers.ToBase64(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"{0}:{1}"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client_credentials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WebHeaderCollection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//{"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vnd.vimeo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.*+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=3.2"},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Basic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{0}"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basicAuth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payload.Add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Helpers.HTTPFetch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"{0}/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authorize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apiRoot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JavaScriptSerializer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5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16" y="2603392"/>
            <a:ext cx="2786193" cy="1325563"/>
          </a:xfrm>
        </p:spPr>
        <p:txBody>
          <a:bodyPr/>
          <a:lstStyle/>
          <a:p>
            <a:r>
              <a:rPr lang="en-US" altLang="ko-KR" dirty="0" err="1">
                <a:solidFill>
                  <a:srgbClr val="FFC58B"/>
                </a:solidFill>
                <a:latin typeface="Arial Black" panose="020B0A04020102020204" pitchFamily="34" charset="0"/>
              </a:rPr>
              <a:t>Youtube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FF3446-CA21-4E23-B47B-3285F72AE088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E48E78-4EDE-4DFB-AE50-DB5BF536A682}"/>
              </a:ext>
            </a:extLst>
          </p:cNvPr>
          <p:cNvSpPr/>
          <p:nvPr/>
        </p:nvSpPr>
        <p:spPr>
          <a:xfrm>
            <a:off x="749416" y="3605789"/>
            <a:ext cx="7645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LLC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American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video-sharing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headquartered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Bruno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California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PayPal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employees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Hurley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Chen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Jawed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Karim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February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2005. Google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bought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November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2006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US$1.65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billion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operates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Google's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subsidiaries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01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A8828A6-BDC9-4984-BBCE-FC31D46D82C8}"/>
              </a:ext>
            </a:extLst>
          </p:cNvPr>
          <p:cNvSpPr/>
          <p:nvPr/>
        </p:nvSpPr>
        <p:spPr>
          <a:xfrm>
            <a:off x="486561" y="1636267"/>
            <a:ext cx="8266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*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search : list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1600" spc="-150" dirty="0">
                <a:solidFill>
                  <a:srgbClr val="FFC58B"/>
                </a:solidFill>
                <a:latin typeface="Helvetica Neue"/>
              </a:rPr>
              <a:t>-   </a:t>
            </a:r>
            <a:r>
              <a:rPr lang="en-US" altLang="ko-KR" sz="1600" spc="-150" dirty="0">
                <a:latin typeface="Helvetica Neue"/>
              </a:rPr>
              <a:t>API </a:t>
            </a:r>
            <a:r>
              <a:rPr lang="ko-KR" altLang="en-US" sz="1600" spc="-150" dirty="0">
                <a:latin typeface="Helvetica Neue"/>
              </a:rPr>
              <a:t>요청에 따라 지정된 쿼리 매개변수와 일치하는 검색결과의 모음을 반환   </a:t>
            </a:r>
            <a:endParaRPr lang="en-US" altLang="ko-KR" sz="2000" spc="-150" dirty="0">
              <a:latin typeface="Helvetica Neue"/>
            </a:endParaRPr>
          </a:p>
          <a:p>
            <a:r>
              <a:rPr lang="ko-KR" altLang="en-US" sz="1600" spc="-150" dirty="0">
                <a:latin typeface="Helvetica Neue"/>
              </a:rPr>
              <a:t>    이때</a:t>
            </a:r>
            <a:r>
              <a:rPr lang="en-US" altLang="ko-KR" sz="1600" spc="-150" dirty="0">
                <a:latin typeface="Helvetica Neue"/>
              </a:rPr>
              <a:t>,  list</a:t>
            </a:r>
            <a:r>
              <a:rPr lang="ko-KR" altLang="en-US" sz="1600" spc="-150" dirty="0">
                <a:latin typeface="Helvetica Neue"/>
              </a:rPr>
              <a:t>에는  </a:t>
            </a:r>
            <a:r>
              <a:rPr lang="en-US" altLang="ko-KR" sz="1600" spc="-150" dirty="0">
                <a:latin typeface="Helvetica Neue"/>
              </a:rPr>
              <a:t>video, channel, playlist </a:t>
            </a:r>
            <a:r>
              <a:rPr lang="ko-KR" altLang="en-US" sz="1600" spc="-150" dirty="0">
                <a:latin typeface="Helvetica Neue"/>
              </a:rPr>
              <a:t>리소스가 포함되어 있음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C27F33-2247-4E63-A649-CED48D08AFEB}"/>
              </a:ext>
            </a:extLst>
          </p:cNvPr>
          <p:cNvGrpSpPr/>
          <p:nvPr/>
        </p:nvGrpSpPr>
        <p:grpSpPr>
          <a:xfrm>
            <a:off x="618343" y="2731212"/>
            <a:ext cx="7481390" cy="3565272"/>
            <a:chOff x="671117" y="3140652"/>
            <a:chExt cx="7481390" cy="35652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29FC48-C553-4BBE-9752-343B093B2C8E}"/>
                </a:ext>
              </a:extLst>
            </p:cNvPr>
            <p:cNvSpPr/>
            <p:nvPr/>
          </p:nvSpPr>
          <p:spPr>
            <a:xfrm>
              <a:off x="671118" y="3140652"/>
              <a:ext cx="46810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spc="-150" dirty="0">
                  <a:solidFill>
                    <a:srgbClr val="FFC58B"/>
                  </a:solidFill>
                  <a:latin typeface="Helvetica Neue"/>
                </a:rPr>
                <a:t>* </a:t>
              </a:r>
              <a:r>
                <a:rPr lang="ko-KR" altLang="en-US" sz="2000" b="1" spc="-150" dirty="0">
                  <a:solidFill>
                    <a:srgbClr val="FFC58B"/>
                  </a:solidFill>
                  <a:latin typeface="Helvetica Neue"/>
                </a:rPr>
                <a:t>검색 결과 표현 </a:t>
              </a:r>
              <a:r>
                <a:rPr lang="en-US" altLang="ko-KR" sz="2000" b="1" spc="-150" dirty="0">
                  <a:solidFill>
                    <a:srgbClr val="FFC58B"/>
                  </a:solidFill>
                  <a:latin typeface="Helvetica Neue"/>
                </a:rPr>
                <a:t>– JSON</a:t>
              </a:r>
              <a:r>
                <a:rPr lang="ko-KR" altLang="en-US" sz="2000" b="1" spc="-150" dirty="0">
                  <a:solidFill>
                    <a:srgbClr val="FFC58B"/>
                  </a:solidFill>
                  <a:latin typeface="Helvetica Neue"/>
                </a:rPr>
                <a:t> 구조</a:t>
              </a:r>
              <a:endParaRPr lang="ko-KR" altLang="en-US" sz="2000" b="1" dirty="0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49572FF-CA1D-4DF4-9507-A2104BA2D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18" y="3546149"/>
              <a:ext cx="7481389" cy="315977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101568" rIns="0" bIns="10156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kind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youtube#searchResult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etag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etag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kind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videoId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playlistId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},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snippet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publishedAt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datetime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description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thumbnails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(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key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)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url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unsigned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integer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unsigned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integer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},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}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4769AE1-34BF-4BFE-811F-29BD98934C1F}"/>
                </a:ext>
              </a:extLst>
            </p:cNvPr>
            <p:cNvSpPr/>
            <p:nvPr/>
          </p:nvSpPr>
          <p:spPr>
            <a:xfrm>
              <a:off x="3762461" y="4325865"/>
              <a:ext cx="419869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/*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id.type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속성값이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youtube#video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youtube#channel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youtube#playlist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인 경우 각 검색 쿼리에 일치하는 동영상을 고유하게 식별하는 데 사용하는 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ID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를 포함 *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</a:t>
              </a:r>
              <a:endParaRPr lang="ko-KR" altLang="en-US" sz="900" b="1" dirty="0"/>
            </a:p>
            <a:p>
              <a:br>
                <a:rPr lang="ko-KR" altLang="en-US" sz="900" b="1" dirty="0"/>
              </a:br>
              <a:endParaRPr lang="ko-KR" altLang="en-US" sz="9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01A4D7-ADF4-494B-A0DD-5550845F2BB8}"/>
                </a:ext>
              </a:extLst>
            </p:cNvPr>
            <p:cNvSpPr/>
            <p:nvPr/>
          </p:nvSpPr>
          <p:spPr>
            <a:xfrm>
              <a:off x="671117" y="4320478"/>
              <a:ext cx="3091343" cy="328552"/>
            </a:xfrm>
            <a:prstGeom prst="rect">
              <a:avLst/>
            </a:prstGeom>
            <a:noFill/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7DBB46-0B8B-4832-B361-1F9284141282}"/>
                </a:ext>
              </a:extLst>
            </p:cNvPr>
            <p:cNvSpPr/>
            <p:nvPr/>
          </p:nvSpPr>
          <p:spPr>
            <a:xfrm>
              <a:off x="671117" y="4797483"/>
              <a:ext cx="3091343" cy="1443925"/>
            </a:xfrm>
            <a:prstGeom prst="rect">
              <a:avLst/>
            </a:prstGeom>
            <a:noFill/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16B8E4E-03B4-4520-9494-FDA48B1F66D8}"/>
                </a:ext>
              </a:extLst>
            </p:cNvPr>
            <p:cNvSpPr/>
            <p:nvPr/>
          </p:nvSpPr>
          <p:spPr>
            <a:xfrm>
              <a:off x="3762460" y="4868486"/>
              <a:ext cx="419869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/* snippet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은 제목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, 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설명 등 검색 결과에 대한 기본 세부 정보를 저장 *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</a:t>
              </a:r>
              <a:endParaRPr lang="ko-KR" altLang="en-US" sz="900" b="1" dirty="0"/>
            </a:p>
            <a:p>
              <a:br>
                <a:rPr lang="ko-KR" altLang="en-US" sz="900" b="1" dirty="0"/>
              </a:br>
              <a:endParaRPr lang="ko-KR" altLang="en-US" sz="900" b="1" dirty="0"/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69A36C7E-00F2-4B69-BEE6-D0197ECF4A81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D08E2B-69AA-40C6-9A1F-FD454E556E65}"/>
              </a:ext>
            </a:extLst>
          </p:cNvPr>
          <p:cNvSpPr/>
          <p:nvPr/>
        </p:nvSpPr>
        <p:spPr>
          <a:xfrm>
            <a:off x="618343" y="985924"/>
            <a:ext cx="387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 err="1">
                <a:solidFill>
                  <a:srgbClr val="FFC58B"/>
                </a:solidFill>
                <a:latin typeface="Helvetica Neue"/>
              </a:rPr>
              <a:t>Youtube</a:t>
            </a:r>
            <a:r>
              <a:rPr lang="en-US" altLang="ko-KR" sz="24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ko-KR" altLang="en-US" sz="2400" b="1" spc="-150" dirty="0">
                <a:solidFill>
                  <a:srgbClr val="FFC58B"/>
                </a:solidFill>
                <a:latin typeface="Helvetica Neue"/>
              </a:rPr>
              <a:t>의 </a:t>
            </a:r>
            <a:r>
              <a:rPr lang="en-US" altLang="ko-KR" sz="2400" b="1" spc="-150" dirty="0">
                <a:solidFill>
                  <a:srgbClr val="FFC58B"/>
                </a:solidFill>
                <a:latin typeface="Helvetica Neue"/>
              </a:rPr>
              <a:t>API(search) </a:t>
            </a:r>
            <a:r>
              <a:rPr lang="ko-KR" altLang="en-US" sz="2400" b="1" spc="-150" dirty="0">
                <a:solidFill>
                  <a:srgbClr val="FFC58B"/>
                </a:solidFill>
                <a:latin typeface="Helvetica Neue"/>
              </a:rPr>
              <a:t> 활용</a:t>
            </a:r>
            <a:endParaRPr lang="en-US" altLang="ko-KR" sz="2400" b="1" spc="-150" dirty="0">
              <a:solidFill>
                <a:srgbClr val="FFC58B"/>
              </a:solidFill>
              <a:latin typeface="Helvetica Neue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55088B-EB5B-4BDF-9E5F-C421EF21404E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29FC48-C553-4BBE-9752-343B093B2C8E}"/>
              </a:ext>
            </a:extLst>
          </p:cNvPr>
          <p:cNvSpPr/>
          <p:nvPr/>
        </p:nvSpPr>
        <p:spPr>
          <a:xfrm>
            <a:off x="486561" y="1501695"/>
            <a:ext cx="1887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* list(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응답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)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형식</a:t>
            </a:r>
            <a:endParaRPr lang="ko-KR" altLang="en-US" sz="2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E0E100-E254-4177-AEED-3D186B59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45" y="2031265"/>
            <a:ext cx="2445393" cy="220566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kind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youtube#searchListResponse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nextPageToken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prevPageToken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pageInfo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totalResults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resultsPerPage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items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search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Resource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72357-6A79-4BD9-B54E-310651B37437}"/>
              </a:ext>
            </a:extLst>
          </p:cNvPr>
          <p:cNvSpPr txBox="1"/>
          <p:nvPr/>
        </p:nvSpPr>
        <p:spPr>
          <a:xfrm>
            <a:off x="3649209" y="2933357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pageInfo.totalResults</a:t>
            </a:r>
            <a:r>
              <a:rPr lang="en-US" altLang="ko-KR" sz="1400" dirty="0"/>
              <a:t>: </a:t>
            </a:r>
            <a:r>
              <a:rPr lang="ko-KR" altLang="en-US" sz="1400" dirty="0"/>
              <a:t>결과집합의 총 개수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576D3-7014-4C67-A639-D13AF46EFFF2}"/>
              </a:ext>
            </a:extLst>
          </p:cNvPr>
          <p:cNvSpPr txBox="1"/>
          <p:nvPr/>
        </p:nvSpPr>
        <p:spPr>
          <a:xfrm>
            <a:off x="3649209" y="3580153"/>
            <a:ext cx="370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Items[] : </a:t>
            </a:r>
            <a:r>
              <a:rPr lang="ko-KR" altLang="en-US" sz="1400" dirty="0"/>
              <a:t>검색기준과 일치하는 결과목록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46C94-D061-47CD-8E0E-F9ED640E7A6D}"/>
              </a:ext>
            </a:extLst>
          </p:cNvPr>
          <p:cNvSpPr txBox="1"/>
          <p:nvPr/>
        </p:nvSpPr>
        <p:spPr>
          <a:xfrm>
            <a:off x="3649209" y="2031265"/>
            <a:ext cx="348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Next/</a:t>
            </a:r>
            <a:r>
              <a:rPr lang="en-US" altLang="ko-KR" sz="1400" dirty="0" err="1"/>
              <a:t>prevPageToken</a:t>
            </a:r>
            <a:r>
              <a:rPr lang="en-US" altLang="ko-KR" sz="1400" dirty="0"/>
              <a:t>:</a:t>
            </a:r>
            <a:r>
              <a:rPr lang="ko-KR" altLang="en-US" sz="1400" dirty="0"/>
              <a:t> 이전</a:t>
            </a:r>
            <a:r>
              <a:rPr lang="en-US" altLang="ko-KR" sz="1400" dirty="0"/>
              <a:t>/</a:t>
            </a:r>
            <a:r>
              <a:rPr lang="ko-KR" altLang="en-US" sz="1400" dirty="0"/>
              <a:t>다음페이지를 검색할 수 있는 토큰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14B8D-B535-411D-80D5-E348E5E07EDF}"/>
              </a:ext>
            </a:extLst>
          </p:cNvPr>
          <p:cNvSpPr/>
          <p:nvPr/>
        </p:nvSpPr>
        <p:spPr>
          <a:xfrm>
            <a:off x="650145" y="498697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>
                <a:solidFill>
                  <a:srgbClr val="FFC58B"/>
                </a:solidFill>
                <a:latin typeface="Helvetica Neue"/>
              </a:rPr>
              <a:t>* </a:t>
            </a:r>
            <a:r>
              <a:rPr lang="ko-KR" altLang="en-US" b="1" spc="-150" dirty="0">
                <a:solidFill>
                  <a:srgbClr val="FFC58B"/>
                </a:solidFill>
                <a:latin typeface="Helvetica Neue"/>
              </a:rPr>
              <a:t>오류유형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0487BB-A9AD-43B7-AA51-BD6B4A30B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0" b="12148"/>
          <a:stretch/>
        </p:blipFill>
        <p:spPr>
          <a:xfrm>
            <a:off x="3095538" y="4986973"/>
            <a:ext cx="5511568" cy="1120212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600B7923-8755-4680-86AF-6A23A758AD71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A65FB3-6508-43C4-9E6A-6D1C001B20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B061"/>
                </a:solidFill>
              </a:rPr>
              <a:t>구현</a:t>
            </a:r>
            <a:endParaRPr lang="en-US" altLang="ko-KR" sz="2400" b="1" spc="-225" dirty="0">
              <a:solidFill>
                <a:srgbClr val="FFB06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862AD8-3A46-496B-B23E-D0CD70C576F2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9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498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 err="1">
                <a:solidFill>
                  <a:srgbClr val="FFC58B"/>
                </a:solidFill>
              </a:rPr>
              <a:t>Youtube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 및 매개변수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595241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Search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API HTTP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호출 요청</a:t>
            </a:r>
            <a:endParaRPr lang="en-US" altLang="ko-KR" sz="2000" spc="-150" dirty="0">
              <a:solidFill>
                <a:srgbClr val="FFC58B"/>
              </a:solidFill>
              <a:latin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B0C0B-BFF4-4261-950B-E47038BB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1" y="2154404"/>
            <a:ext cx="5838738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 https://www.googleapis.com/youtube/v3/search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F9321-6581-4321-9FBA-48215D9453D7}"/>
              </a:ext>
            </a:extLst>
          </p:cNvPr>
          <p:cNvSpPr/>
          <p:nvPr/>
        </p:nvSpPr>
        <p:spPr>
          <a:xfrm>
            <a:off x="427839" y="2636523"/>
            <a:ext cx="8560964" cy="461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1) 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필수 매개변수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 part </a:t>
            </a:r>
          </a:p>
          <a:p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API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응답이 포함하는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search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리소스 속성 하나 이상의 쉼표로 구분된 목록을 지정합니다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“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id”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지정할 경우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, snippet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은 받지 않으며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, “snippet”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으로 할 경우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id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snippet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을 중첩으로 하여 둘 다 받습니다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br>
              <a:rPr lang="ko-KR" altLang="en-US" sz="1100" dirty="0">
                <a:solidFill>
                  <a:schemeClr val="accent2"/>
                </a:solidFill>
              </a:rPr>
            </a:b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2) 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필터 </a:t>
            </a: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(3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개 중 하나만 지정</a:t>
            </a: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)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forContentOwner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boolean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en-US" altLang="ko-KR" sz="1100" dirty="0" err="1">
                <a:solidFill>
                  <a:srgbClr val="212121"/>
                </a:solidFill>
                <a:latin typeface="Courier New" panose="02070309020205020404" pitchFamily="49" charset="0"/>
              </a:rPr>
              <a:t>onBehalfOfContentOwner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매개변수에서 지정한 콘텐츠 소유자가 소유한 리소스만 검색하도록 검색을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사용자는 지정된 콘텐츠 소유자와 연결된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CMS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계정을 사용하여 인증을 받아야 하고 </a:t>
            </a:r>
            <a:r>
              <a:rPr lang="en-US" altLang="ko-KR" sz="1100" dirty="0" err="1">
                <a:solidFill>
                  <a:srgbClr val="212121"/>
                </a:solidFill>
                <a:latin typeface="Courier New" panose="02070309020205020404" pitchFamily="49" charset="0"/>
              </a:rPr>
              <a:t>onBehalfOfContentOwner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를 제공해야 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forMine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boolean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인증된 사용자가 소유한 동영상만 검색하도록 검색을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이 매개변수를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true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설정하는 경우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type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매개변수의 값도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video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설정해야 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relatedToVideoId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(string)</a:t>
            </a:r>
          </a:p>
          <a:p>
            <a:pPr marL="457200">
              <a:lnSpc>
                <a:spcPct val="150000"/>
              </a:lnSpc>
            </a:pP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매개변수 값이 식별하는 동영상에 관련된 동영상 목록을 검색합니다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이 매개변수 값은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YouTube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동영상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ID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설정해야 하고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이 매개변수를 사용하는 경우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type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매개변수는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video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설정해야 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>
              <a:lnSpc>
                <a:spcPct val="150000"/>
              </a:lnSpc>
            </a:pPr>
            <a:br>
              <a:rPr lang="ko-KR" altLang="en-US" sz="1100" dirty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6304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498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 err="1">
                <a:solidFill>
                  <a:srgbClr val="FFC58B"/>
                </a:solidFill>
              </a:rPr>
              <a:t>Youtube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 및 매개변수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D1ED3E-E71E-42A2-8EED-915D5B17294D}"/>
              </a:ext>
            </a:extLst>
          </p:cNvPr>
          <p:cNvSpPr/>
          <p:nvPr/>
        </p:nvSpPr>
        <p:spPr>
          <a:xfrm>
            <a:off x="427839" y="1642636"/>
            <a:ext cx="8405771" cy="522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선택적 매개변수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channelId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(string)</a:t>
            </a:r>
          </a:p>
          <a:p>
            <a:pPr marL="457200"/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API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응답이 채널에서 만든 특정 리소스만 포함해야 한다는 것을 나타냅니다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</a:p>
          <a:p>
            <a:pPr marL="457200"/>
            <a:endParaRPr lang="ko-KR" altLang="en-US" sz="11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channelType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(string)</a:t>
            </a:r>
          </a:p>
          <a:p>
            <a:pPr marL="457200"/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채널의 특정 유형에 대한 검색을 제한할 수 있습니다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any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모든 채널 반환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| show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프로그램만 검색</a:t>
            </a:r>
            <a:endParaRPr lang="en-US" altLang="ko-KR" sz="11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457200"/>
            <a:endParaRPr lang="ko-KR" altLang="en-US" sz="11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order(string)</a:t>
            </a:r>
          </a:p>
          <a:p>
            <a:pPr marL="457200">
              <a:lnSpc>
                <a:spcPct val="150000"/>
              </a:lnSpc>
            </a:pP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API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응답에서 리소스를 지시하는 데 사용할 메소드를 지정합니다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기본값은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SEARCH_SORT_RELEVANCE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입니다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endParaRPr lang="ko-KR" altLang="en-US" sz="1100" dirty="0"/>
          </a:p>
          <a:p>
            <a:pPr marL="457200">
              <a:lnSpc>
                <a:spcPct val="150000"/>
              </a:lnSpc>
            </a:pP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date: </a:t>
            </a:r>
            <a:r>
              <a:rPr lang="ko-KR" altLang="en-US" sz="1100" spc="-150" dirty="0">
                <a:solidFill>
                  <a:srgbClr val="212121"/>
                </a:solidFill>
                <a:latin typeface="Arial" panose="020B0604020202020204" pitchFamily="34" charset="0"/>
              </a:rPr>
              <a:t>리소스를 만든 날짜를 기준으로 최근 항목부터 시간 순서대로 리소스를 정렬</a:t>
            </a:r>
            <a:r>
              <a:rPr lang="ko-KR" altLang="en-US" sz="1100" spc="-150" dirty="0"/>
              <a:t>  </a:t>
            </a:r>
            <a:r>
              <a:rPr lang="en-US" altLang="ko-KR" sz="1100" dirty="0"/>
              <a:t>|</a:t>
            </a:r>
            <a:r>
              <a:rPr lang="ko-KR" altLang="en-US" sz="1100" dirty="0"/>
              <a:t> 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rating: </a:t>
            </a:r>
            <a:r>
              <a:rPr lang="ko-KR" altLang="en-US" sz="1100" spc="-150" dirty="0">
                <a:solidFill>
                  <a:srgbClr val="212121"/>
                </a:solidFill>
                <a:latin typeface="Arial" panose="020B0604020202020204" pitchFamily="34" charset="0"/>
              </a:rPr>
              <a:t>높은 평가부터 낮은 평가순으로 리소스를 정렬</a:t>
            </a:r>
            <a:endParaRPr lang="en-US" altLang="ko-KR" sz="1100" spc="-15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relevance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검색 쿼리에 대한 관련성을 기준으로 리소스를 정렬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기본값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)</a:t>
            </a:r>
            <a:r>
              <a:rPr lang="en-US" altLang="ko-KR" sz="1100" dirty="0"/>
              <a:t>	| 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title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제목에 따라 문자순으로 리소스 정렬</a:t>
            </a:r>
            <a:endParaRPr lang="ko-KR" altLang="en-US" sz="1100" dirty="0"/>
          </a:p>
          <a:p>
            <a:pPr marL="457200">
              <a:lnSpc>
                <a:spcPct val="150000"/>
              </a:lnSpc>
            </a:pPr>
            <a:r>
              <a:rPr lang="en-US" altLang="ko-KR" sz="1100" dirty="0" err="1">
                <a:solidFill>
                  <a:srgbClr val="212121"/>
                </a:solidFill>
                <a:latin typeface="Arial" panose="020B0604020202020204" pitchFamily="34" charset="0"/>
              </a:rPr>
              <a:t>videoCount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업로드한 동영상 수에 따라 채널을 내림차순으로 정렬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100" dirty="0"/>
              <a:t>|  </a:t>
            </a:r>
            <a:r>
              <a:rPr lang="en-US" altLang="ko-KR" sz="1100" dirty="0" err="1">
                <a:solidFill>
                  <a:srgbClr val="212121"/>
                </a:solidFill>
                <a:latin typeface="Arial" panose="020B0604020202020204" pitchFamily="34" charset="0"/>
              </a:rPr>
              <a:t>viewCount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리소스를 조회수가 높은 항목부터 정렬</a:t>
            </a:r>
            <a:endParaRPr lang="en-US" altLang="ko-KR" sz="11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55E61"/>
                </a:solidFill>
                <a:latin typeface="Lato"/>
              </a:rPr>
              <a:t>eventType</a:t>
            </a:r>
            <a:r>
              <a:rPr lang="en-US" altLang="ko-KR" sz="1400" b="1" dirty="0">
                <a:solidFill>
                  <a:srgbClr val="F55E61"/>
                </a:solidFill>
                <a:latin typeface="Lato"/>
              </a:rPr>
              <a:t> (string)</a:t>
            </a:r>
          </a:p>
          <a:p>
            <a:pPr marL="457200"/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방송 이벤트에 대한 검색을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endParaRPr lang="ko-KR" altLang="en-US" sz="1100" dirty="0"/>
          </a:p>
          <a:p>
            <a:pPr marL="457200"/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completed : 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완료된 방송만 포함 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| live : 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진행 중인 방송만 포함 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| upcoming : 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이후에 진행될 방송만 포함</a:t>
            </a:r>
            <a:endParaRPr lang="en-US" altLang="ko-KR" sz="1100" b="1" dirty="0">
              <a:solidFill>
                <a:srgbClr val="F55E61"/>
              </a:solidFill>
              <a:latin typeface="Arial" panose="020B0604020202020204" pitchFamily="34" charset="0"/>
            </a:endParaRPr>
          </a:p>
          <a:p>
            <a:pPr marL="457200"/>
            <a:endParaRPr lang="ko-KR" altLang="en-US" sz="11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55E61"/>
                </a:solidFill>
                <a:latin typeface="Lato"/>
              </a:rPr>
              <a:t>type (string)</a:t>
            </a:r>
          </a:p>
          <a:p>
            <a:pPr marL="457200"/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특정 리소스 유형만 검색하도록 검색 쿼리를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같은 쉼표로 구분된 리소스 유형의 목록입니다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marL="457200"/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기본값은 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video, channel, playlist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입니다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marL="457200"/>
            <a:br>
              <a:rPr lang="ko-KR" altLang="en-US" sz="1100" dirty="0"/>
            </a:br>
            <a:r>
              <a:rPr lang="en-US" altLang="ko-KR" sz="1100" b="1" u="sng" dirty="0" err="1">
                <a:solidFill>
                  <a:srgbClr val="C00000"/>
                </a:solidFill>
                <a:latin typeface="Arial" panose="020B0604020202020204" pitchFamily="34" charset="0"/>
              </a:rPr>
              <a:t>eventType</a:t>
            </a:r>
            <a:r>
              <a:rPr lang="en-US" altLang="ko-KR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=live &amp; type=video </a:t>
            </a:r>
            <a:r>
              <a:rPr lang="ko-KR" altLang="en-US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로 지정할 경우 라이브 동영상에 대한 검색 결과만을 출력</a:t>
            </a:r>
            <a:endParaRPr lang="ko-KR" altLang="en-US" sz="1100" dirty="0">
              <a:solidFill>
                <a:srgbClr val="C00000"/>
              </a:solidFill>
            </a:endParaRPr>
          </a:p>
          <a:p>
            <a:pPr marL="457200"/>
            <a:r>
              <a:rPr lang="en-US" altLang="ko-KR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type = video</a:t>
            </a:r>
            <a:r>
              <a:rPr lang="ko-KR" altLang="en-US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로 지정할 경우 일반 동영상에 대한 검색 결과를 출력</a:t>
            </a:r>
            <a:endParaRPr lang="ko-KR" altLang="en-US" sz="1100" dirty="0">
              <a:solidFill>
                <a:srgbClr val="C00000"/>
              </a:solidFill>
            </a:endParaRPr>
          </a:p>
          <a:p>
            <a:br>
              <a:rPr lang="ko-KR" altLang="en-US" sz="1100" dirty="0"/>
            </a:br>
            <a:endParaRPr lang="ko-KR" altLang="en-US" sz="1100" dirty="0"/>
          </a:p>
          <a:p>
            <a:pPr marL="457200">
              <a:lnSpc>
                <a:spcPct val="150000"/>
              </a:lnSpc>
            </a:pPr>
            <a:endParaRPr lang="en-US" altLang="ko-KR" sz="1100" dirty="0">
              <a:solidFill>
                <a:srgbClr val="2121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4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498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 err="1">
                <a:solidFill>
                  <a:srgbClr val="FFC58B"/>
                </a:solidFill>
              </a:rPr>
              <a:t>Youtube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 및 매개변수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3CC5E0-5E36-4399-842B-5F1772009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54158"/>
              </p:ext>
            </p:extLst>
          </p:nvPr>
        </p:nvGraphicFramePr>
        <p:xfrm>
          <a:off x="573219" y="2294624"/>
          <a:ext cx="8122986" cy="2655570"/>
        </p:xfrm>
        <a:graphic>
          <a:graphicData uri="http://schemas.openxmlformats.org/drawingml/2006/table">
            <a:tbl>
              <a:tblPr/>
              <a:tblGrid>
                <a:gridCol w="990709">
                  <a:extLst>
                    <a:ext uri="{9D8B030D-6E8A-4147-A177-3AD203B41FA5}">
                      <a16:colId xmlns:a16="http://schemas.microsoft.com/office/drawing/2014/main" val="4092349301"/>
                    </a:ext>
                  </a:extLst>
                </a:gridCol>
                <a:gridCol w="2901427">
                  <a:extLst>
                    <a:ext uri="{9D8B030D-6E8A-4147-A177-3AD203B41FA5}">
                      <a16:colId xmlns:a16="http://schemas.microsoft.com/office/drawing/2014/main" val="3295273354"/>
                    </a:ext>
                  </a:extLst>
                </a:gridCol>
                <a:gridCol w="4230850">
                  <a:extLst>
                    <a:ext uri="{9D8B030D-6E8A-4147-A177-3AD203B41FA5}">
                      <a16:colId xmlns:a16="http://schemas.microsoft.com/office/drawing/2014/main" val="764362598"/>
                    </a:ext>
                  </a:extLst>
                </a:gridCol>
              </a:tblGrid>
              <a:tr h="1845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effectLst/>
                        </a:rPr>
                        <a:t>방법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기술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예시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1020"/>
                  </a:ext>
                </a:extLst>
              </a:tr>
              <a:tr h="421888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type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특정 리소스유형만 검색하도록 검색 쿼리를 제한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허용 값은 </a:t>
                      </a:r>
                      <a:r>
                        <a:rPr lang="en-US" altLang="ko-KR" sz="1000" dirty="0">
                          <a:effectLst/>
                        </a:rPr>
                        <a:t>channel, playlist, video </a:t>
                      </a:r>
                      <a:r>
                        <a:rPr lang="ko-KR" altLang="en-US" sz="1000" dirty="0">
                          <a:effectLst/>
                        </a:rPr>
                        <a:t>이며</a:t>
                      </a:r>
                      <a:r>
                        <a:rPr lang="en-US" altLang="ko-KR" sz="1000" dirty="0">
                          <a:effectLst/>
                        </a:rPr>
                        <a:t>,  video</a:t>
                      </a:r>
                      <a:r>
                        <a:rPr lang="ko-KR" altLang="en-US" sz="1000" dirty="0">
                          <a:effectLst/>
                        </a:rPr>
                        <a:t>로 지정할 경우 동영상만 검색된다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1574"/>
                  </a:ext>
                </a:extLst>
              </a:tr>
              <a:tr h="777856">
                <a:tc>
                  <a:txBody>
                    <a:bodyPr/>
                    <a:lstStyle/>
                    <a:p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videoDefinition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검색 할 동영상의 화질을 결정할 수가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값은 </a:t>
                      </a:r>
                      <a:r>
                        <a:rPr lang="en-US" altLang="ko-KR" sz="1000" dirty="0">
                          <a:effectLst/>
                        </a:rPr>
                        <a:t>high(</a:t>
                      </a:r>
                      <a:r>
                        <a:rPr lang="ko-KR" altLang="en-US" sz="1000" dirty="0">
                          <a:effectLst/>
                        </a:rPr>
                        <a:t>고화질</a:t>
                      </a:r>
                      <a:r>
                        <a:rPr lang="en-US" altLang="ko-KR" sz="1000" dirty="0">
                          <a:effectLst/>
                        </a:rPr>
                        <a:t>), standard(</a:t>
                      </a:r>
                      <a:r>
                        <a:rPr lang="ko-KR" altLang="en-US" sz="1000" dirty="0">
                          <a:effectLst/>
                        </a:rPr>
                        <a:t>표준화질</a:t>
                      </a:r>
                      <a:r>
                        <a:rPr lang="en-US" altLang="ko-KR" sz="1000" dirty="0">
                          <a:effectLst/>
                        </a:rPr>
                        <a:t>), any(</a:t>
                      </a:r>
                      <a:r>
                        <a:rPr lang="ko-KR" altLang="en-US" sz="1000" dirty="0">
                          <a:effectLst/>
                        </a:rPr>
                        <a:t>화질에 관계없이</a:t>
                      </a:r>
                      <a:r>
                        <a:rPr lang="en-US" altLang="ko-KR" sz="1000" dirty="0">
                          <a:effectLst/>
                        </a:rPr>
                        <a:t>) </a:t>
                      </a:r>
                      <a:r>
                        <a:rPr lang="ko-KR" altLang="en-US" sz="1000" dirty="0">
                          <a:effectLst/>
                        </a:rPr>
                        <a:t>로 원하는 값에 따라 동영상을 검색할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03741"/>
                  </a:ext>
                </a:extLst>
              </a:tr>
              <a:tr h="659200">
                <a:tc>
                  <a:txBody>
                    <a:bodyPr/>
                    <a:lstStyle/>
                    <a:p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videoDuration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동영상을 길이를 기준으로 검색을 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값은 </a:t>
                      </a:r>
                      <a:r>
                        <a:rPr lang="en-US" altLang="ko-KR" sz="1000" dirty="0">
                          <a:effectLst/>
                        </a:rPr>
                        <a:t>short(4</a:t>
                      </a:r>
                      <a:r>
                        <a:rPr lang="ko-KR" altLang="en-US" sz="1000" dirty="0">
                          <a:effectLst/>
                        </a:rPr>
                        <a:t>분 미만</a:t>
                      </a:r>
                      <a:r>
                        <a:rPr lang="en-US" altLang="ko-KR" sz="1000" dirty="0">
                          <a:effectLst/>
                        </a:rPr>
                        <a:t>), medium(4</a:t>
                      </a:r>
                      <a:r>
                        <a:rPr lang="ko-KR" altLang="en-US" sz="1000" dirty="0">
                          <a:effectLst/>
                        </a:rPr>
                        <a:t>분 이상</a:t>
                      </a:r>
                      <a:r>
                        <a:rPr lang="en-US" altLang="ko-KR" sz="1000" dirty="0">
                          <a:effectLst/>
                        </a:rPr>
                        <a:t>, 20</a:t>
                      </a:r>
                      <a:r>
                        <a:rPr lang="ko-KR" altLang="en-US" sz="1000" dirty="0">
                          <a:effectLst/>
                        </a:rPr>
                        <a:t>분 미만</a:t>
                      </a:r>
                      <a:r>
                        <a:rPr lang="en-US" altLang="ko-KR" sz="1000" dirty="0">
                          <a:effectLst/>
                        </a:rPr>
                        <a:t>), long(20</a:t>
                      </a:r>
                      <a:r>
                        <a:rPr lang="ko-KR" altLang="en-US" sz="1000" dirty="0">
                          <a:effectLst/>
                        </a:rPr>
                        <a:t>분 이상</a:t>
                      </a:r>
                      <a:r>
                        <a:rPr lang="en-US" altLang="ko-KR" sz="1000" dirty="0">
                          <a:effectLst/>
                        </a:rPr>
                        <a:t>)</a:t>
                      </a:r>
                      <a:r>
                        <a:rPr lang="ko-KR" altLang="en-US" sz="1000" dirty="0">
                          <a:effectLst/>
                        </a:rPr>
                        <a:t>으로 원하는 값에 따른 길이의 동영상을 검색할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664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videoType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특정유형의 동영상만 검색하도록 결정할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값이 </a:t>
                      </a:r>
                      <a:r>
                        <a:rPr lang="en-US" altLang="ko-KR" sz="1000" dirty="0">
                          <a:effectLst/>
                        </a:rPr>
                        <a:t>movie</a:t>
                      </a:r>
                      <a:r>
                        <a:rPr lang="ko-KR" altLang="en-US" sz="1000" dirty="0">
                          <a:effectLst/>
                        </a:rPr>
                        <a:t>일 경우 영화유형만</a:t>
                      </a:r>
                      <a:r>
                        <a:rPr lang="en-US" altLang="ko-KR" sz="1000" dirty="0">
                          <a:effectLst/>
                        </a:rPr>
                        <a:t>,  any</a:t>
                      </a:r>
                      <a:r>
                        <a:rPr lang="ko-KR" altLang="en-US" sz="1000" dirty="0">
                          <a:effectLst/>
                        </a:rPr>
                        <a:t>일 경우 모든 유형의 동영상을 검색한다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5363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C5202ED-7CF3-4043-A58C-A927AF9BCE40}"/>
              </a:ext>
            </a:extLst>
          </p:cNvPr>
          <p:cNvSpPr/>
          <p:nvPr/>
        </p:nvSpPr>
        <p:spPr>
          <a:xfrm>
            <a:off x="573219" y="1717988"/>
            <a:ext cx="1677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600"/>
              </a:spcAft>
            </a:pPr>
            <a:r>
              <a:rPr lang="ko-KR" altLang="en-US" sz="1600" b="1" dirty="0">
                <a:solidFill>
                  <a:srgbClr val="FFB061"/>
                </a:solidFill>
                <a:latin typeface="Lato"/>
              </a:rPr>
              <a:t>선택적 매개변수</a:t>
            </a:r>
            <a:endParaRPr lang="ko-KR" altLang="en-US" sz="11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1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2053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BE1313-2E16-49A6-A4AE-18EAD306FC64}"/>
              </a:ext>
            </a:extLst>
          </p:cNvPr>
          <p:cNvSpPr/>
          <p:nvPr/>
        </p:nvSpPr>
        <p:spPr>
          <a:xfrm>
            <a:off x="5981700" y="6596390"/>
            <a:ext cx="33051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https://github.com/saeedafshari/VimeoDotNet3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561" y="1529862"/>
            <a:ext cx="8296954" cy="33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/>
              <a:t>YouTube Data API </a:t>
            </a:r>
            <a:r>
              <a:rPr lang="ko-KR" altLang="en-US" sz="2000" b="1" dirty="0"/>
              <a:t>사용</a:t>
            </a:r>
            <a:endParaRPr lang="en-US" altLang="ko-KR" sz="2000" b="1" dirty="0"/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>
                <a:latin typeface="Arial" panose="020B0604020202020204" pitchFamily="34" charset="0"/>
              </a:rPr>
              <a:t>Google API </a:t>
            </a:r>
            <a:r>
              <a:rPr lang="ko-KR" altLang="en-US" dirty="0">
                <a:latin typeface="Arial" panose="020B0604020202020204" pitchFamily="34" charset="0"/>
              </a:rPr>
              <a:t>콘솔에 액세스하고 </a:t>
            </a:r>
            <a:r>
              <a:rPr lang="en-US" altLang="ko-KR" dirty="0">
                <a:latin typeface="Arial" panose="020B0604020202020204" pitchFamily="34" charset="0"/>
              </a:rPr>
              <a:t>API</a:t>
            </a:r>
            <a:r>
              <a:rPr lang="ko-KR" altLang="en-US" dirty="0"/>
              <a:t> 키를 요청하며 애플리케이션에 등록하기 위해 </a:t>
            </a:r>
            <a:r>
              <a:rPr lang="en-US" altLang="ko-KR" dirty="0"/>
              <a:t>google </a:t>
            </a:r>
            <a:r>
              <a:rPr lang="ko-KR" altLang="en-US" dirty="0"/>
              <a:t>계정이 필요</a:t>
            </a:r>
            <a:endParaRPr lang="en-US" altLang="ko-KR" dirty="0"/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API </a:t>
            </a:r>
            <a:r>
              <a:rPr lang="ko-KR" altLang="en-US" dirty="0"/>
              <a:t>요청을 제출할 수 있도록 </a:t>
            </a:r>
            <a:r>
              <a:rPr lang="en-US" altLang="ko-KR" dirty="0"/>
              <a:t>google</a:t>
            </a:r>
            <a:r>
              <a:rPr lang="ko-KR" altLang="en-US" dirty="0"/>
              <a:t>에 애플리케이션을 등록</a:t>
            </a:r>
            <a:endParaRPr lang="en-US" altLang="ko-KR" dirty="0"/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ko-KR" altLang="en-US" dirty="0"/>
              <a:t>애플리케이션을 등록한 후 다음과 같이 애플리케이션에서 사용할 서비스 중 하나로 </a:t>
            </a:r>
            <a:r>
              <a:rPr lang="en-US" altLang="ko-KR" dirty="0" err="1"/>
              <a:t>Youtube</a:t>
            </a:r>
            <a:r>
              <a:rPr lang="en-US" altLang="ko-KR" dirty="0"/>
              <a:t> Data API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/>
              <a:t>APIs Console</a:t>
            </a:r>
            <a:r>
              <a:rPr lang="ko-KR" altLang="en-US" sz="1600" dirty="0"/>
              <a:t>로 이동하고 앞에서 등록한 프로젝트를 선택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/>
              <a:t>Services </a:t>
            </a:r>
            <a:r>
              <a:rPr lang="ko-KR" altLang="en-US" sz="1600" dirty="0"/>
              <a:t>창을 클릭하여 </a:t>
            </a:r>
            <a:r>
              <a:rPr lang="en-US" altLang="ko-KR" sz="1600" dirty="0"/>
              <a:t>API </a:t>
            </a:r>
            <a:r>
              <a:rPr lang="ko-KR" altLang="en-US" sz="1600" dirty="0"/>
              <a:t>목록에서 </a:t>
            </a:r>
            <a:r>
              <a:rPr lang="en-US" altLang="ko-KR" sz="1600" dirty="0"/>
              <a:t>YouTube Data API</a:t>
            </a:r>
            <a:r>
              <a:rPr lang="ko-KR" altLang="en-US" sz="1600" dirty="0"/>
              <a:t>를 찾아 상태를 </a:t>
            </a:r>
            <a:r>
              <a:rPr lang="en-US" altLang="ko-KR" sz="1600" dirty="0"/>
              <a:t>ON</a:t>
            </a:r>
            <a:r>
              <a:rPr lang="ko-KR" altLang="en-US" sz="1600" dirty="0"/>
              <a:t>으로 변경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1440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9A4C8-02F1-45D3-8C61-D8D0BF245D8E}"/>
              </a:ext>
            </a:extLst>
          </p:cNvPr>
          <p:cNvSpPr/>
          <p:nvPr/>
        </p:nvSpPr>
        <p:spPr>
          <a:xfrm>
            <a:off x="1088453" y="4056558"/>
            <a:ext cx="9236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회원가입</a:t>
            </a:r>
            <a:endParaRPr lang="en-US" altLang="ko-KR" sz="135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3967137" y="4055983"/>
            <a:ext cx="111921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검색과 분류</a:t>
            </a:r>
            <a:endParaRPr lang="en-US" altLang="ko-KR" sz="135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72A9AF-8370-4A39-BE2D-2D6FDE0520B3}"/>
              </a:ext>
            </a:extLst>
          </p:cNvPr>
          <p:cNvSpPr/>
          <p:nvPr/>
        </p:nvSpPr>
        <p:spPr>
          <a:xfrm>
            <a:off x="6828391" y="4056558"/>
            <a:ext cx="7537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871E2-8694-432C-9CDD-7AC7EAF8951E}"/>
              </a:ext>
            </a:extLst>
          </p:cNvPr>
          <p:cNvSpPr txBox="1"/>
          <p:nvPr/>
        </p:nvSpPr>
        <p:spPr>
          <a:xfrm>
            <a:off x="1161299" y="474443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 로그인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소셜 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A302C-835A-40C2-B911-46D63792C151}"/>
              </a:ext>
            </a:extLst>
          </p:cNvPr>
          <p:cNvSpPr txBox="1"/>
          <p:nvPr/>
        </p:nvSpPr>
        <p:spPr>
          <a:xfrm>
            <a:off x="3276243" y="4744430"/>
            <a:ext cx="24144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유튜브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동영상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라이브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일반 구분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트위치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.TV</a:t>
            </a:r>
          </a:p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비매오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D82FCB-BB2D-4AF1-9A9C-6C386B2873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05"/>
                    </a14:imgEffect>
                    <a14:imgEffect>
                      <a14:saturation sat="400000"/>
                    </a14:imgEffect>
                    <a14:imgEffect>
                      <a14:brightnessContrast bright="44000" contrast="-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-176" b="23889"/>
          <a:stretch/>
        </p:blipFill>
        <p:spPr>
          <a:xfrm>
            <a:off x="1241792" y="2591759"/>
            <a:ext cx="1032656" cy="7845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E35808-632B-48AC-AAA0-EBC7AC7881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43" b="20000"/>
          <a:stretch/>
        </p:blipFill>
        <p:spPr>
          <a:xfrm>
            <a:off x="3967137" y="2660815"/>
            <a:ext cx="1032656" cy="8348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3431FF-56CF-4834-8FCB-950D7C11D93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1441" b="12758"/>
          <a:stretch/>
        </p:blipFill>
        <p:spPr>
          <a:xfrm>
            <a:off x="6725599" y="2622464"/>
            <a:ext cx="886356" cy="7845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52C4F4-7A7F-45F6-B67F-7EA0E1AE062B}"/>
              </a:ext>
            </a:extLst>
          </p:cNvPr>
          <p:cNvSpPr txBox="1"/>
          <p:nvPr/>
        </p:nvSpPr>
        <p:spPr>
          <a:xfrm>
            <a:off x="1097647" y="4246994"/>
            <a:ext cx="92845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Registration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130FE-BC65-47C0-B7E3-2B8B560B03CB}"/>
              </a:ext>
            </a:extLst>
          </p:cNvPr>
          <p:cNvSpPr txBox="1"/>
          <p:nvPr/>
        </p:nvSpPr>
        <p:spPr>
          <a:xfrm>
            <a:off x="3849903" y="4246993"/>
            <a:ext cx="135005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Searching and Categorizing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DED7E-610A-4F7A-937A-2271E8D90136}"/>
              </a:ext>
            </a:extLst>
          </p:cNvPr>
          <p:cNvSpPr txBox="1"/>
          <p:nvPr/>
        </p:nvSpPr>
        <p:spPr>
          <a:xfrm>
            <a:off x="6967426" y="4246993"/>
            <a:ext cx="50206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Posting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6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815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</a:t>
            </a:r>
            <a:r>
              <a:rPr lang="en-US" altLang="ko-KR" sz="2400" b="1" spc="-225" dirty="0">
                <a:solidFill>
                  <a:srgbClr val="FFC58B"/>
                </a:solidFill>
              </a:rPr>
              <a:t>(OAuth 2.0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</a:t>
            </a:r>
            <a:r>
              <a:rPr lang="en-US" altLang="ko-KR" sz="2400" b="1" spc="-225" dirty="0">
                <a:solidFill>
                  <a:srgbClr val="FFC58B"/>
                </a:solidFill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BE1313-2E16-49A6-A4AE-18EAD306FC64}"/>
              </a:ext>
            </a:extLst>
          </p:cNvPr>
          <p:cNvSpPr/>
          <p:nvPr/>
        </p:nvSpPr>
        <p:spPr>
          <a:xfrm>
            <a:off x="5981700" y="6596390"/>
            <a:ext cx="33051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https://github.com/saeedafshari/VimeoDotNet3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6561" y="1948970"/>
            <a:ext cx="4572000" cy="29556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(Server-side web apps)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Access </a:t>
            </a:r>
            <a:r>
              <a:rPr lang="ko-KR" altLang="en-US" dirty="0"/>
              <a:t>토큰 받기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사용자 동의 결정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Google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응답 처리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인증코드를 갱신 코드 및 액세스 토큰으로 교환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응답 처리 및 토큰 저장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419654" y="1948970"/>
            <a:ext cx="4572000" cy="17113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(Client-side web apps)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.Net</a:t>
            </a:r>
            <a:r>
              <a:rPr lang="ko-KR" altLang="en-US" dirty="0"/>
              <a:t>용 </a:t>
            </a:r>
            <a:r>
              <a:rPr lang="en-US" altLang="ko-KR" dirty="0"/>
              <a:t>google API </a:t>
            </a:r>
            <a:r>
              <a:rPr lang="ko-KR" altLang="en-US" dirty="0"/>
              <a:t>클라이언트 </a:t>
            </a:r>
            <a:r>
              <a:rPr lang="en-US" altLang="ko-KR" dirty="0"/>
              <a:t>Library</a:t>
            </a:r>
            <a:r>
              <a:rPr lang="ko-KR" altLang="en-US" dirty="0"/>
              <a:t> </a:t>
            </a:r>
            <a:r>
              <a:rPr lang="en-US" altLang="ko-KR" dirty="0"/>
              <a:t>https://github.com/googleapis/google-api-dotnet-client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7839" y="5203547"/>
            <a:ext cx="10424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Reference </a:t>
            </a:r>
          </a:p>
          <a:p>
            <a:r>
              <a:rPr lang="ko-KR" altLang="en-US" dirty="0"/>
              <a:t>https://developers.google.com/youtube/v3/guides/auth/server-side-web-apps?hl=ko</a:t>
            </a:r>
          </a:p>
        </p:txBody>
      </p:sp>
    </p:spTree>
    <p:extLst>
      <p:ext uri="{BB962C8B-B14F-4D97-AF65-F5344CB8AC3E}">
        <p14:creationId xmlns:p14="http://schemas.microsoft.com/office/powerpoint/2010/main" val="11778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1455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API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BE1313-2E16-49A6-A4AE-18EAD306FC64}"/>
              </a:ext>
            </a:extLst>
          </p:cNvPr>
          <p:cNvSpPr/>
          <p:nvPr/>
        </p:nvSpPr>
        <p:spPr>
          <a:xfrm>
            <a:off x="5981700" y="6596390"/>
            <a:ext cx="33051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https://github.com/saeedafshari/VimeoDotNet3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5883" y="5957326"/>
            <a:ext cx="10424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Reference </a:t>
            </a:r>
          </a:p>
          <a:p>
            <a:r>
              <a:rPr lang="en-US" altLang="ko-KR" dirty="0"/>
              <a:t>https://developers.google.com/youtube/v3/docs/activities?hl=ko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345882" y="1517837"/>
            <a:ext cx="4838513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Activities</a:t>
            </a:r>
            <a:r>
              <a:rPr lang="ko-KR" altLang="en-US" sz="2000" b="1" spc="-30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를 사용하여 추천 동영상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Parsing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2459"/>
            <a:ext cx="65" cy="48211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745" y="2411459"/>
            <a:ext cx="441906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요청</a:t>
            </a:r>
            <a:endParaRPr lang="en-US" altLang="ko-KR" b="1" dirty="0"/>
          </a:p>
          <a:p>
            <a:pPr marL="800100" lvl="1" indent="-342900">
              <a:buFontTx/>
              <a:buAutoNum type="arabicPeriod"/>
            </a:pPr>
            <a:r>
              <a:rPr lang="en-US" altLang="ko-KR" sz="1600" dirty="0"/>
              <a:t>HTTP </a:t>
            </a:r>
            <a:r>
              <a:rPr lang="ko-KR" altLang="en-US" sz="1600" dirty="0"/>
              <a:t>요청 </a:t>
            </a:r>
            <a:r>
              <a:rPr lang="en-US" altLang="ko-KR" sz="1600" dirty="0"/>
              <a:t>-&gt; post </a:t>
            </a:r>
            <a:r>
              <a:rPr lang="ko-KR" altLang="en-US" sz="1600" dirty="0"/>
              <a:t>방식</a:t>
            </a:r>
            <a:endParaRPr lang="en-US" altLang="ko-KR" sz="1600" dirty="0">
              <a:solidFill>
                <a:srgbClr val="37474F"/>
              </a:solidFill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/>
              <a:t>인증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ko-KR" altLang="en-US" sz="1600" dirty="0"/>
              <a:t>매개변수 </a:t>
            </a:r>
            <a:r>
              <a:rPr lang="en-US" altLang="ko-KR" sz="1600" dirty="0"/>
              <a:t>-&gt; part : snippet</a:t>
            </a:r>
            <a:r>
              <a:rPr lang="ko-KR" altLang="en-US" sz="1600" dirty="0"/>
              <a:t>으로 설정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ko-KR" altLang="en-US" sz="1600" spc="-150" dirty="0" err="1"/>
              <a:t>요청본문</a:t>
            </a:r>
            <a:r>
              <a:rPr lang="ko-KR" altLang="en-US" sz="1600" spc="-150" dirty="0"/>
              <a:t> </a:t>
            </a:r>
            <a:r>
              <a:rPr lang="en-US" altLang="ko-KR" sz="1600" spc="-150" dirty="0"/>
              <a:t>-&gt; </a:t>
            </a:r>
            <a:r>
              <a:rPr lang="en-US" altLang="ko-KR" sz="1600" spc="-150" dirty="0" err="1"/>
              <a:t>snippet.description</a:t>
            </a:r>
            <a:r>
              <a:rPr lang="ko-KR" altLang="en-US" sz="1600" spc="-150" dirty="0"/>
              <a:t>은 반드시 설정</a:t>
            </a:r>
            <a:endParaRPr lang="en-US" altLang="ko-KR" sz="1600" spc="-150" dirty="0"/>
          </a:p>
          <a:p>
            <a:pPr marL="800100" lvl="1" indent="-342900">
              <a:buAutoNum type="arabicPeriod"/>
            </a:pPr>
            <a:endParaRPr lang="en-US" altLang="ko-KR" sz="1600" spc="-150" dirty="0"/>
          </a:p>
          <a:p>
            <a:pPr marL="342900" indent="-342900">
              <a:buAutoNum type="arabicPeriod"/>
            </a:pPr>
            <a:r>
              <a:rPr lang="ko-KR" altLang="en-US" b="1" dirty="0"/>
              <a:t>응답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ko-KR" altLang="en-US" sz="1600" dirty="0"/>
              <a:t>성공하는 경우 이 메소드는 응답 본문에 </a:t>
            </a:r>
            <a:r>
              <a:rPr lang="en-US" altLang="ko-KR" sz="1600" dirty="0"/>
              <a:t>activity </a:t>
            </a:r>
            <a:r>
              <a:rPr lang="ko-KR" altLang="en-US" sz="1600" dirty="0"/>
              <a:t>리소스를 반환</a:t>
            </a:r>
            <a:endParaRPr lang="en-US" altLang="ko-KR" sz="16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923815" y="1551563"/>
            <a:ext cx="3509040" cy="375487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/>
              <a:t>"</a:t>
            </a:r>
            <a:r>
              <a:rPr lang="ko-KR" altLang="en-US" sz="1400" dirty="0" err="1"/>
              <a:t>snippet</a:t>
            </a:r>
            <a:r>
              <a:rPr lang="ko-KR" altLang="en-US" sz="1400" dirty="0"/>
              <a:t>": {</a:t>
            </a:r>
          </a:p>
          <a:p>
            <a:r>
              <a:rPr lang="ko-KR" altLang="en-US" sz="1400" dirty="0"/>
              <a:t>    "</a:t>
            </a:r>
            <a:r>
              <a:rPr lang="ko-KR" altLang="en-US" sz="1400" dirty="0" err="1"/>
              <a:t>publishedAt</a:t>
            </a:r>
            <a:r>
              <a:rPr lang="ko-KR" altLang="en-US" sz="1400" dirty="0"/>
              <a:t>": </a:t>
            </a:r>
            <a:r>
              <a:rPr lang="ko-KR" altLang="en-US" sz="1400" dirty="0" err="1"/>
              <a:t>datetime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/>
              <a:t>    "</a:t>
            </a:r>
            <a:r>
              <a:rPr lang="ko-KR" altLang="en-US" sz="1400" dirty="0" err="1"/>
              <a:t>channelId</a:t>
            </a:r>
            <a:r>
              <a:rPr lang="ko-KR" altLang="en-US" sz="1400" dirty="0"/>
              <a:t>": </a:t>
            </a:r>
            <a:r>
              <a:rPr lang="ko-KR" altLang="en-US" sz="1400" dirty="0" err="1"/>
              <a:t>string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/>
              <a:t>    "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": </a:t>
            </a:r>
            <a:r>
              <a:rPr lang="ko-KR" altLang="en-US" sz="1400" dirty="0" err="1"/>
              <a:t>string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/>
              <a:t>    "</a:t>
            </a:r>
            <a:r>
              <a:rPr lang="ko-KR" altLang="en-US" sz="1400" dirty="0" err="1"/>
              <a:t>description</a:t>
            </a:r>
            <a:r>
              <a:rPr lang="ko-KR" altLang="en-US" sz="1400" dirty="0"/>
              <a:t>": </a:t>
            </a:r>
            <a:r>
              <a:rPr lang="ko-KR" altLang="en-US" sz="1400" dirty="0" err="1"/>
              <a:t>string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/>
              <a:t>    "</a:t>
            </a:r>
            <a:r>
              <a:rPr lang="ko-KR" altLang="en-US" sz="1400" dirty="0" err="1"/>
              <a:t>thumbnails</a:t>
            </a:r>
            <a:r>
              <a:rPr lang="ko-KR" altLang="en-US" sz="1400" dirty="0"/>
              <a:t>": {</a:t>
            </a:r>
          </a:p>
          <a:p>
            <a:r>
              <a:rPr lang="ko-KR" altLang="en-US" sz="1400" dirty="0"/>
              <a:t>      (</a:t>
            </a:r>
            <a:r>
              <a:rPr lang="ko-KR" altLang="en-US" sz="1400" dirty="0" err="1"/>
              <a:t>key</a:t>
            </a:r>
            <a:r>
              <a:rPr lang="ko-KR" altLang="en-US" sz="1400" dirty="0"/>
              <a:t>): {</a:t>
            </a:r>
          </a:p>
          <a:p>
            <a:r>
              <a:rPr lang="ko-KR" altLang="en-US" sz="1400" dirty="0"/>
              <a:t>        "</a:t>
            </a:r>
            <a:r>
              <a:rPr lang="ko-KR" altLang="en-US" sz="1400" dirty="0" err="1"/>
              <a:t>url</a:t>
            </a:r>
            <a:r>
              <a:rPr lang="ko-KR" altLang="en-US" sz="1400" dirty="0"/>
              <a:t>": </a:t>
            </a:r>
            <a:r>
              <a:rPr lang="ko-KR" altLang="en-US" sz="1400" dirty="0" err="1"/>
              <a:t>string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/>
              <a:t>        "</a:t>
            </a:r>
            <a:r>
              <a:rPr lang="ko-KR" altLang="en-US" sz="1400" dirty="0" err="1"/>
              <a:t>width</a:t>
            </a:r>
            <a:r>
              <a:rPr lang="ko-KR" altLang="en-US" sz="1400" dirty="0"/>
              <a:t>": </a:t>
            </a:r>
            <a:r>
              <a:rPr lang="ko-KR" altLang="en-US" sz="1400" dirty="0" err="1"/>
              <a:t>unsigned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integer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/>
              <a:t>        "</a:t>
            </a:r>
            <a:r>
              <a:rPr lang="ko-KR" altLang="en-US" sz="1400" dirty="0" err="1"/>
              <a:t>height</a:t>
            </a:r>
            <a:r>
              <a:rPr lang="ko-KR" altLang="en-US" sz="1400" dirty="0"/>
              <a:t>": </a:t>
            </a:r>
            <a:r>
              <a:rPr lang="ko-KR" altLang="en-US" sz="1400" dirty="0" err="1"/>
              <a:t>unsigned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integer</a:t>
            </a:r>
            <a:endParaRPr lang="ko-KR" altLang="en-US" sz="1400" dirty="0"/>
          </a:p>
          <a:p>
            <a:r>
              <a:rPr lang="ko-KR" altLang="en-US" sz="1400" dirty="0"/>
              <a:t>      }</a:t>
            </a:r>
          </a:p>
          <a:p>
            <a:r>
              <a:rPr lang="ko-KR" altLang="en-US" sz="1400" dirty="0"/>
              <a:t>    },</a:t>
            </a:r>
          </a:p>
          <a:p>
            <a:r>
              <a:rPr lang="ko-KR" altLang="en-US" sz="1400" dirty="0"/>
              <a:t>    "</a:t>
            </a:r>
            <a:r>
              <a:rPr lang="ko-KR" altLang="en-US" sz="1400" dirty="0" err="1"/>
              <a:t>channelTitle</a:t>
            </a:r>
            <a:r>
              <a:rPr lang="ko-KR" altLang="en-US" sz="1400" dirty="0"/>
              <a:t>": </a:t>
            </a:r>
            <a:r>
              <a:rPr lang="ko-KR" altLang="en-US" sz="1400" dirty="0" err="1"/>
              <a:t>string</a:t>
            </a:r>
            <a:r>
              <a:rPr lang="ko-KR" altLang="en-US" sz="1400" dirty="0"/>
              <a:t>,</a:t>
            </a:r>
          </a:p>
          <a:p>
            <a:r>
              <a:rPr lang="ko-KR" altLang="en-US" sz="1400" dirty="0"/>
              <a:t>    "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": “</a:t>
            </a:r>
            <a:r>
              <a:rPr lang="en-US" altLang="ko-KR" sz="1400" dirty="0"/>
              <a:t>recommendation</a:t>
            </a:r>
            <a:r>
              <a:rPr lang="ko-KR" altLang="en-US" sz="1400" dirty="0"/>
              <a:t>" ,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//</a:t>
            </a:r>
            <a:r>
              <a:rPr lang="ko-KR" altLang="en-US" sz="1400" dirty="0">
                <a:solidFill>
                  <a:srgbClr val="FF0000"/>
                </a:solidFill>
              </a:rPr>
              <a:t> 추천동영상을 </a:t>
            </a:r>
            <a:r>
              <a:rPr lang="en-US" altLang="ko-KR" sz="1400" dirty="0">
                <a:solidFill>
                  <a:srgbClr val="FF0000"/>
                </a:solidFill>
              </a:rPr>
              <a:t>Parsing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ko-KR" altLang="en-US" sz="1400" dirty="0"/>
              <a:t>    "</a:t>
            </a:r>
            <a:r>
              <a:rPr lang="ko-KR" altLang="en-US" sz="1400" dirty="0" err="1"/>
              <a:t>groupId</a:t>
            </a:r>
            <a:r>
              <a:rPr lang="ko-KR" altLang="en-US" sz="1400" dirty="0"/>
              <a:t>": </a:t>
            </a:r>
            <a:r>
              <a:rPr lang="ko-KR" altLang="en-US" sz="1400" dirty="0" err="1"/>
              <a:t>string</a:t>
            </a:r>
            <a:endParaRPr lang="ko-KR" altLang="en-US" sz="1400" dirty="0"/>
          </a:p>
          <a:p>
            <a:r>
              <a:rPr lang="ko-KR" altLang="en-US" sz="1400" dirty="0"/>
              <a:t>  },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-124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18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568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검색 시 유의 사항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ED057D-3E75-4FC5-A258-DE50C2AB124F}"/>
              </a:ext>
            </a:extLst>
          </p:cNvPr>
          <p:cNvGrpSpPr/>
          <p:nvPr/>
        </p:nvGrpSpPr>
        <p:grpSpPr>
          <a:xfrm>
            <a:off x="423523" y="2328138"/>
            <a:ext cx="8296954" cy="2184947"/>
            <a:chOff x="545284" y="2259704"/>
            <a:chExt cx="8296954" cy="2184947"/>
          </a:xfrm>
        </p:grpSpPr>
        <p:sp>
          <p:nvSpPr>
            <p:cNvPr id="3" name="TextBox 2"/>
            <p:cNvSpPr txBox="1"/>
            <p:nvPr/>
          </p:nvSpPr>
          <p:spPr>
            <a:xfrm>
              <a:off x="545284" y="2259704"/>
              <a:ext cx="8296954" cy="1570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/>
                <a:t>YouTube Data API </a:t>
              </a:r>
              <a:r>
                <a:rPr lang="ko-KR" altLang="en-US" dirty="0"/>
                <a:t>사용 시</a:t>
              </a:r>
              <a:r>
                <a:rPr lang="en-US" altLang="ko-KR" dirty="0"/>
                <a:t>, </a:t>
              </a:r>
              <a:r>
                <a:rPr lang="ko-KR" altLang="en-US" dirty="0"/>
                <a:t>한국어 키워드로 검색하면 검색 오류 발생</a:t>
              </a:r>
              <a:r>
                <a:rPr lang="en-US" altLang="ko-KR" dirty="0"/>
                <a:t>!</a:t>
              </a:r>
            </a:p>
            <a:p>
              <a:pPr lvl="0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/>
                <a:t>		</a:t>
              </a:r>
              <a:r>
                <a:rPr lang="ko-KR" altLang="en-US" dirty="0"/>
                <a:t>→ </a:t>
              </a:r>
              <a:r>
                <a:rPr lang="ko-KR" altLang="en-US" b="1" dirty="0">
                  <a:solidFill>
                    <a:srgbClr val="C00000"/>
                  </a:solidFill>
                </a:rPr>
                <a:t>한글 검색어로 인코딩이 필요함</a:t>
              </a:r>
              <a:endParaRPr lang="en-US" altLang="ko-KR" b="1" dirty="0">
                <a:solidFill>
                  <a:srgbClr val="C00000"/>
                </a:solidFill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b="1" dirty="0">
                <a:solidFill>
                  <a:srgbClr val="C00000"/>
                </a:solidFill>
              </a:endParaRPr>
            </a:p>
            <a:p>
              <a:pPr lvl="0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/>
                <a:t>(ex : java scrip</a:t>
              </a:r>
              <a:r>
                <a:rPr lang="ko-KR" altLang="en-US" dirty="0"/>
                <a:t>를 사용할 경우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31B23C8-7321-4656-BB93-5DFE7FF674DC}"/>
                </a:ext>
              </a:extLst>
            </p:cNvPr>
            <p:cNvSpPr/>
            <p:nvPr/>
          </p:nvSpPr>
          <p:spPr>
            <a:xfrm>
              <a:off x="3024321" y="3982024"/>
              <a:ext cx="3212803" cy="46262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>
              <a:spAutoFit/>
            </a:bodyPr>
            <a:lstStyle/>
            <a:p>
              <a:pPr lvl="0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b="1" dirty="0">
                  <a:solidFill>
                    <a:srgbClr val="C00000"/>
                  </a:solidFill>
                </a:rPr>
                <a:t>var value = </a:t>
              </a:r>
              <a:r>
                <a:rPr lang="en-US" altLang="ko-KR" b="1" dirty="0" err="1">
                  <a:solidFill>
                    <a:srgbClr val="C00000"/>
                  </a:solidFill>
                </a:rPr>
                <a:t>encodeURI</a:t>
              </a:r>
              <a:r>
                <a:rPr lang="en-US" altLang="ko-KR" b="1" dirty="0">
                  <a:solidFill>
                    <a:srgbClr val="C00000"/>
                  </a:solidFill>
                </a:rPr>
                <a:t>(</a:t>
              </a:r>
              <a:r>
                <a:rPr lang="ko-KR" altLang="en-US" b="1" dirty="0">
                  <a:solidFill>
                    <a:srgbClr val="C00000"/>
                  </a:solidFill>
                </a:rPr>
                <a:t>검색어</a:t>
              </a:r>
              <a:r>
                <a:rPr lang="en-US" altLang="ko-KR" b="1" dirty="0">
                  <a:solidFill>
                    <a:srgbClr val="C00000"/>
                  </a:solidFill>
                </a:rPr>
                <a:t>);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36393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166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검색 시 유의 사항 예제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544274-CFDB-44C3-915D-465C83349A7F}"/>
              </a:ext>
            </a:extLst>
          </p:cNvPr>
          <p:cNvSpPr/>
          <p:nvPr/>
        </p:nvSpPr>
        <p:spPr>
          <a:xfrm>
            <a:off x="427839" y="1447589"/>
            <a:ext cx="6858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var request=require('request');</a:t>
            </a: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var </a:t>
            </a:r>
            <a:r>
              <a:rPr lang="en-US" altLang="ko-KR" sz="1400" dirty="0" err="1">
                <a:solidFill>
                  <a:srgbClr val="5E696C"/>
                </a:solidFill>
                <a:latin typeface="+mn-ea"/>
              </a:rPr>
              <a:t>optionParams</a:t>
            </a: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={</a:t>
            </a: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q:"</a:t>
            </a:r>
            <a:r>
              <a:rPr lang="ko-KR" altLang="en-US" sz="1400" dirty="0">
                <a:solidFill>
                  <a:srgbClr val="5E696C"/>
                </a:solidFill>
                <a:latin typeface="+mn-ea"/>
              </a:rPr>
              <a:t>검색하고자 하는 문자열</a:t>
            </a: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",</a:t>
            </a: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r>
              <a:rPr lang="en-US" altLang="ko-KR" sz="1400" dirty="0" err="1">
                <a:solidFill>
                  <a:srgbClr val="5E696C"/>
                </a:solidFill>
                <a:latin typeface="+mn-ea"/>
              </a:rPr>
              <a:t>part:"snippet</a:t>
            </a: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",</a:t>
            </a: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key:"★</a:t>
            </a:r>
            <a:r>
              <a:rPr lang="ko-KR" altLang="en-US" sz="1400" dirty="0">
                <a:solidFill>
                  <a:srgbClr val="5E696C"/>
                </a:solidFill>
                <a:latin typeface="+mn-ea"/>
              </a:rPr>
              <a:t>본인의 키 값★</a:t>
            </a: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",</a:t>
            </a: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r>
              <a:rPr lang="en-US" altLang="ko-KR" sz="1400" dirty="0" err="1">
                <a:solidFill>
                  <a:srgbClr val="5E696C"/>
                </a:solidFill>
                <a:latin typeface="+mn-ea"/>
              </a:rPr>
              <a:t>type:"video</a:t>
            </a: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",</a:t>
            </a: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maxResults:10,</a:t>
            </a: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r>
              <a:rPr lang="en-US" altLang="ko-KR" sz="1400" dirty="0" err="1">
                <a:solidFill>
                  <a:srgbClr val="5E696C"/>
                </a:solidFill>
                <a:latin typeface="+mn-ea"/>
              </a:rPr>
              <a:t>regionCode</a:t>
            </a: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:"KR",</a:t>
            </a: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r>
              <a:rPr lang="en-US" altLang="ko-KR" sz="1400" dirty="0" err="1">
                <a:solidFill>
                  <a:srgbClr val="5E696C"/>
                </a:solidFill>
                <a:latin typeface="+mn-ea"/>
              </a:rPr>
              <a:t>videoDuration</a:t>
            </a: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:"short"</a:t>
            </a: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};</a:t>
            </a: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r>
              <a:rPr lang="en-US" altLang="ko-KR" sz="1400" dirty="0">
                <a:solidFill>
                  <a:srgbClr val="FFB061"/>
                </a:solidFill>
                <a:latin typeface="+mn-ea"/>
              </a:rPr>
              <a:t>//</a:t>
            </a:r>
            <a:r>
              <a:rPr lang="ko-KR" altLang="en-US" sz="1400" dirty="0">
                <a:solidFill>
                  <a:srgbClr val="FFB061"/>
                </a:solidFill>
                <a:latin typeface="+mn-ea"/>
              </a:rPr>
              <a:t>한글을 검색어로 전달하기 위해선 </a:t>
            </a:r>
            <a:r>
              <a:rPr lang="en-US" altLang="ko-KR" sz="1400" dirty="0" err="1">
                <a:solidFill>
                  <a:srgbClr val="FFB061"/>
                </a:solidFill>
                <a:latin typeface="+mn-ea"/>
              </a:rPr>
              <a:t>url</a:t>
            </a:r>
            <a:r>
              <a:rPr lang="en-US" altLang="ko-KR" sz="1400" dirty="0">
                <a:solidFill>
                  <a:srgbClr val="FFB061"/>
                </a:solidFill>
                <a:latin typeface="+mn-ea"/>
              </a:rPr>
              <a:t> encoding </a:t>
            </a:r>
            <a:r>
              <a:rPr lang="ko-KR" altLang="en-US" sz="1400" dirty="0">
                <a:solidFill>
                  <a:srgbClr val="FFB061"/>
                </a:solidFill>
                <a:latin typeface="+mn-ea"/>
              </a:rPr>
              <a:t>필요</a:t>
            </a:r>
            <a:r>
              <a:rPr lang="en-US" altLang="ko-KR" sz="1400" dirty="0">
                <a:solidFill>
                  <a:srgbClr val="FFB061"/>
                </a:solidFill>
                <a:latin typeface="+mn-ea"/>
              </a:rPr>
              <a:t>!</a:t>
            </a:r>
            <a:br>
              <a:rPr lang="ko-KR" altLang="en-US" sz="1400" dirty="0">
                <a:solidFill>
                  <a:srgbClr val="FFB061"/>
                </a:solidFill>
                <a:latin typeface="+mn-ea"/>
              </a:rPr>
            </a:br>
            <a:r>
              <a:rPr lang="en-US" altLang="ko-KR" sz="1400" dirty="0" err="1">
                <a:solidFill>
                  <a:srgbClr val="5E696C"/>
                </a:solidFill>
                <a:latin typeface="+mn-ea"/>
              </a:rPr>
              <a:t>optionParams.q</a:t>
            </a: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=</a:t>
            </a:r>
            <a:r>
              <a:rPr lang="en-US" altLang="ko-KR" sz="1400" dirty="0" err="1">
                <a:solidFill>
                  <a:srgbClr val="5E696C"/>
                </a:solidFill>
                <a:latin typeface="+mn-ea"/>
              </a:rPr>
              <a:t>encodeURI</a:t>
            </a: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rgbClr val="5E696C"/>
                </a:solidFill>
                <a:latin typeface="+mn-ea"/>
              </a:rPr>
              <a:t>optionParams.q</a:t>
            </a: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);</a:t>
            </a: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var </a:t>
            </a:r>
            <a:r>
              <a:rPr lang="en-US" altLang="ko-KR" sz="1400" dirty="0" err="1">
                <a:solidFill>
                  <a:srgbClr val="5E696C"/>
                </a:solidFill>
                <a:latin typeface="+mn-ea"/>
              </a:rPr>
              <a:t>url</a:t>
            </a: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="https://www.googleapis.com/youtube/v3/search?";</a:t>
            </a: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for(var option in </a:t>
            </a:r>
            <a:r>
              <a:rPr lang="en-US" altLang="ko-KR" sz="1400" dirty="0" err="1">
                <a:solidFill>
                  <a:srgbClr val="5E696C"/>
                </a:solidFill>
                <a:latin typeface="+mn-ea"/>
              </a:rPr>
              <a:t>optionParams</a:t>
            </a: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){</a:t>
            </a: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r>
              <a:rPr lang="en-US" altLang="ko-KR" sz="1400" dirty="0" err="1">
                <a:solidFill>
                  <a:srgbClr val="5E696C"/>
                </a:solidFill>
                <a:latin typeface="+mn-ea"/>
              </a:rPr>
              <a:t>url</a:t>
            </a: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+=option+"="+</a:t>
            </a:r>
            <a:r>
              <a:rPr lang="en-US" altLang="ko-KR" sz="1400" dirty="0" err="1">
                <a:solidFill>
                  <a:srgbClr val="5E696C"/>
                </a:solidFill>
                <a:latin typeface="+mn-ea"/>
              </a:rPr>
              <a:t>optionParams</a:t>
            </a: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[option]+"&amp;";</a:t>
            </a: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r>
              <a:rPr lang="en-US" altLang="ko-KR" sz="1400" dirty="0">
                <a:solidFill>
                  <a:srgbClr val="5E696C"/>
                </a:solidFill>
                <a:latin typeface="+mn-ea"/>
              </a:rPr>
              <a:t>}</a:t>
            </a: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br>
              <a:rPr lang="en-US" altLang="ko-KR" sz="1400" dirty="0">
                <a:solidFill>
                  <a:srgbClr val="5E696C"/>
                </a:solidFill>
                <a:latin typeface="+mn-ea"/>
              </a:rPr>
            </a:br>
            <a:r>
              <a:rPr lang="en-US" altLang="ko-KR" sz="1400" dirty="0">
                <a:solidFill>
                  <a:srgbClr val="FFB061"/>
                </a:solidFill>
                <a:latin typeface="+mn-ea"/>
              </a:rPr>
              <a:t>//</a:t>
            </a:r>
            <a:r>
              <a:rPr lang="en-US" altLang="ko-KR" sz="1400" dirty="0" err="1">
                <a:solidFill>
                  <a:srgbClr val="FFB061"/>
                </a:solidFill>
                <a:latin typeface="+mn-ea"/>
              </a:rPr>
              <a:t>url</a:t>
            </a:r>
            <a:r>
              <a:rPr lang="ko-KR" altLang="en-US" sz="1400" dirty="0" err="1">
                <a:solidFill>
                  <a:srgbClr val="FFB061"/>
                </a:solidFill>
                <a:latin typeface="+mn-ea"/>
              </a:rPr>
              <a:t>의마지막에</a:t>
            </a:r>
            <a:r>
              <a:rPr lang="ko-KR" altLang="en-US" sz="1400" dirty="0">
                <a:solidFill>
                  <a:srgbClr val="FFB061"/>
                </a:solidFill>
                <a:latin typeface="+mn-ea"/>
              </a:rPr>
              <a:t> 붙어있는 </a:t>
            </a:r>
            <a:r>
              <a:rPr lang="en-US" altLang="ko-KR" sz="1400" dirty="0">
                <a:solidFill>
                  <a:srgbClr val="FFB061"/>
                </a:solidFill>
                <a:latin typeface="+mn-ea"/>
              </a:rPr>
              <a:t>&amp; </a:t>
            </a:r>
            <a:r>
              <a:rPr lang="ko-KR" altLang="en-US" sz="1400" dirty="0">
                <a:solidFill>
                  <a:srgbClr val="FFB061"/>
                </a:solidFill>
                <a:latin typeface="+mn-ea"/>
              </a:rPr>
              <a:t>정리</a:t>
            </a:r>
            <a:b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url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=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url.substr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(0, url.length-1);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request(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url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, function(err, res, body) {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console.log(body)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53348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983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C#</a:t>
            </a:r>
            <a:r>
              <a:rPr lang="ko-KR" altLang="en-US" sz="2400" b="1" spc="-225" dirty="0">
                <a:solidFill>
                  <a:srgbClr val="FFC58B"/>
                </a:solidFill>
              </a:rPr>
              <a:t> 기반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YouTube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비디오 검색 예제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188A30-AE46-40BA-B8D9-AC5EFB8E6307}"/>
              </a:ext>
            </a:extLst>
          </p:cNvPr>
          <p:cNvSpPr/>
          <p:nvPr/>
        </p:nvSpPr>
        <p:spPr>
          <a:xfrm>
            <a:off x="427839" y="1598513"/>
            <a:ext cx="7961152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Step 1. YouTube API 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라이브러리 설치 </a:t>
            </a:r>
            <a:endParaRPr lang="ko-KR" altLang="en-US" sz="1400" dirty="0"/>
          </a:p>
          <a:p>
            <a:pPr fontAlgn="base">
              <a:buFont typeface="+mj-lt"/>
              <a:buAutoNum type="arabicPeriod"/>
            </a:pPr>
            <a:r>
              <a:rPr lang="en-US" altLang="ko-KR" sz="1400" dirty="0">
                <a:solidFill>
                  <a:srgbClr val="5E696C"/>
                </a:solidFill>
                <a:latin typeface="Lato"/>
              </a:rPr>
              <a:t>Google APIs Client Library for .NET</a:t>
            </a:r>
            <a:r>
              <a:rPr lang="ko-KR" altLang="en-US" sz="1400" dirty="0">
                <a:solidFill>
                  <a:srgbClr val="5E696C"/>
                </a:solidFill>
                <a:latin typeface="Lato"/>
              </a:rPr>
              <a:t>을 다운로드하여 사용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dirty="0">
                <a:solidFill>
                  <a:srgbClr val="5E696C"/>
                </a:solidFill>
                <a:latin typeface="Lato"/>
              </a:rPr>
              <a:t>NuGet</a:t>
            </a:r>
            <a:r>
              <a:rPr lang="ko-KR" altLang="en-US" sz="1400" dirty="0">
                <a:solidFill>
                  <a:srgbClr val="5E696C"/>
                </a:solidFill>
                <a:latin typeface="Lato"/>
              </a:rPr>
              <a:t>에서 설치</a:t>
            </a:r>
            <a:r>
              <a:rPr lang="en-US" altLang="ko-KR" sz="1400" dirty="0">
                <a:solidFill>
                  <a:srgbClr val="5E696C"/>
                </a:solidFill>
                <a:latin typeface="Lato"/>
              </a:rPr>
              <a:t>, VS</a:t>
            </a:r>
            <a:r>
              <a:rPr lang="ko-KR" altLang="en-US" sz="1400" dirty="0">
                <a:solidFill>
                  <a:srgbClr val="5E696C"/>
                </a:solidFill>
                <a:latin typeface="Lato"/>
              </a:rPr>
              <a:t>에서 </a:t>
            </a:r>
            <a:r>
              <a:rPr lang="en-US" altLang="ko-KR" sz="1400" dirty="0">
                <a:solidFill>
                  <a:srgbClr val="5E696C"/>
                </a:solidFill>
                <a:latin typeface="Lato"/>
              </a:rPr>
              <a:t>Package Manager Console </a:t>
            </a:r>
            <a:r>
              <a:rPr lang="ko-KR" altLang="en-US" sz="1400" dirty="0">
                <a:solidFill>
                  <a:srgbClr val="5E696C"/>
                </a:solidFill>
                <a:latin typeface="Lato"/>
              </a:rPr>
              <a:t>열고 패키지 다운로드</a:t>
            </a:r>
          </a:p>
          <a:p>
            <a:pPr marL="457200"/>
            <a:br>
              <a:rPr lang="ko-KR" altLang="en-US" sz="1400" dirty="0"/>
            </a:br>
            <a:r>
              <a:rPr lang="en-US" altLang="ko-KR" sz="1400" dirty="0">
                <a:solidFill>
                  <a:srgbClr val="5E696C"/>
                </a:solidFill>
                <a:latin typeface="Lato"/>
              </a:rPr>
              <a:t>install-package </a:t>
            </a:r>
            <a:r>
              <a:rPr lang="en-US" altLang="ko-KR" sz="1400" dirty="0" err="1">
                <a:solidFill>
                  <a:srgbClr val="5E696C"/>
                </a:solidFill>
                <a:latin typeface="Lato"/>
              </a:rPr>
              <a:t>Google.APIs</a:t>
            </a:r>
            <a:endParaRPr lang="ko-KR" altLang="en-US" sz="1400" dirty="0"/>
          </a:p>
          <a:p>
            <a:pPr marL="457200"/>
            <a:r>
              <a:rPr lang="en-US" altLang="ko-KR" sz="1400" dirty="0">
                <a:solidFill>
                  <a:srgbClr val="5E696C"/>
                </a:solidFill>
                <a:latin typeface="Lato"/>
              </a:rPr>
              <a:t>install-package Google.APIs.YouTube.v3</a:t>
            </a:r>
            <a:endParaRPr lang="ko-KR" altLang="en-US" sz="1400" dirty="0"/>
          </a:p>
          <a:p>
            <a:br>
              <a:rPr lang="ko-KR" altLang="en-US" sz="1400" dirty="0"/>
            </a:br>
            <a:endParaRPr lang="en-US" altLang="ko-KR" sz="1400" dirty="0"/>
          </a:p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Step 2. Google API Key 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생성 </a:t>
            </a:r>
            <a:endParaRPr lang="ko-KR" altLang="en-US" sz="1400" dirty="0"/>
          </a:p>
          <a:p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(1) YouTube API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를 사용할 것이라고 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Enable 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해주어야 하고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, (2) (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필요한 경우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) 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새로운 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API Key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를 생성해야 합니다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.</a:t>
            </a:r>
            <a:endParaRPr lang="ko-KR" altLang="en-US" sz="1400" dirty="0"/>
          </a:p>
          <a:p>
            <a:br>
              <a:rPr lang="ko-KR" altLang="en-US" sz="1400" dirty="0"/>
            </a:b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(1) Google API Console 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사이트에 로그인하여 왼쪽 </a:t>
            </a:r>
            <a:r>
              <a:rPr lang="ko-KR" altLang="en-US" sz="1400" dirty="0" err="1">
                <a:solidFill>
                  <a:srgbClr val="666666"/>
                </a:solidFill>
                <a:latin typeface="Lato"/>
              </a:rPr>
              <a:t>메뉴중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 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[APIs &amp; auth] =&gt; [APIs]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를 선택하고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, [YouTube Data API]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를 선택한 후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, [Enable API] 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버튼을 누릅니다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.</a:t>
            </a:r>
            <a:endParaRPr lang="ko-KR" altLang="en-US" sz="1400" dirty="0"/>
          </a:p>
          <a:p>
            <a:pPr>
              <a:spcAft>
                <a:spcPts val="1600"/>
              </a:spcAft>
            </a:pPr>
            <a:br>
              <a:rPr lang="ko-KR" altLang="en-US" sz="1400" dirty="0"/>
            </a:b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(2) 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다음 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[Credentials] 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메뉴를 누르고 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[Public API access] 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밑의 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[Create New Key]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를 눌러 새 키를 만듭니다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. 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용도에 따라 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4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가지 서로 다른 타입의 키를 만들 수 있는데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, 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여기서는 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[Server key]</a:t>
            </a:r>
            <a:r>
              <a:rPr lang="ko-KR" altLang="en-US" sz="1400" dirty="0">
                <a:solidFill>
                  <a:srgbClr val="666666"/>
                </a:solidFill>
                <a:latin typeface="Lato"/>
              </a:rPr>
              <a:t>를 선택합니다</a:t>
            </a:r>
            <a:r>
              <a:rPr lang="en-US" altLang="ko-KR" sz="1400" dirty="0">
                <a:solidFill>
                  <a:srgbClr val="666666"/>
                </a:solidFill>
                <a:latin typeface="Lato"/>
              </a:rPr>
              <a:t>. </a:t>
            </a:r>
            <a:endParaRPr lang="ko-KR" altLang="en-US" sz="1400" dirty="0"/>
          </a:p>
          <a:p>
            <a:br>
              <a:rPr lang="ko-KR" altLang="en-US" sz="1400" dirty="0"/>
            </a:b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A66210-1EF3-4B2D-80BD-095E87996B1C}"/>
              </a:ext>
            </a:extLst>
          </p:cNvPr>
          <p:cNvSpPr/>
          <p:nvPr/>
        </p:nvSpPr>
        <p:spPr>
          <a:xfrm>
            <a:off x="755009" y="2508308"/>
            <a:ext cx="3422708" cy="604008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75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983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C#</a:t>
            </a:r>
            <a:r>
              <a:rPr lang="ko-KR" altLang="en-US" sz="2400" b="1" spc="-225" dirty="0">
                <a:solidFill>
                  <a:srgbClr val="FFC58B"/>
                </a:solidFill>
              </a:rPr>
              <a:t> 기반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YouTube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비디오 검색 예제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8CC18F-EA64-4A5B-8E75-936812F3ED63}"/>
              </a:ext>
            </a:extLst>
          </p:cNvPr>
          <p:cNvSpPr/>
          <p:nvPr/>
        </p:nvSpPr>
        <p:spPr>
          <a:xfrm>
            <a:off x="427839" y="1653463"/>
            <a:ext cx="87161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Step 3. YouTube API </a:t>
            </a:r>
            <a:r>
              <a:rPr lang="ko-KR" altLang="en-US" sz="2000" b="1" spc="-150" dirty="0">
                <a:solidFill>
                  <a:srgbClr val="5E696C"/>
                </a:solidFill>
                <a:latin typeface="Lato"/>
              </a:rPr>
              <a:t>라이브러리 사용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→ </a:t>
            </a:r>
            <a:r>
              <a:rPr lang="en-US" altLang="ko-KR" sz="2000" b="1" dirty="0" err="1">
                <a:solidFill>
                  <a:srgbClr val="5E696C"/>
                </a:solidFill>
                <a:latin typeface="Lato"/>
              </a:rPr>
              <a:t>YouTubeService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ko-KR" altLang="en-US" sz="2000" b="1" spc="-150" dirty="0">
                <a:solidFill>
                  <a:srgbClr val="5E696C"/>
                </a:solidFill>
                <a:latin typeface="Lato"/>
              </a:rPr>
              <a:t>객체 생성이 우선</a:t>
            </a:r>
            <a:endParaRPr lang="ko-KR" altLang="en-US" sz="2000" spc="-150" dirty="0"/>
          </a:p>
          <a:p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E6106-BF96-4EAE-A5D5-15F97612B2CA}"/>
              </a:ext>
            </a:extLst>
          </p:cNvPr>
          <p:cNvSpPr/>
          <p:nvPr/>
        </p:nvSpPr>
        <p:spPr>
          <a:xfrm>
            <a:off x="427839" y="2081799"/>
            <a:ext cx="75081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marR="38100"/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async void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btnSearch_Click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(object sender,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e){</a:t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// </a:t>
            </a:r>
            <a:r>
              <a:rPr lang="en-US" altLang="ko-KR" sz="1200" dirty="0" err="1">
                <a:solidFill>
                  <a:srgbClr val="D67F00"/>
                </a:solidFill>
                <a:latin typeface="Arial" panose="020B0604020202020204" pitchFamily="34" charset="0"/>
              </a:rPr>
              <a:t>YouTubeService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객체 생성 이때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Step2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에서 생성한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API Key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지정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!</a:t>
            </a:r>
            <a:br>
              <a:rPr lang="en-US" altLang="ko-KR" sz="1200" dirty="0">
                <a:solidFill>
                  <a:srgbClr val="F55E61"/>
                </a:solidFill>
                <a:latin typeface="Arial" panose="020B0604020202020204" pitchFamily="34" charset="0"/>
              </a:rPr>
            </a:b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var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youtube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= new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YouTubeService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(new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BaseClientService.Initializer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(){</a:t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ApiKey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= "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AIzaSyCe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************************",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키 지정</a:t>
            </a:r>
            <a:b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ApplicationName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= "My YouTube Search"</a:t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   });</a:t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F55E61"/>
                </a:solidFill>
                <a:latin typeface="Arial" panose="020B0604020202020204" pitchFamily="34" charset="0"/>
              </a:rPr>
              <a:t>  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 // Search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용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Request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객체 생성</a:t>
            </a:r>
            <a:b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var request =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youtube.Search.List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("snippet");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 //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파라미터로 기본적으로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snippet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이라는 문자열을 전달</a:t>
            </a:r>
            <a:b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</a:b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request.Q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txtSearch.Text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;  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//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유튜브에서 검색하고자 하는 텍스트 지정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ex: "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양희은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"</a:t>
            </a:r>
            <a:b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request.MaxResults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= 25;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최대 검색 </a:t>
            </a:r>
            <a:r>
              <a:rPr lang="ko-KR" altLang="en-US" sz="1200" dirty="0" err="1">
                <a:solidFill>
                  <a:srgbClr val="D67F00"/>
                </a:solidFill>
                <a:latin typeface="Arial" panose="020B0604020202020204" pitchFamily="34" charset="0"/>
              </a:rPr>
              <a:t>결과수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 지정 디폴트는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5,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값 범위는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0~50</a:t>
            </a:r>
            <a:br>
              <a:rPr lang="en-US" altLang="ko-KR" sz="1200" dirty="0">
                <a:solidFill>
                  <a:srgbClr val="F55E61"/>
                </a:solidFill>
                <a:latin typeface="Arial" panose="020B0604020202020204" pitchFamily="34" charset="0"/>
              </a:rPr>
            </a:br>
            <a:b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// Search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용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Request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실행</a:t>
            </a:r>
            <a:b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var result = await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request.ExecuteAsync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();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비동기 실행 시 사용하는 요청 전송 메소드</a:t>
            </a:r>
            <a:br>
              <a:rPr lang="ko-KR" altLang="en-US" sz="1200" dirty="0">
                <a:solidFill>
                  <a:srgbClr val="F55E61"/>
                </a:solidFill>
                <a:latin typeface="Arial" panose="020B0604020202020204" pitchFamily="34" charset="0"/>
              </a:rPr>
            </a:br>
            <a:br>
              <a:rPr lang="ko-KR" altLang="en-US" sz="1200" dirty="0">
                <a:solidFill>
                  <a:srgbClr val="F55E61"/>
                </a:solidFill>
                <a:latin typeface="Arial" panose="020B0604020202020204" pitchFamily="34" charset="0"/>
              </a:rPr>
            </a:br>
            <a:endParaRPr lang="ko-KR" altLang="en-US" sz="1200" dirty="0"/>
          </a:p>
          <a:p>
            <a:pPr marL="38100" marR="38100"/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검색 결과가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YouTube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로부터 전송되어 오면 </a:t>
            </a:r>
            <a:r>
              <a:rPr lang="en-US" altLang="ko-KR" sz="1200" dirty="0" err="1">
                <a:solidFill>
                  <a:srgbClr val="D67F00"/>
                </a:solidFill>
                <a:latin typeface="Arial" panose="020B0604020202020204" pitchFamily="34" charset="0"/>
              </a:rPr>
              <a:t>SearchListResponse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객체에 담김</a:t>
            </a:r>
            <a:br>
              <a:rPr lang="ko-KR" altLang="en-US" sz="1200" dirty="0">
                <a:solidFill>
                  <a:srgbClr val="F55E61"/>
                </a:solidFill>
                <a:latin typeface="Arial" panose="020B0604020202020204" pitchFamily="34" charset="0"/>
              </a:rPr>
            </a:b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   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// Search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결과를 </a:t>
            </a:r>
            <a:r>
              <a:rPr lang="ko-KR" altLang="en-US" sz="1200" dirty="0" err="1">
                <a:solidFill>
                  <a:srgbClr val="D67F00"/>
                </a:solidFill>
                <a:latin typeface="Arial" panose="020B0604020202020204" pitchFamily="34" charset="0"/>
              </a:rPr>
              <a:t>리스트뷰에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 담기</a:t>
            </a:r>
            <a:b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foreach (var item in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result.Items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) // items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속성 액세스하여 결과 데이터 얻어냄</a:t>
            </a:r>
            <a:br>
              <a:rPr lang="ko-KR" altLang="en-US" sz="1200" dirty="0">
                <a:solidFill>
                  <a:srgbClr val="F55E61"/>
                </a:solidFill>
                <a:latin typeface="Arial" panose="020B0604020202020204" pitchFamily="34" charset="0"/>
              </a:rPr>
            </a:b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{ if (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item.Id.Kind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== "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youtube#video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"){</a:t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listView1.Items.Add(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item.Id.VideoId.ToString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item.Snippet.Title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, 0); }    </a:t>
            </a:r>
            <a:endParaRPr lang="en-US" altLang="ko-KR" sz="1200" dirty="0"/>
          </a:p>
          <a:p>
            <a:pPr marL="38100" marR="38100" indent="419100"/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// </a:t>
            </a:r>
            <a:r>
              <a:rPr lang="en-US" altLang="ko-KR" sz="1200" dirty="0" err="1">
                <a:solidFill>
                  <a:srgbClr val="D67F00"/>
                </a:solidFill>
                <a:latin typeface="Arial" panose="020B0604020202020204" pitchFamily="34" charset="0"/>
              </a:rPr>
              <a:t>Id.VideoId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 :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해당 비디오의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id |  </a:t>
            </a:r>
            <a:r>
              <a:rPr lang="en-US" altLang="ko-KR" sz="1200" dirty="0" err="1">
                <a:solidFill>
                  <a:srgbClr val="D67F00"/>
                </a:solidFill>
                <a:latin typeface="Arial" panose="020B0604020202020204" pitchFamily="34" charset="0"/>
              </a:rPr>
              <a:t>Snippet.Title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 :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비디오의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Title</a:t>
            </a:r>
            <a:endParaRPr lang="en-US" altLang="ko-KR" sz="1200" dirty="0">
              <a:solidFill>
                <a:srgbClr val="D67F00"/>
              </a:solidFill>
            </a:endParaRPr>
          </a:p>
          <a:p>
            <a:pPr marL="38100" marR="38100"/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  }</a:t>
            </a:r>
            <a:endParaRPr lang="en-US" altLang="ko-KR" sz="1200" dirty="0"/>
          </a:p>
          <a:p>
            <a:pPr marL="38100" marR="38100"/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ko-KR" sz="1200" dirty="0"/>
          </a:p>
          <a:p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131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983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C#</a:t>
            </a:r>
            <a:r>
              <a:rPr lang="ko-KR" altLang="en-US" sz="2400" b="1" spc="-225" dirty="0">
                <a:solidFill>
                  <a:srgbClr val="FFC58B"/>
                </a:solidFill>
              </a:rPr>
              <a:t> 기반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YouTube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비디오 검색 예제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8CC18F-EA64-4A5B-8E75-936812F3ED63}"/>
              </a:ext>
            </a:extLst>
          </p:cNvPr>
          <p:cNvSpPr/>
          <p:nvPr/>
        </p:nvSpPr>
        <p:spPr>
          <a:xfrm>
            <a:off x="427839" y="1653463"/>
            <a:ext cx="87161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Step 3. YouTube API </a:t>
            </a:r>
            <a:r>
              <a:rPr lang="ko-KR" altLang="en-US" sz="2000" b="1" spc="-150" dirty="0">
                <a:solidFill>
                  <a:srgbClr val="5E696C"/>
                </a:solidFill>
                <a:latin typeface="Lato"/>
              </a:rPr>
              <a:t>라이브러리 사용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→ </a:t>
            </a:r>
            <a:r>
              <a:rPr lang="en-US" altLang="ko-KR" sz="2000" b="1" dirty="0" err="1">
                <a:solidFill>
                  <a:srgbClr val="5E696C"/>
                </a:solidFill>
                <a:latin typeface="Lato"/>
              </a:rPr>
              <a:t>YouTubeService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ko-KR" altLang="en-US" sz="2000" b="1" spc="-150" dirty="0">
                <a:solidFill>
                  <a:srgbClr val="5E696C"/>
                </a:solidFill>
                <a:latin typeface="Lato"/>
              </a:rPr>
              <a:t>객체 생성이 우선</a:t>
            </a:r>
            <a:endParaRPr lang="ko-KR" altLang="en-US" sz="2000" spc="-150" dirty="0"/>
          </a:p>
          <a:p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13BB57-FF73-45FA-AB98-112C32AA02CD}"/>
              </a:ext>
            </a:extLst>
          </p:cNvPr>
          <p:cNvSpPr/>
          <p:nvPr/>
        </p:nvSpPr>
        <p:spPr>
          <a:xfrm>
            <a:off x="486561" y="2161294"/>
            <a:ext cx="771367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marR="38100"/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// </a:t>
            </a:r>
            <a:r>
              <a:rPr lang="en-US" altLang="ko-KR" sz="1200" dirty="0" err="1">
                <a:solidFill>
                  <a:srgbClr val="D67F00"/>
                </a:solidFill>
                <a:latin typeface="Arial" panose="020B0604020202020204" pitchFamily="34" charset="0"/>
              </a:rPr>
              <a:t>ListView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의 한 아이템을 더블클릭 했을 때</a:t>
            </a:r>
            <a:b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private void listView1_DoubleClick(object sender,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e)</a:t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ko-KR" sz="1200" dirty="0"/>
          </a:p>
          <a:p>
            <a:pPr marL="38100" marR="38100"/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해당 비디오의 </a:t>
            </a:r>
            <a:r>
              <a:rPr lang="en-US" altLang="ko-KR" sz="1200" dirty="0" err="1">
                <a:solidFill>
                  <a:srgbClr val="D67F00"/>
                </a:solidFill>
                <a:latin typeface="Arial" panose="020B0604020202020204" pitchFamily="34" charset="0"/>
              </a:rPr>
              <a:t>VideoId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를 가지고 와서  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"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</a:t>
            </a:r>
            <a:r>
              <a:rPr lang="en-US" altLang="ko-KR" sz="1200" dirty="0" err="1">
                <a:solidFill>
                  <a:srgbClr val="D67F00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watch?v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"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뒤에 비디오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Id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를 추가하고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,</a:t>
            </a:r>
            <a:endParaRPr lang="ko-KR" altLang="en-US" sz="1200" dirty="0">
              <a:solidFill>
                <a:srgbClr val="D67F00"/>
              </a:solidFill>
            </a:endParaRPr>
          </a:p>
          <a:p>
            <a:pPr marL="38100" marR="38100"/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이를 브라우저에서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Play</a:t>
            </a:r>
            <a:b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   if (listView1.SelectedItems.Count &gt; 0)</a:t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   {</a:t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  // YouTube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비디오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Play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를 위한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URL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생성 </a:t>
            </a:r>
            <a:b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</a:b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string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videoId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= listView1.SelectedItems[0].Name;</a:t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string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youtubeUrl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= "http://youtube.com/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watch?v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videoId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       //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디폴트 브라우저에서 실행</a:t>
            </a:r>
            <a:b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    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Process.Start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youtubeUrl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); </a:t>
            </a:r>
            <a:endParaRPr lang="en-US" altLang="ko-KR" sz="1200" dirty="0"/>
          </a:p>
          <a:p>
            <a:pPr marL="38100" marR="38100"/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// HTTP URL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를 직접 </a:t>
            </a:r>
            <a:r>
              <a:rPr lang="en-US" altLang="ko-KR" sz="1200" dirty="0" err="1">
                <a:solidFill>
                  <a:srgbClr val="D67F00"/>
                </a:solidFill>
                <a:latin typeface="Arial" panose="020B0604020202020204" pitchFamily="34" charset="0"/>
              </a:rPr>
              <a:t>Process.Start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()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의 파라미터로 전달하면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, </a:t>
            </a:r>
          </a:p>
          <a:p>
            <a:pPr marL="38100" marR="38100"/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디폴트 브라우저에서 해당 </a:t>
            </a:r>
            <a:r>
              <a:rPr lang="en-US" altLang="ko-KR" sz="1200" dirty="0">
                <a:solidFill>
                  <a:srgbClr val="D67F00"/>
                </a:solidFill>
                <a:latin typeface="Arial" panose="020B0604020202020204" pitchFamily="34" charset="0"/>
              </a:rPr>
              <a:t>URL </a:t>
            </a:r>
            <a: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  <a:t>실행</a:t>
            </a:r>
            <a:br>
              <a:rPr lang="ko-KR" altLang="en-US" sz="1200" dirty="0">
                <a:solidFill>
                  <a:srgbClr val="D67F00"/>
                </a:solidFill>
                <a:latin typeface="Arial" panose="020B0604020202020204" pitchFamily="34" charset="0"/>
              </a:rPr>
            </a:b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ko-KR" altLang="en-US" sz="1200" dirty="0"/>
          </a:p>
          <a:p>
            <a:br>
              <a:rPr lang="ko-KR" altLang="en-US" sz="1200" dirty="0"/>
            </a:br>
            <a:endParaRPr lang="ko-KR" altLang="en-US" sz="1200" dirty="0"/>
          </a:p>
        </p:txBody>
      </p:sp>
      <p:pic>
        <p:nvPicPr>
          <p:cNvPr id="1026" name="Picture 2" descr="https://lh4.googleusercontent.com/UV6yu9cYVM6WZWraQFQmeLj8HC0oC1WTdm_eW0SkyJqLD9G_UYRu_9Oo6_468o07OV-Oj9ZlbUEw70av0Y0ed0YDhSuzy_x2or9mwEkLGSoMTj7bHaCBTVCZS5UgtxyWy_v8BcbcilQ">
            <a:extLst>
              <a:ext uri="{FF2B5EF4-FFF2-40B4-BE49-F238E27FC236}">
                <a16:creationId xmlns:a16="http://schemas.microsoft.com/office/drawing/2014/main" id="{0699F944-D7C2-4DB8-80FE-92281E818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26" y="3031659"/>
            <a:ext cx="3435250" cy="360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69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92" y="2605568"/>
            <a:ext cx="2509356" cy="1325563"/>
          </a:xfrm>
        </p:spPr>
        <p:txBody>
          <a:bodyPr/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Twitch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0E5427-B91A-45AE-866C-35B93D8A2D21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BA09BC-903C-4544-973D-AC00EF627AB6}"/>
              </a:ext>
            </a:extLst>
          </p:cNvPr>
          <p:cNvSpPr/>
          <p:nvPr/>
        </p:nvSpPr>
        <p:spPr>
          <a:xfrm>
            <a:off x="835142" y="3620240"/>
            <a:ext cx="7568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Twitch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owned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Twitch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Interactive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subsidiary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Amazon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Introduced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June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2011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spin-off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general-interest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Justin.tv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primarily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focuses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game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broadcasts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eSports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competitions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addition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music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broadcasts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creative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recently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"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life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either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154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8F344-FA74-453E-9200-C6353DCE3358}"/>
              </a:ext>
            </a:extLst>
          </p:cNvPr>
          <p:cNvSpPr txBox="1"/>
          <p:nvPr/>
        </p:nvSpPr>
        <p:spPr>
          <a:xfrm>
            <a:off x="3620326" y="2251754"/>
            <a:ext cx="152317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XD.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웹에서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좌표값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JWT,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어썸게이징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서버태그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ASP.NET C#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호출값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받기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End-Vue.js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 SQL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MVC</a:t>
            </a:r>
          </a:p>
          <a:p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ezure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디자인 패턴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팩토리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싱글톤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POSTMAN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각자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연결법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CF739F48-4644-4A7E-B552-7419CF8F16D1}"/>
              </a:ext>
            </a:extLst>
          </p:cNvPr>
          <p:cNvSpPr/>
          <p:nvPr/>
        </p:nvSpPr>
        <p:spPr>
          <a:xfrm rot="1800000">
            <a:off x="3487914" y="2136330"/>
            <a:ext cx="109477" cy="9437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67" y="2605568"/>
            <a:ext cx="2509356" cy="1325563"/>
          </a:xfrm>
        </p:spPr>
        <p:txBody>
          <a:bodyPr/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Vimeo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08D64-66AF-4A74-9DAE-74776AD02993}"/>
              </a:ext>
            </a:extLst>
          </p:cNvPr>
          <p:cNvSpPr/>
          <p:nvPr/>
        </p:nvSpPr>
        <p:spPr>
          <a:xfrm>
            <a:off x="730367" y="3581738"/>
            <a:ext cx="7683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(/ˈ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vɪmioʊ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/)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video-sharing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videos.It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high-definition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founded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November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2004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Jake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Lodwick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Klein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focuses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films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movies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83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1898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 아이디어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DA3564-9C46-4A24-8888-74D41ED87B71}"/>
              </a:ext>
            </a:extLst>
          </p:cNvPr>
          <p:cNvSpPr/>
          <p:nvPr/>
        </p:nvSpPr>
        <p:spPr>
          <a:xfrm>
            <a:off x="4091940" y="2103120"/>
            <a:ext cx="662940" cy="388620"/>
          </a:xfrm>
          <a:prstGeom prst="round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360B35-A10E-4E38-81EA-53299BDF2694}"/>
              </a:ext>
            </a:extLst>
          </p:cNvPr>
          <p:cNvSpPr/>
          <p:nvPr/>
        </p:nvSpPr>
        <p:spPr>
          <a:xfrm>
            <a:off x="1562100" y="284226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F65DAA-994B-4013-A374-16698D2378F5}"/>
              </a:ext>
            </a:extLst>
          </p:cNvPr>
          <p:cNvSpPr/>
          <p:nvPr/>
        </p:nvSpPr>
        <p:spPr>
          <a:xfrm>
            <a:off x="1562100" y="2941320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5E8890-8618-4FB8-8A72-877C681F157A}"/>
              </a:ext>
            </a:extLst>
          </p:cNvPr>
          <p:cNvSpPr/>
          <p:nvPr/>
        </p:nvSpPr>
        <p:spPr>
          <a:xfrm>
            <a:off x="1562100" y="304038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C428-2582-45E9-A03E-45DF90D0DCD3}"/>
              </a:ext>
            </a:extLst>
          </p:cNvPr>
          <p:cNvSpPr/>
          <p:nvPr/>
        </p:nvSpPr>
        <p:spPr>
          <a:xfrm>
            <a:off x="1562100" y="313944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342038-1C6C-4474-9CB5-DB53B8B3C454}"/>
              </a:ext>
            </a:extLst>
          </p:cNvPr>
          <p:cNvSpPr/>
          <p:nvPr/>
        </p:nvSpPr>
        <p:spPr>
          <a:xfrm>
            <a:off x="1562100" y="3238500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5B6CF4-FB78-4803-9778-5DF6052D38A0}"/>
              </a:ext>
            </a:extLst>
          </p:cNvPr>
          <p:cNvSpPr/>
          <p:nvPr/>
        </p:nvSpPr>
        <p:spPr>
          <a:xfrm>
            <a:off x="1562100" y="333756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A2764-5D90-4557-892E-FEF94701D66C}"/>
              </a:ext>
            </a:extLst>
          </p:cNvPr>
          <p:cNvSpPr txBox="1"/>
          <p:nvPr/>
        </p:nvSpPr>
        <p:spPr>
          <a:xfrm>
            <a:off x="2552700" y="3483176"/>
            <a:ext cx="3848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키워드하고 일치 시 웹 사이트로 업로드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398A94C2-C4B1-48F9-A680-F297C64E2E29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3116580" y="2297430"/>
            <a:ext cx="975360" cy="5676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8C31FC63-9251-4F01-AD73-26BFBD4B5C4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116578" y="2297430"/>
            <a:ext cx="975362" cy="68960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06A7C63E-F239-4803-B89E-D570B0D29210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rot="10800000" flipV="1">
            <a:off x="3116580" y="2297430"/>
            <a:ext cx="975360" cy="7658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A42E51F-641F-4F2A-8041-C1B5C1B88555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rot="10800000" flipV="1">
            <a:off x="3116580" y="2297430"/>
            <a:ext cx="975360" cy="8648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B03A4D27-1909-4B1B-B0D4-ADC7A1C4185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116578" y="2297430"/>
            <a:ext cx="975362" cy="948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B4E4A10-5620-4913-85F5-D8898158131B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3116580" y="2297430"/>
            <a:ext cx="975360" cy="10629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C5630D-E85A-4AF0-A456-7F180267CD6B}"/>
              </a:ext>
            </a:extLst>
          </p:cNvPr>
          <p:cNvSpPr/>
          <p:nvPr/>
        </p:nvSpPr>
        <p:spPr>
          <a:xfrm>
            <a:off x="3726180" y="4525985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B405D03-3556-4FA9-A170-CFA85946476E}"/>
              </a:ext>
            </a:extLst>
          </p:cNvPr>
          <p:cNvSpPr/>
          <p:nvPr/>
        </p:nvSpPr>
        <p:spPr>
          <a:xfrm>
            <a:off x="3726180" y="4437825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A948FCA-1D7B-4C82-A2F0-84DD0EEFD447}"/>
              </a:ext>
            </a:extLst>
          </p:cNvPr>
          <p:cNvSpPr/>
          <p:nvPr/>
        </p:nvSpPr>
        <p:spPr>
          <a:xfrm>
            <a:off x="3343631" y="4091940"/>
            <a:ext cx="2386609" cy="19659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146B93-D67E-49BB-A4FD-3374F8820EF2}"/>
              </a:ext>
            </a:extLst>
          </p:cNvPr>
          <p:cNvSpPr txBox="1"/>
          <p:nvPr/>
        </p:nvSpPr>
        <p:spPr>
          <a:xfrm>
            <a:off x="5745480" y="5780901"/>
            <a:ext cx="166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</a:rPr>
              <a:t>&lt;-  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동영상 검색  웹사이트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BFDE2A5-4843-477E-A6D1-2C7F9C4FFB53}"/>
              </a:ext>
            </a:extLst>
          </p:cNvPr>
          <p:cNvSpPr/>
          <p:nvPr/>
        </p:nvSpPr>
        <p:spPr>
          <a:xfrm>
            <a:off x="4503420" y="4724818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902E44D-6CCE-4165-B84D-B606A12C2B07}"/>
              </a:ext>
            </a:extLst>
          </p:cNvPr>
          <p:cNvSpPr/>
          <p:nvPr/>
        </p:nvSpPr>
        <p:spPr>
          <a:xfrm>
            <a:off x="4505800" y="4799369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2A4F19D-4FB1-41A6-BA9E-79A4624ADE43}"/>
              </a:ext>
            </a:extLst>
          </p:cNvPr>
          <p:cNvSpPr/>
          <p:nvPr/>
        </p:nvSpPr>
        <p:spPr>
          <a:xfrm>
            <a:off x="4509134" y="4873920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32EE970-1A08-42FE-9DB2-AD15C27C79D8}"/>
              </a:ext>
            </a:extLst>
          </p:cNvPr>
          <p:cNvSpPr/>
          <p:nvPr/>
        </p:nvSpPr>
        <p:spPr>
          <a:xfrm>
            <a:off x="2346008" y="3536677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CC10711-0934-4E91-AF24-47366B26F428}"/>
              </a:ext>
            </a:extLst>
          </p:cNvPr>
          <p:cNvSpPr/>
          <p:nvPr/>
        </p:nvSpPr>
        <p:spPr>
          <a:xfrm>
            <a:off x="2348388" y="3611228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E97A47D-020D-4A2F-B2F2-2DCF8F994F0D}"/>
              </a:ext>
            </a:extLst>
          </p:cNvPr>
          <p:cNvSpPr/>
          <p:nvPr/>
        </p:nvSpPr>
        <p:spPr>
          <a:xfrm>
            <a:off x="2351722" y="3685779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0DB31AB-6C05-4984-A95E-702CFA192136}"/>
              </a:ext>
            </a:extLst>
          </p:cNvPr>
          <p:cNvSpPr/>
          <p:nvPr/>
        </p:nvSpPr>
        <p:spPr>
          <a:xfrm>
            <a:off x="2323148" y="2494041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3D09D32-F0CD-4BD4-B5D9-EB3E186A2C0C}"/>
              </a:ext>
            </a:extLst>
          </p:cNvPr>
          <p:cNvSpPr/>
          <p:nvPr/>
        </p:nvSpPr>
        <p:spPr>
          <a:xfrm>
            <a:off x="2325528" y="2568592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3B17AB2-F571-4216-8585-1B72F6A9FF00}"/>
              </a:ext>
            </a:extLst>
          </p:cNvPr>
          <p:cNvSpPr/>
          <p:nvPr/>
        </p:nvSpPr>
        <p:spPr>
          <a:xfrm>
            <a:off x="2328862" y="2643143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976C766-7F67-4BC5-900D-F05CB1FF0D23}"/>
              </a:ext>
            </a:extLst>
          </p:cNvPr>
          <p:cNvSpPr/>
          <p:nvPr/>
        </p:nvSpPr>
        <p:spPr>
          <a:xfrm>
            <a:off x="6680503" y="1907358"/>
            <a:ext cx="567585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6F820B-78C3-4672-8CC6-54A212545D13}"/>
              </a:ext>
            </a:extLst>
          </p:cNvPr>
          <p:cNvSpPr/>
          <p:nvPr/>
        </p:nvSpPr>
        <p:spPr>
          <a:xfrm>
            <a:off x="6680503" y="1686057"/>
            <a:ext cx="567585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2C381C-85C1-4A6D-955F-C3F5429C1B50}"/>
              </a:ext>
            </a:extLst>
          </p:cNvPr>
          <p:cNvSpPr txBox="1"/>
          <p:nvPr/>
        </p:nvSpPr>
        <p:spPr>
          <a:xfrm>
            <a:off x="7248088" y="1572644"/>
            <a:ext cx="166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전체 동영상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E0DA7E-029A-44A0-A7EB-69D9AF0EA00F}"/>
              </a:ext>
            </a:extLst>
          </p:cNvPr>
          <p:cNvSpPr txBox="1"/>
          <p:nvPr/>
        </p:nvSpPr>
        <p:spPr>
          <a:xfrm>
            <a:off x="7248088" y="1791719"/>
            <a:ext cx="166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일치 동영상 </a:t>
            </a:r>
          </a:p>
        </p:txBody>
      </p:sp>
    </p:spTree>
    <p:extLst>
      <p:ext uri="{BB962C8B-B14F-4D97-AF65-F5344CB8AC3E}">
        <p14:creationId xmlns:p14="http://schemas.microsoft.com/office/powerpoint/2010/main" val="259262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EB2AFB-37D7-4A56-AD54-1141249BCE24}"/>
              </a:ext>
            </a:extLst>
          </p:cNvPr>
          <p:cNvSpPr/>
          <p:nvPr/>
        </p:nvSpPr>
        <p:spPr>
          <a:xfrm>
            <a:off x="486561" y="2141488"/>
            <a:ext cx="826691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+mn-ea"/>
              </a:rPr>
              <a:t>API </a:t>
            </a:r>
            <a:r>
              <a:rPr lang="ko-KR" altLang="en-US" sz="2000" spc="-150" dirty="0">
                <a:solidFill>
                  <a:srgbClr val="FFC58B"/>
                </a:solidFill>
                <a:latin typeface="+mn-ea"/>
              </a:rPr>
              <a:t>키 가져 오기</a:t>
            </a:r>
            <a:endParaRPr lang="en-US" altLang="ko-KR" sz="2000" spc="-150" dirty="0">
              <a:solidFill>
                <a:srgbClr val="FFC58B"/>
              </a:solidFill>
              <a:latin typeface="+mn-ea"/>
            </a:endParaRPr>
          </a:p>
          <a:p>
            <a:endParaRPr lang="ko-KR" altLang="en-US" sz="10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작성한 각 애플리케이션마다 클라이언트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클라이언트 비밀번호가 필요합니다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키를 생성하려면 애플리케이션에 대한 기본 정보를 제공해야합니다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나중에 언제든지 편집 할 수 있습니다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400" b="0" i="0" spc="-1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AB2532-922E-49AD-A58C-54122E68E1EC}"/>
              </a:ext>
            </a:extLst>
          </p:cNvPr>
          <p:cNvSpPr/>
          <p:nvPr/>
        </p:nvSpPr>
        <p:spPr>
          <a:xfrm>
            <a:off x="486560" y="4097715"/>
            <a:ext cx="8266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FC58B"/>
                </a:solidFill>
                <a:latin typeface="+mn-ea"/>
              </a:rPr>
              <a:t>액세스 토큰 가져 오기</a:t>
            </a:r>
            <a:endParaRPr lang="en-US" altLang="ko-KR" sz="2000" spc="-150" dirty="0">
              <a:solidFill>
                <a:srgbClr val="FFC58B"/>
              </a:solidFill>
              <a:latin typeface="+mn-ea"/>
            </a:endParaRPr>
          </a:p>
          <a:p>
            <a:endParaRPr lang="ko-KR" altLang="en-US" sz="10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요청을 하려면 액세스 토큰이 필요합니다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사용자를 대신하여 요청을 하려면 해당 토큰을 인증해야 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 Vimeo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는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OAuth 2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 사양을 사용합니다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 Vimeo URL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로 사용자를 보내야 액세스가 허용 또는 거부 될 수 있습니다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수락하면 앱으로 </a:t>
            </a:r>
            <a:r>
              <a:rPr lang="ko-KR" altLang="en-US" sz="1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리디렉션되어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액세스 토큰에 대한 코드를 교환 </a:t>
            </a:r>
            <a:r>
              <a:rPr lang="ko-KR" altLang="en-US" sz="1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해야합니다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62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879546"/>
            <a:ext cx="8085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Vimeo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에 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API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호출하기</a:t>
            </a:r>
            <a:endParaRPr lang="en-US" altLang="ko-KR" sz="2000" spc="-150" dirty="0">
              <a:solidFill>
                <a:srgbClr val="FFC58B"/>
              </a:solidFill>
              <a:latin typeface="Helvetica Neue"/>
            </a:endParaRPr>
          </a:p>
          <a:p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각 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HTTP 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요청은 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HTTP 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메소드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, 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엔드 포인트 및 매개 변수 목록으로 구성됩니다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. 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문서 전체에서 이러한 요청은 다음 예제와 같이 형식화됩니다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.</a:t>
            </a:r>
            <a:endParaRPr lang="ko-KR" altLang="en-US" sz="1400" spc="-1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C877F8-F215-42FF-BE2B-E648A5F00CB5}"/>
              </a:ext>
            </a:extLst>
          </p:cNvPr>
          <p:cNvSpPr/>
          <p:nvPr/>
        </p:nvSpPr>
        <p:spPr>
          <a:xfrm>
            <a:off x="2209800" y="342900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AAD450"/>
                </a:solidFill>
                <a:latin typeface="InconsolataMedium"/>
              </a:rPr>
              <a:t>{METHOD}</a:t>
            </a:r>
            <a:r>
              <a:rPr lang="en-US" altLang="ko-KR" dirty="0">
                <a:solidFill>
                  <a:srgbClr val="A6A6A6"/>
                </a:solidFill>
                <a:latin typeface="Helvetica Neue"/>
              </a:rPr>
              <a:t>https://api.vimeo.com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{endpoint}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36D581-70B1-4301-9433-10761568BEBE}"/>
              </a:ext>
            </a:extLst>
          </p:cNvPr>
          <p:cNvSpPr/>
          <p:nvPr/>
        </p:nvSpPr>
        <p:spPr>
          <a:xfrm>
            <a:off x="2370943" y="3798332"/>
            <a:ext cx="7125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이 메소드에는 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"{</a:t>
            </a:r>
            <a:r>
              <a:rPr lang="en-US" altLang="ko-KR" sz="12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scope_name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}"</a:t>
            </a:r>
            <a:r>
              <a:rPr lang="ko-KR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범위의 토큰이 필요합니다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4130DF1-8CAD-485F-A2EF-A72B90094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7776"/>
              </p:ext>
            </p:extLst>
          </p:nvPr>
        </p:nvGraphicFramePr>
        <p:xfrm>
          <a:off x="2370943" y="4304178"/>
          <a:ext cx="2496332" cy="914400"/>
        </p:xfrm>
        <a:graphic>
          <a:graphicData uri="http://schemas.openxmlformats.org/drawingml/2006/table">
            <a:tbl>
              <a:tblPr/>
              <a:tblGrid>
                <a:gridCol w="638957">
                  <a:extLst>
                    <a:ext uri="{9D8B030D-6E8A-4147-A177-3AD203B41FA5}">
                      <a16:colId xmlns:a16="http://schemas.microsoft.com/office/drawing/2014/main" val="22625402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1321347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483226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Field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필수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40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{field1}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예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필드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에 대한 설명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22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{field2}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effectLst/>
                        </a:rPr>
                        <a:t>아니오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필드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에 대한 설명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6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04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879546"/>
            <a:ext cx="8266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Vimeo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API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호출하기</a:t>
            </a:r>
            <a:endParaRPr lang="en-US" altLang="ko-KR" sz="2000" spc="-150" dirty="0">
              <a:solidFill>
                <a:srgbClr val="FFC58B"/>
              </a:solidFill>
              <a:latin typeface="Helvetica Neue"/>
            </a:endParaRPr>
          </a:p>
          <a:p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엔드 포인트의 대부분은 여러 작업을 지원합니다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동작은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메소드로 정의됩니다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이러한 방법은 일반적으로 아래 지침을 따릅니다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3CC5E0-5E36-4399-842B-5F1772009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04105"/>
              </p:ext>
            </p:extLst>
          </p:nvPr>
        </p:nvGraphicFramePr>
        <p:xfrm>
          <a:off x="618343" y="2943224"/>
          <a:ext cx="5601482" cy="3314770"/>
        </p:xfrm>
        <a:graphic>
          <a:graphicData uri="http://schemas.openxmlformats.org/drawingml/2006/table">
            <a:tbl>
              <a:tblPr/>
              <a:tblGrid>
                <a:gridCol w="848507">
                  <a:extLst>
                    <a:ext uri="{9D8B030D-6E8A-4147-A177-3AD203B41FA5}">
                      <a16:colId xmlns:a16="http://schemas.microsoft.com/office/drawing/2014/main" val="40923493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95273354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764362598"/>
                    </a:ext>
                  </a:extLst>
                </a:gridCol>
              </a:tblGrid>
              <a:tr h="1845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effectLst/>
                        </a:rPr>
                        <a:t>방법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기술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예시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1020"/>
                  </a:ext>
                </a:extLst>
              </a:tr>
              <a:tr h="421888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GET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리소스의 </a:t>
                      </a:r>
                      <a:r>
                        <a:rPr lang="en-US" altLang="ko-KR" sz="1000" dirty="0">
                          <a:effectLst/>
                        </a:rPr>
                        <a:t>JSON </a:t>
                      </a:r>
                      <a:r>
                        <a:rPr lang="ko-KR" altLang="en-US" sz="1000" dirty="0">
                          <a:effectLst/>
                        </a:rPr>
                        <a:t>표현 검색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GET /me </a:t>
                      </a:r>
                      <a:r>
                        <a:rPr lang="ko-KR" altLang="en-US" sz="1000" dirty="0">
                          <a:effectLst/>
                        </a:rPr>
                        <a:t>인증 된 사용자의 정보를 반환합니다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1574"/>
                  </a:ext>
                </a:extLst>
              </a:tr>
              <a:tr h="6592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POST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컬렉션에 새 리소스를 추가하십시오</a:t>
                      </a:r>
                      <a:r>
                        <a:rPr lang="en-US" altLang="ko-KR" sz="1000" dirty="0">
                          <a:effectLst/>
                        </a:rPr>
                        <a:t>. </a:t>
                      </a:r>
                      <a:r>
                        <a:rPr lang="ko-KR" altLang="en-US" sz="1000" dirty="0">
                          <a:effectLst/>
                        </a:rPr>
                        <a:t>이 방법은 일반적으로 추가 매개 변수가 필요합니다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POST /me/albums </a:t>
                      </a:r>
                      <a:r>
                        <a:rPr lang="ko-KR" altLang="en-US" sz="1000">
                          <a:effectLst/>
                        </a:rPr>
                        <a:t>인증 된 사용자가 새 앨범을 만듭니다</a:t>
                      </a:r>
                      <a:r>
                        <a:rPr lang="en-US" altLang="ko-KR" sz="100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18350"/>
                  </a:ext>
                </a:extLst>
              </a:tr>
              <a:tr h="777856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PUT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리소스를 교체하거나 두 리소스를 함께 연결합니다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PUT /me/likes/[video_id] </a:t>
                      </a:r>
                      <a:r>
                        <a:rPr lang="ko-KR" altLang="en-US" sz="1000">
                          <a:effectLst/>
                        </a:rPr>
                        <a:t>인증 된 사용자를 대신하여 </a:t>
                      </a:r>
                      <a:r>
                        <a:rPr lang="en-US" altLang="ko-KR" sz="1000">
                          <a:effectLst/>
                        </a:rPr>
                        <a:t>[video_id]</a:t>
                      </a:r>
                      <a:r>
                        <a:rPr lang="ko-KR" altLang="en-US" sz="1000">
                          <a:effectLst/>
                        </a:rPr>
                        <a:t>에 </a:t>
                      </a:r>
                      <a:r>
                        <a:rPr lang="en-US" altLang="ko-KR" sz="1000">
                          <a:effectLst/>
                        </a:rPr>
                        <a:t>'</a:t>
                      </a:r>
                      <a:r>
                        <a:rPr lang="ko-KR" altLang="en-US" sz="1000">
                          <a:effectLst/>
                        </a:rPr>
                        <a:t>좋아요</a:t>
                      </a:r>
                      <a:r>
                        <a:rPr lang="en-US" altLang="ko-KR" sz="1000">
                          <a:effectLst/>
                        </a:rPr>
                        <a:t>'</a:t>
                      </a:r>
                      <a:r>
                        <a:rPr lang="ko-KR" altLang="en-US" sz="1000">
                          <a:effectLst/>
                        </a:rPr>
                        <a:t>를 추가합니다</a:t>
                      </a:r>
                      <a:r>
                        <a:rPr lang="en-US" altLang="ko-KR" sz="100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03741"/>
                  </a:ext>
                </a:extLst>
              </a:tr>
              <a:tr h="6592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PATCH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자원을 수정하십시오</a:t>
                      </a:r>
                      <a:r>
                        <a:rPr lang="en-US" altLang="ko-KR" sz="1000" dirty="0">
                          <a:effectLst/>
                        </a:rPr>
                        <a:t>. </a:t>
                      </a:r>
                      <a:r>
                        <a:rPr lang="ko-KR" altLang="en-US" sz="1000" dirty="0">
                          <a:effectLst/>
                        </a:rPr>
                        <a:t>본문에는 새 자원 표현이 포함됩니다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PATCH /videos/[</a:t>
                      </a:r>
                      <a:r>
                        <a:rPr lang="en-US" altLang="ko-KR" sz="1000" dirty="0" err="1">
                          <a:effectLst/>
                        </a:rPr>
                        <a:t>video_id</a:t>
                      </a:r>
                      <a:r>
                        <a:rPr lang="en-US" altLang="ko-KR" sz="1000" dirty="0">
                          <a:effectLst/>
                        </a:rPr>
                        <a:t>] </a:t>
                      </a:r>
                      <a:r>
                        <a:rPr lang="ko-KR" altLang="en-US" sz="1000" dirty="0">
                          <a:effectLst/>
                        </a:rPr>
                        <a:t>동영상의 입력란을 변경할 수 있습니다</a:t>
                      </a:r>
                      <a:r>
                        <a:rPr lang="en-US" altLang="ko-KR" sz="1000" dirty="0">
                          <a:effectLst/>
                        </a:rPr>
                        <a:t>. [</a:t>
                      </a:r>
                      <a:r>
                        <a:rPr lang="en-US" altLang="ko-KR" sz="1000" dirty="0" err="1">
                          <a:effectLst/>
                        </a:rPr>
                        <a:t>video_id</a:t>
                      </a:r>
                      <a:r>
                        <a:rPr lang="en-US" altLang="ko-KR" sz="1000" dirty="0">
                          <a:effectLst/>
                        </a:rPr>
                        <a:t>]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664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DELETE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기존 자원을 삭제하거나 두 자원의 연결을 끊습니다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DELETE /videos/[</a:t>
                      </a:r>
                      <a:r>
                        <a:rPr lang="en-US" sz="1000" dirty="0" err="1">
                          <a:effectLst/>
                        </a:rPr>
                        <a:t>video_id</a:t>
                      </a:r>
                      <a:r>
                        <a:rPr lang="en-US" sz="1000" dirty="0">
                          <a:effectLst/>
                        </a:rPr>
                        <a:t>] </a:t>
                      </a:r>
                      <a:r>
                        <a:rPr lang="ko-KR" altLang="en-US" sz="1000" dirty="0">
                          <a:effectLst/>
                        </a:rPr>
                        <a:t>동영상 </a:t>
                      </a:r>
                      <a:r>
                        <a:rPr lang="en-US" altLang="ko-KR" sz="1000" dirty="0">
                          <a:effectLst/>
                        </a:rPr>
                        <a:t>[</a:t>
                      </a:r>
                      <a:r>
                        <a:rPr lang="en-US" sz="1000" dirty="0" err="1">
                          <a:effectLst/>
                        </a:rPr>
                        <a:t>video_id</a:t>
                      </a:r>
                      <a:r>
                        <a:rPr lang="en-US" sz="1000" dirty="0">
                          <a:effectLst/>
                        </a:rPr>
                        <a:t>]</a:t>
                      </a:r>
                      <a:r>
                        <a:rPr lang="ko-KR" altLang="en-US" sz="1000" dirty="0">
                          <a:effectLst/>
                        </a:rPr>
                        <a:t>을 </a:t>
                      </a:r>
                      <a:r>
                        <a:rPr lang="en-US" altLang="ko-KR" sz="1000" dirty="0">
                          <a:effectLst/>
                        </a:rPr>
                        <a:t>(</a:t>
                      </a:r>
                      <a:r>
                        <a:rPr lang="ko-KR" altLang="en-US" sz="1000" dirty="0">
                          <a:effectLst/>
                        </a:rPr>
                        <a:t>를</a:t>
                      </a:r>
                      <a:r>
                        <a:rPr lang="en-US" altLang="ko-KR" sz="1000" dirty="0">
                          <a:effectLst/>
                        </a:rPr>
                        <a:t>) </a:t>
                      </a:r>
                      <a:r>
                        <a:rPr lang="ko-KR" altLang="en-US" sz="1000" dirty="0">
                          <a:effectLst/>
                        </a:rPr>
                        <a:t>삭제합니다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53635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424A5E-0C61-4842-BD94-783CBD83CC93}"/>
              </a:ext>
            </a:extLst>
          </p:cNvPr>
          <p:cNvSpPr/>
          <p:nvPr/>
        </p:nvSpPr>
        <p:spPr>
          <a:xfrm>
            <a:off x="6430161" y="3741906"/>
            <a:ext cx="2894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사용자 정보 반환이용</a:t>
            </a:r>
            <a:endParaRPr lang="ko-KR" altLang="en-US" sz="14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5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879546"/>
            <a:ext cx="80859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FC58B"/>
                </a:solidFill>
              </a:rPr>
              <a:t>매개 변수</a:t>
            </a:r>
          </a:p>
          <a:p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대부분의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엔드 포인트는 추가 요청 매개 변수를 지원합니다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매개 변수는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메소드와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엔드 포인트에 따라 다릅니다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400" spc="-150" dirty="0">
                <a:solidFill>
                  <a:srgbClr val="FFC58B"/>
                </a:solidFill>
              </a:rPr>
              <a:t>GET</a:t>
            </a:r>
            <a:endParaRPr lang="ko-KR" altLang="en-US" sz="2400" spc="-150" dirty="0">
              <a:solidFill>
                <a:srgbClr val="FFC58B"/>
              </a:solidFill>
            </a:endParaRPr>
          </a:p>
          <a:p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요청은 모든 표준 쿼리 구성 요소 와 마찬가지로 매개 변수를 끝점에 추가해야 합니다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CDE584-FDB8-4976-ADE7-2F76C0E6DD24}"/>
              </a:ext>
            </a:extLst>
          </p:cNvPr>
          <p:cNvSpPr/>
          <p:nvPr/>
        </p:nvSpPr>
        <p:spPr>
          <a:xfrm>
            <a:off x="486561" y="365164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METHOD endpoint?field1=hello&amp;field2=</a:t>
            </a:r>
            <a:r>
              <a:rPr lang="ko-KR" altLang="en-US" sz="1000" dirty="0" err="1"/>
              <a:t>goodbye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F0EBA8-B33C-41F2-87F7-FC0F1E78E6F0}"/>
              </a:ext>
            </a:extLst>
          </p:cNvPr>
          <p:cNvSpPr/>
          <p:nvPr/>
        </p:nvSpPr>
        <p:spPr>
          <a:xfrm>
            <a:off x="457200" y="4507900"/>
            <a:ext cx="8553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C58B"/>
                </a:solidFill>
              </a:rPr>
              <a:t>POST, PUT, DELETE, PATCH</a:t>
            </a:r>
          </a:p>
          <a:p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다른 모든 요청은 본문을 통해 매개 변수를 제공해야합니다. 기본적으로 우리는 당신이 값을 </a:t>
            </a:r>
            <a:r>
              <a:rPr lang="ko-KR" altLang="en-US" sz="1400" spc="-150" dirty="0" err="1">
                <a:solidFill>
                  <a:schemeClr val="bg2">
                    <a:lumMod val="50000"/>
                  </a:schemeClr>
                </a:solidFill>
              </a:rPr>
              <a:t>application</a:t>
            </a:r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400" spc="-150" dirty="0" err="1">
                <a:solidFill>
                  <a:schemeClr val="bg2">
                    <a:lumMod val="50000"/>
                  </a:schemeClr>
                </a:solidFill>
              </a:rPr>
              <a:t>x-www-form-urlencoded</a:t>
            </a:r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로 보내는 것으로 가정합니다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2DE935-24CF-44AA-B0C4-F10591DF4274}"/>
              </a:ext>
            </a:extLst>
          </p:cNvPr>
          <p:cNvSpPr/>
          <p:nvPr/>
        </p:nvSpPr>
        <p:spPr>
          <a:xfrm>
            <a:off x="457200" y="5524444"/>
            <a:ext cx="2961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METHOD </a:t>
            </a:r>
            <a:r>
              <a:rPr lang="ko-KR" altLang="en-US" sz="1000" dirty="0" err="1"/>
              <a:t>endpoint</a:t>
            </a:r>
            <a:endParaRPr lang="ko-KR" altLang="en-US" sz="1000" dirty="0"/>
          </a:p>
          <a:p>
            <a:r>
              <a:rPr lang="ko-KR" altLang="en-US" sz="1000" dirty="0" err="1"/>
              <a:t>Content-Type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application</a:t>
            </a:r>
            <a:r>
              <a:rPr lang="ko-KR" altLang="en-US" sz="1000" dirty="0"/>
              <a:t>/</a:t>
            </a:r>
            <a:r>
              <a:rPr lang="ko-KR" altLang="en-US" sz="1000" dirty="0" err="1"/>
              <a:t>x-www-form-urlencoded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field1=hello&amp;field2=</a:t>
            </a:r>
            <a:r>
              <a:rPr lang="ko-KR" altLang="en-US" sz="1000" dirty="0" err="1"/>
              <a:t>goodbye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221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C522DF-0B5A-4E86-AE5B-475789E990FD}"/>
              </a:ext>
            </a:extLst>
          </p:cNvPr>
          <p:cNvSpPr/>
          <p:nvPr/>
        </p:nvSpPr>
        <p:spPr>
          <a:xfrm>
            <a:off x="457200" y="1841138"/>
            <a:ext cx="736203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JSON의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Content-Type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헤더를 제공하는 경우 에도 허용 됩니다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application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json</a:t>
            </a:r>
            <a:r>
              <a:rPr lang="ko-KR" altLang="en-US" sz="1400" dirty="0"/>
              <a:t>.</a:t>
            </a:r>
          </a:p>
          <a:p>
            <a:endParaRPr lang="ko-KR" altLang="en-US" sz="1400" dirty="0"/>
          </a:p>
          <a:p>
            <a:r>
              <a:rPr lang="ko-KR" altLang="en-US" sz="1000" dirty="0"/>
              <a:t>METHOD </a:t>
            </a:r>
            <a:r>
              <a:rPr lang="ko-KR" altLang="en-US" sz="1000" dirty="0" err="1"/>
              <a:t>endpoint</a:t>
            </a:r>
            <a:endParaRPr lang="ko-KR" altLang="en-US" sz="1000" dirty="0"/>
          </a:p>
          <a:p>
            <a:r>
              <a:rPr lang="ko-KR" altLang="en-US" sz="1000" dirty="0" err="1"/>
              <a:t>Content-Type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application</a:t>
            </a:r>
            <a:r>
              <a:rPr lang="ko-KR" altLang="en-US" sz="1000" dirty="0"/>
              <a:t>/</a:t>
            </a:r>
            <a:r>
              <a:rPr lang="ko-KR" altLang="en-US" sz="1000" dirty="0" err="1"/>
              <a:t>json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{ "field1": "</a:t>
            </a:r>
            <a:r>
              <a:rPr lang="ko-KR" altLang="en-US" sz="1000" dirty="0" err="1"/>
              <a:t>hello</a:t>
            </a:r>
            <a:r>
              <a:rPr lang="ko-KR" altLang="en-US" sz="1000" dirty="0"/>
              <a:t>", "field2": "</a:t>
            </a:r>
            <a:r>
              <a:rPr lang="ko-KR" altLang="en-US" sz="1000" dirty="0" err="1"/>
              <a:t>goodbye</a:t>
            </a:r>
            <a:r>
              <a:rPr lang="ko-KR" altLang="en-US" sz="1000" dirty="0"/>
              <a:t>" 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A13E1D-CE2C-4601-B327-C936EA40942B}"/>
              </a:ext>
            </a:extLst>
          </p:cNvPr>
          <p:cNvSpPr/>
          <p:nvPr/>
        </p:nvSpPr>
        <p:spPr>
          <a:xfrm>
            <a:off x="427839" y="2825088"/>
            <a:ext cx="80017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Urlencoded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중첩 된 매개 변수는 점 표기법과 함께 설명서에 표시됩니다.</a:t>
            </a:r>
          </a:p>
          <a:p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/>
              <a:t>METHOD </a:t>
            </a:r>
            <a:r>
              <a:rPr lang="ko-KR" altLang="en-US" sz="1000" dirty="0" err="1"/>
              <a:t>endpoint</a:t>
            </a:r>
            <a:endParaRPr lang="ko-KR" altLang="en-US" sz="1000" dirty="0"/>
          </a:p>
          <a:p>
            <a:r>
              <a:rPr lang="ko-KR" altLang="en-US" sz="1000" dirty="0" err="1"/>
              <a:t>Content-Type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application</a:t>
            </a:r>
            <a:r>
              <a:rPr lang="ko-KR" altLang="en-US" sz="1000" dirty="0"/>
              <a:t>/</a:t>
            </a:r>
            <a:r>
              <a:rPr lang="ko-KR" altLang="en-US" sz="1000" dirty="0" err="1"/>
              <a:t>x-www-form-urlencoded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privacy.view</a:t>
            </a:r>
            <a:r>
              <a:rPr lang="ko-KR" altLang="en-US" sz="1000" dirty="0"/>
              <a:t>=</a:t>
            </a:r>
            <a:r>
              <a:rPr lang="ko-KR" altLang="en-US" sz="1000" dirty="0" err="1"/>
              <a:t>anybody</a:t>
            </a:r>
            <a:endParaRPr lang="ko-KR" altLang="en-US" sz="1000" dirty="0"/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JSON을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사용할 때 이 필드는 중첩 된 JSON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객체여야합니다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/>
              <a:t>METHOD </a:t>
            </a:r>
            <a:r>
              <a:rPr lang="ko-KR" altLang="en-US" sz="1000" dirty="0" err="1"/>
              <a:t>endpoint</a:t>
            </a:r>
            <a:endParaRPr lang="ko-KR" altLang="en-US" sz="1000" dirty="0"/>
          </a:p>
          <a:p>
            <a:r>
              <a:rPr lang="ko-KR" altLang="en-US" sz="1000" dirty="0" err="1"/>
              <a:t>Content-Type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application</a:t>
            </a:r>
            <a:r>
              <a:rPr lang="ko-KR" altLang="en-US" sz="1000" dirty="0"/>
              <a:t>/</a:t>
            </a:r>
            <a:r>
              <a:rPr lang="ko-KR" altLang="en-US" sz="1000" dirty="0" err="1"/>
              <a:t>json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{ "</a:t>
            </a:r>
            <a:r>
              <a:rPr lang="ko-KR" altLang="en-US" sz="1000" dirty="0" err="1"/>
              <a:t>privacy</a:t>
            </a:r>
            <a:r>
              <a:rPr lang="ko-KR" altLang="en-US" sz="1000" dirty="0"/>
              <a:t>": { "</a:t>
            </a:r>
            <a:r>
              <a:rPr lang="ko-KR" altLang="en-US" sz="1000" dirty="0" err="1"/>
              <a:t>view</a:t>
            </a:r>
            <a:r>
              <a:rPr lang="ko-KR" altLang="en-US" sz="1000" dirty="0"/>
              <a:t>" : "</a:t>
            </a:r>
            <a:r>
              <a:rPr lang="ko-KR" altLang="en-US" sz="1000" dirty="0" err="1"/>
              <a:t>anybody</a:t>
            </a:r>
            <a:r>
              <a:rPr lang="ko-KR" altLang="en-US" sz="1000" dirty="0"/>
              <a:t>" } }</a:t>
            </a:r>
          </a:p>
        </p:txBody>
      </p:sp>
    </p:spTree>
    <p:extLst>
      <p:ext uri="{BB962C8B-B14F-4D97-AF65-F5344CB8AC3E}">
        <p14:creationId xmlns:p14="http://schemas.microsoft.com/office/powerpoint/2010/main" val="253607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2533</Words>
  <Application>Microsoft Office PowerPoint</Application>
  <PresentationFormat>화면 슬라이드 쇼(4:3)</PresentationFormat>
  <Paragraphs>433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Arial Unicode MS</vt:lpstr>
      <vt:lpstr>Helvetica Neue</vt:lpstr>
      <vt:lpstr>InconsolataMedium</vt:lpstr>
      <vt:lpstr>Lato</vt:lpstr>
      <vt:lpstr>맑은 고딕</vt:lpstr>
      <vt:lpstr>Arial</vt:lpstr>
      <vt:lpstr>Arial Black</vt:lpstr>
      <vt:lpstr>Calibri</vt:lpstr>
      <vt:lpstr>Calibri Light</vt:lpstr>
      <vt:lpstr>Consolas</vt:lpstr>
      <vt:lpstr>Courier New</vt:lpstr>
      <vt:lpstr>Office 테마</vt:lpstr>
      <vt:lpstr>PowerPoint 프레젠테이션</vt:lpstr>
      <vt:lpstr>동영상 검색 사이트</vt:lpstr>
      <vt:lpstr>Vimeo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Youtube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Twitch</vt:lpstr>
      <vt:lpstr>동영상 검색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동영상 검색 사이트</dc:title>
  <dc:creator>dalsoft-pc</dc:creator>
  <cp:lastModifiedBy>mhs</cp:lastModifiedBy>
  <cp:revision>72</cp:revision>
  <dcterms:created xsi:type="dcterms:W3CDTF">2018-12-26T02:42:20Z</dcterms:created>
  <dcterms:modified xsi:type="dcterms:W3CDTF">2018-12-26T08:33:43Z</dcterms:modified>
</cp:coreProperties>
</file>