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73" r:id="rId5"/>
    <p:sldId id="259" r:id="rId6"/>
    <p:sldId id="265" r:id="rId7"/>
    <p:sldId id="266" r:id="rId8"/>
    <p:sldId id="267" r:id="rId9"/>
    <p:sldId id="268" r:id="rId10"/>
    <p:sldId id="269" r:id="rId11"/>
    <p:sldId id="257" r:id="rId12"/>
    <p:sldId id="271" r:id="rId13"/>
    <p:sldId id="263" r:id="rId14"/>
    <p:sldId id="274" r:id="rId15"/>
    <p:sldId id="275" r:id="rId16"/>
    <p:sldId id="276" r:id="rId17"/>
    <p:sldId id="26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C58B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auth.net/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chemeClr val="bg2">
                    <a:lumMod val="25000"/>
                  </a:schemeClr>
                </a:solidFill>
              </a:rPr>
              <a:t>구현</a:t>
            </a:r>
            <a:endParaRPr lang="en-US" altLang="ko-KR" sz="2400" b="1" spc="-225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시원한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질문에 답하면 워크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플로에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맞는 토큰을 찾으십시오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요청하십시오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부여하십시오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토큰은 액세스 토큰을 만들 때 요청한 토큰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범위에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의해 제한됩니다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구현 예시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A8DBC7-1A7F-4A06-B5DE-7A627EC4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48970"/>
            <a:ext cx="6887362" cy="4016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#First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Vimeo.VimeoClient.GetAuthURL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(cid: YOUR_API_KEY,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REDIRECT_URL);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VERIFIER, cid: YOUR_API_KEY,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YOUR_API_SECRET,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REDIRECT_URL);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vc.AccessToken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Vimeo.VimeoClient.ReAuthorize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APISecret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Calling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vc.Request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file: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support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vc.GetTicket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Settings.Default.CompleteUri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ticket.CompleteUri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Settings.Default.TicketId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ticket.TicketId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Settings.Default.UploadLink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ticket.UploadLinkSecure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Settings.Default.Save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Replacing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vc.GetTicket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ticket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Progress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vc.Upload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Video.mp4”);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UploadCallback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VerifyFeedback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"{0}/{1}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uploaded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feedback.LastByte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feedback.ContentSize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</p:spTree>
    <p:extLst>
      <p:ext uri="{BB962C8B-B14F-4D97-AF65-F5344CB8AC3E}">
        <p14:creationId xmlns:p14="http://schemas.microsoft.com/office/powerpoint/2010/main" val="189698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구현 예시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BE1313-2E16-49A6-A4AE-18EAD306FC64}"/>
              </a:ext>
            </a:extLst>
          </p:cNvPr>
          <p:cNvSpPr/>
          <p:nvPr/>
        </p:nvSpPr>
        <p:spPr>
          <a:xfrm>
            <a:off x="5981700" y="6596390"/>
            <a:ext cx="33051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https://github.com/saeedafshari/VimeoDotNet3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7EF734-CEFB-438C-9D8C-40D81356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87" y="645952"/>
            <a:ext cx="4165600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.Collections.Generic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.Net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.Web.Script.Serialization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.Diagnostics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Vimeo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kumimoji="0" lang="en-US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interact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authorize?response_type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code&amp;client_id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={1}&amp;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choices.Contains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{0}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'{1}')"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"{0}+"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={0}"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authUrl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GetAccessToken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Helpers.ToBase64(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"{0}:{1}"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authCode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WebHeaderCollection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//{"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vnd.vimeo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.*+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=3.2"},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Helpers.HTTPFetch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GetClientCredentials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"https://api.vimeo.com"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Helpers.ToBase64(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"{0}:{1}"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WebHeaderCollection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//{"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vnd.vimeo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.*+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=3.2"},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{0}"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scopes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Helpers.HTTPFetch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"{0}/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apiRoot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5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유튜브는 동영상 웹사이트에서 단연코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위일 정도로 전세계적으로 아주 유명한 사이트이다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일상생활과 관련된 모든 주제의 영상이 유통되며 많은 사람들이 원하는 동영상을 시청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방송할 수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0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1396" y="408583"/>
            <a:ext cx="5184397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671118" y="1560764"/>
            <a:ext cx="82669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 err="1">
                <a:solidFill>
                  <a:srgbClr val="FFC58B"/>
                </a:solidFill>
                <a:latin typeface="Helvetica Neue"/>
              </a:rPr>
              <a:t>Youtube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의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API(search)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활용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spc="-150" dirty="0">
                <a:solidFill>
                  <a:srgbClr val="FFC58B"/>
                </a:solidFill>
                <a:latin typeface="Helvetica Neue"/>
              </a:rPr>
              <a:t>-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671118" y="3375098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검색결과형식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9572FF-CA1D-4DF4-9507-A2104BA2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574" y="3429000"/>
            <a:ext cx="1508426" cy="31597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youtube#searchResult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videoId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channelId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playlistId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snippet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publishedAt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datetime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channelId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title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description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thumbnails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ko-KR" altLang="ko-KR" sz="800" b="1" i="1" u="none" strike="noStrike" cap="none" normalizeH="0" baseline="0" dirty="0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key</a:t>
            </a:r>
            <a:r>
              <a:rPr kumimoji="0" lang="ko-KR" altLang="ko-KR" sz="800" b="1" i="1" u="none" strike="noStrike" cap="none" normalizeH="0" baseline="0" dirty="0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unsigned</a:t>
            </a:r>
            <a:r>
              <a:rPr kumimoji="0" lang="ko-KR" altLang="ko-KR" sz="800" b="1" i="1" u="none" strike="noStrike" cap="none" normalizeH="0" baseline="0" dirty="0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unsigned</a:t>
            </a:r>
            <a:r>
              <a:rPr kumimoji="0" lang="ko-KR" altLang="ko-KR" sz="800" b="1" i="1" u="none" strike="noStrike" cap="none" normalizeH="0" baseline="0" dirty="0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channelTitle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Search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42166"/>
              </p:ext>
            </p:extLst>
          </p:nvPr>
        </p:nvGraphicFramePr>
        <p:xfrm>
          <a:off x="227121" y="3366085"/>
          <a:ext cx="6233020" cy="3314770"/>
        </p:xfrm>
        <a:graphic>
          <a:graphicData uri="http://schemas.openxmlformats.org/drawingml/2006/table">
            <a:tbl>
              <a:tblPr/>
              <a:tblGrid>
                <a:gridCol w="1089951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652329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2490740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특정 리소스유형만 검색하도록 검색 쿼리를 제한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channel, playlist, video </a:t>
                      </a:r>
                      <a:r>
                        <a:rPr lang="ko-KR" altLang="en-US" sz="1000" dirty="0">
                          <a:effectLst/>
                        </a:rPr>
                        <a:t>이며</a:t>
                      </a:r>
                      <a:r>
                        <a:rPr lang="en-US" altLang="ko-KR" sz="1000" dirty="0">
                          <a:effectLst/>
                        </a:rPr>
                        <a:t>,  video</a:t>
                      </a:r>
                      <a:r>
                        <a:rPr lang="ko-KR" altLang="en-US" sz="1000" dirty="0">
                          <a:effectLst/>
                        </a:rPr>
                        <a:t>로 지정할 경우 동영상만 검색된다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order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된 리소스를 사용자의 요청에 맞게 정렬할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값을 </a:t>
                      </a:r>
                      <a:r>
                        <a:rPr lang="en-US" altLang="ko-KR" sz="1000" dirty="0">
                          <a:effectLst/>
                        </a:rPr>
                        <a:t>date</a:t>
                      </a:r>
                      <a:r>
                        <a:rPr lang="ko-KR" altLang="en-US" sz="1000" dirty="0">
                          <a:effectLst/>
                        </a:rPr>
                        <a:t>로 지정할 경우 업로드 된 날짜로부터 시간순서대로 리소스가 정렬 됨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8350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videoDefinition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할 동영상의 화질을 결정할 수가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high(</a:t>
                      </a:r>
                      <a:r>
                        <a:rPr lang="ko-KR" altLang="en-US" sz="1000" dirty="0">
                          <a:effectLst/>
                        </a:rPr>
                        <a:t>고화질</a:t>
                      </a:r>
                      <a:r>
                        <a:rPr lang="en-US" altLang="ko-KR" sz="1000" dirty="0">
                          <a:effectLst/>
                        </a:rPr>
                        <a:t>), standard(</a:t>
                      </a:r>
                      <a:r>
                        <a:rPr lang="ko-KR" altLang="en-US" sz="1000" dirty="0">
                          <a:effectLst/>
                        </a:rPr>
                        <a:t>표준화질</a:t>
                      </a:r>
                      <a:r>
                        <a:rPr lang="en-US" altLang="ko-KR" sz="1000" dirty="0">
                          <a:effectLst/>
                        </a:rPr>
                        <a:t>), any(</a:t>
                      </a:r>
                      <a:r>
                        <a:rPr lang="ko-KR" altLang="en-US" sz="1000" dirty="0">
                          <a:effectLst/>
                        </a:rPr>
                        <a:t>화질에 관계없이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로 원하는 값에 따라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videoDuration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동영상을 길이를 기준으로 검색을 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short(4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medium(4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, 20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long(20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으로 원하는 값에 따른 길이의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특정유형의 동영상만 검색하도록 결정할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값이 </a:t>
                      </a:r>
                      <a:r>
                        <a:rPr lang="en-US" altLang="ko-KR" sz="1000" dirty="0">
                          <a:effectLst/>
                        </a:rPr>
                        <a:t>movie</a:t>
                      </a:r>
                      <a:r>
                        <a:rPr lang="ko-KR" altLang="en-US" sz="1000" dirty="0">
                          <a:effectLst/>
                        </a:rPr>
                        <a:t>일 경우 영화유형만</a:t>
                      </a:r>
                      <a:r>
                        <a:rPr lang="en-US" altLang="ko-KR" sz="1000" dirty="0">
                          <a:effectLst/>
                        </a:rPr>
                        <a:t>,  any</a:t>
                      </a:r>
                      <a:r>
                        <a:rPr lang="ko-KR" altLang="en-US" sz="1000" dirty="0">
                          <a:effectLst/>
                        </a:rPr>
                        <a:t>일 경우 모든 유형의 동영상을 검색한다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424A5E-0C61-4842-BD94-783CBD83CC93}"/>
              </a:ext>
            </a:extLst>
          </p:cNvPr>
          <p:cNvSpPr/>
          <p:nvPr/>
        </p:nvSpPr>
        <p:spPr>
          <a:xfrm>
            <a:off x="6257574" y="2769018"/>
            <a:ext cx="2710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쿼리가 지원하는 매개변수 이용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215958"/>
            <a:ext cx="3090731" cy="35900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1396" y="179679"/>
            <a:ext cx="5184397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 구현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36228" y="327998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94950" y="1286063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72357-6A79-4BD9-B54E-310651B37437}"/>
              </a:ext>
            </a:extLst>
          </p:cNvPr>
          <p:cNvSpPr txBox="1"/>
          <p:nvPr/>
        </p:nvSpPr>
        <p:spPr>
          <a:xfrm>
            <a:off x="3649209" y="2933357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pageInfo.totalResults</a:t>
            </a:r>
            <a:r>
              <a:rPr lang="en-US" altLang="ko-KR" sz="1400" dirty="0"/>
              <a:t>: </a:t>
            </a:r>
            <a:r>
              <a:rPr lang="ko-KR" altLang="en-US" sz="1400" dirty="0"/>
              <a:t>결과집합의 총 개수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576D3-7014-4C67-A639-D13AF46EFFF2}"/>
              </a:ext>
            </a:extLst>
          </p:cNvPr>
          <p:cNvSpPr txBox="1"/>
          <p:nvPr/>
        </p:nvSpPr>
        <p:spPr>
          <a:xfrm>
            <a:off x="3649209" y="3580153"/>
            <a:ext cx="370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Items[] : 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649209" y="2031265"/>
            <a:ext cx="348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Next/</a:t>
            </a:r>
            <a:r>
              <a:rPr lang="en-US" altLang="ko-KR" sz="1400" dirty="0" err="1"/>
              <a:t>prevPageToken</a:t>
            </a:r>
            <a:r>
              <a:rPr lang="en-US" altLang="ko-KR" sz="1400" dirty="0"/>
              <a:t>:</a:t>
            </a:r>
            <a:r>
              <a:rPr lang="ko-KR" altLang="en-US" sz="1400" dirty="0"/>
              <a:t> 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50145" y="498697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38" y="4986973"/>
            <a:ext cx="4118994" cy="12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2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Twitch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0E5427-B91A-45AE-866C-35B93D8A2D21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A09BC-903C-4544-973D-AC00EF627AB6}"/>
              </a:ext>
            </a:extLst>
          </p:cNvPr>
          <p:cNvSpPr/>
          <p:nvPr/>
        </p:nvSpPr>
        <p:spPr>
          <a:xfrm>
            <a:off x="835142" y="3620240"/>
            <a:ext cx="75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Twitch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Twitch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Interactive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Amazon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2011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spin-off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general-interest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Justin.tv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primarily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broadcasts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eSports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competitions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music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broadcasts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recently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"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life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either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15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F344-FA74-453E-9200-C6353DCE3358}"/>
              </a:ext>
            </a:extLst>
          </p:cNvPr>
          <p:cNvSpPr txBox="1"/>
          <p:nvPr/>
        </p:nvSpPr>
        <p:spPr>
          <a:xfrm>
            <a:off x="3620326" y="2251754"/>
            <a:ext cx="152317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XD.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웹에서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좌표값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JWT,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어썸게이징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서버태그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C#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호출값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받기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 End-Vue.js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 SQL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MVC</a:t>
            </a:r>
          </a:p>
          <a:p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ezure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패턴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팩토리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싱글톤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POSTMAN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연결법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CF739F48-4644-4A7E-B552-7419CF8F16D1}"/>
              </a:ext>
            </a:extLst>
          </p:cNvPr>
          <p:cNvSpPr/>
          <p:nvPr/>
        </p:nvSpPr>
        <p:spPr>
          <a:xfrm rot="1800000">
            <a:off x="3487914" y="2136330"/>
            <a:ext cx="109477" cy="9437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088453" y="4056558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3967137" y="4055983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6828391" y="4056558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71E2-8694-432C-9CDD-7AC7EAF8951E}"/>
              </a:ext>
            </a:extLst>
          </p:cNvPr>
          <p:cNvSpPr txBox="1"/>
          <p:nvPr/>
        </p:nvSpPr>
        <p:spPr>
          <a:xfrm>
            <a:off x="1161299" y="474443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로그인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3276243" y="4744430"/>
            <a:ext cx="2414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 구분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트위치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.TV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비매오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82FCB-BB2D-4AF1-9A9C-6C386B28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400000"/>
                    </a14:imgEffect>
                    <a14:imgEffect>
                      <a14:brightnessContrast bright="44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" b="23889"/>
          <a:stretch/>
        </p:blipFill>
        <p:spPr>
          <a:xfrm>
            <a:off x="1241792" y="2591759"/>
            <a:ext cx="1032656" cy="7845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E35808-632B-48AC-AAA0-EBC7AC788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3" b="20000"/>
          <a:stretch/>
        </p:blipFill>
        <p:spPr>
          <a:xfrm>
            <a:off x="3967137" y="2660815"/>
            <a:ext cx="1032656" cy="834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3431FF-56CF-4834-8FCB-950D7C11D9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441" b="12758"/>
          <a:stretch/>
        </p:blipFill>
        <p:spPr>
          <a:xfrm>
            <a:off x="6725599" y="2622464"/>
            <a:ext cx="886356" cy="784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097647" y="4246994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3849903" y="4246993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6967426" y="4246993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8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 아이디어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A3564-9C46-4A24-8888-74D41ED87B71}"/>
              </a:ext>
            </a:extLst>
          </p:cNvPr>
          <p:cNvSpPr/>
          <p:nvPr/>
        </p:nvSpPr>
        <p:spPr>
          <a:xfrm>
            <a:off x="4091940" y="2103120"/>
            <a:ext cx="662940" cy="388620"/>
          </a:xfrm>
          <a:prstGeom prst="round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60B35-A10E-4E38-81EA-53299BDF2694}"/>
              </a:ext>
            </a:extLst>
          </p:cNvPr>
          <p:cNvSpPr/>
          <p:nvPr/>
        </p:nvSpPr>
        <p:spPr>
          <a:xfrm>
            <a:off x="1562100" y="28422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65DAA-994B-4013-A374-16698D2378F5}"/>
              </a:ext>
            </a:extLst>
          </p:cNvPr>
          <p:cNvSpPr/>
          <p:nvPr/>
        </p:nvSpPr>
        <p:spPr>
          <a:xfrm>
            <a:off x="1562100" y="294132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E8890-8618-4FB8-8A72-877C681F157A}"/>
              </a:ext>
            </a:extLst>
          </p:cNvPr>
          <p:cNvSpPr/>
          <p:nvPr/>
        </p:nvSpPr>
        <p:spPr>
          <a:xfrm>
            <a:off x="1562100" y="304038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C428-2582-45E9-A03E-45DF90D0DCD3}"/>
              </a:ext>
            </a:extLst>
          </p:cNvPr>
          <p:cNvSpPr/>
          <p:nvPr/>
        </p:nvSpPr>
        <p:spPr>
          <a:xfrm>
            <a:off x="1562100" y="313944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42038-1C6C-4474-9CB5-DB53B8B3C454}"/>
              </a:ext>
            </a:extLst>
          </p:cNvPr>
          <p:cNvSpPr/>
          <p:nvPr/>
        </p:nvSpPr>
        <p:spPr>
          <a:xfrm>
            <a:off x="1562100" y="323850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5B6CF4-FB78-4803-9778-5DF6052D38A0}"/>
              </a:ext>
            </a:extLst>
          </p:cNvPr>
          <p:cNvSpPr/>
          <p:nvPr/>
        </p:nvSpPr>
        <p:spPr>
          <a:xfrm>
            <a:off x="1562100" y="33375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A2764-5D90-4557-892E-FEF94701D66C}"/>
              </a:ext>
            </a:extLst>
          </p:cNvPr>
          <p:cNvSpPr txBox="1"/>
          <p:nvPr/>
        </p:nvSpPr>
        <p:spPr>
          <a:xfrm>
            <a:off x="2552700" y="3483176"/>
            <a:ext cx="384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키워드하고 일치 시 웹 사이트로 업로드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98A94C2-C4B1-48F9-A680-F297C64E2E2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3116580" y="2297430"/>
            <a:ext cx="975360" cy="567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C31FC63-9251-4F01-AD73-26BFBD4B5C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68960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A7C63E-F239-4803-B89E-D570B0D292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3116580" y="2297430"/>
            <a:ext cx="975360" cy="7658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A42E51F-641F-4F2A-8041-C1B5C1B8855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3116580" y="2297430"/>
            <a:ext cx="975360" cy="8648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03A4D27-1909-4B1B-B0D4-ADC7A1C4185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948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4E4A10-5620-4913-85F5-D8898158131B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16580" y="2297430"/>
            <a:ext cx="975360" cy="10629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C5630D-E85A-4AF0-A456-7F180267CD6B}"/>
              </a:ext>
            </a:extLst>
          </p:cNvPr>
          <p:cNvSpPr/>
          <p:nvPr/>
        </p:nvSpPr>
        <p:spPr>
          <a:xfrm>
            <a:off x="3726180" y="452598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405D03-3556-4FA9-A170-CFA85946476E}"/>
              </a:ext>
            </a:extLst>
          </p:cNvPr>
          <p:cNvSpPr/>
          <p:nvPr/>
        </p:nvSpPr>
        <p:spPr>
          <a:xfrm>
            <a:off x="3726180" y="443782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948FCA-1D7B-4C82-A2F0-84DD0EEFD447}"/>
              </a:ext>
            </a:extLst>
          </p:cNvPr>
          <p:cNvSpPr/>
          <p:nvPr/>
        </p:nvSpPr>
        <p:spPr>
          <a:xfrm>
            <a:off x="3343631" y="4091940"/>
            <a:ext cx="2386609" cy="19659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46B93-D67E-49BB-A4FD-3374F8820EF2}"/>
              </a:ext>
            </a:extLst>
          </p:cNvPr>
          <p:cNvSpPr txBox="1"/>
          <p:nvPr/>
        </p:nvSpPr>
        <p:spPr>
          <a:xfrm>
            <a:off x="5745480" y="5780901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</a:rPr>
              <a:t>&lt;-  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동영상 검색  웹사이트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FDE2A5-4843-477E-A6D1-2C7F9C4FFB53}"/>
              </a:ext>
            </a:extLst>
          </p:cNvPr>
          <p:cNvSpPr/>
          <p:nvPr/>
        </p:nvSpPr>
        <p:spPr>
          <a:xfrm>
            <a:off x="4503420" y="4724818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02E44D-6CCE-4165-B84D-B606A12C2B07}"/>
              </a:ext>
            </a:extLst>
          </p:cNvPr>
          <p:cNvSpPr/>
          <p:nvPr/>
        </p:nvSpPr>
        <p:spPr>
          <a:xfrm>
            <a:off x="4505800" y="479936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2A4F19D-4FB1-41A6-BA9E-79A4624ADE43}"/>
              </a:ext>
            </a:extLst>
          </p:cNvPr>
          <p:cNvSpPr/>
          <p:nvPr/>
        </p:nvSpPr>
        <p:spPr>
          <a:xfrm>
            <a:off x="4509134" y="4873920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EE970-1A08-42FE-9DB2-AD15C27C79D8}"/>
              </a:ext>
            </a:extLst>
          </p:cNvPr>
          <p:cNvSpPr/>
          <p:nvPr/>
        </p:nvSpPr>
        <p:spPr>
          <a:xfrm>
            <a:off x="2346008" y="3536677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CC10711-0934-4E91-AF24-47366B26F428}"/>
              </a:ext>
            </a:extLst>
          </p:cNvPr>
          <p:cNvSpPr/>
          <p:nvPr/>
        </p:nvSpPr>
        <p:spPr>
          <a:xfrm>
            <a:off x="2348388" y="3611228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E97A47D-020D-4A2F-B2F2-2DCF8F994F0D}"/>
              </a:ext>
            </a:extLst>
          </p:cNvPr>
          <p:cNvSpPr/>
          <p:nvPr/>
        </p:nvSpPr>
        <p:spPr>
          <a:xfrm>
            <a:off x="2351722" y="3685779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0DB31AB-6C05-4984-A95E-702CFA192136}"/>
              </a:ext>
            </a:extLst>
          </p:cNvPr>
          <p:cNvSpPr/>
          <p:nvPr/>
        </p:nvSpPr>
        <p:spPr>
          <a:xfrm>
            <a:off x="2323148" y="2494041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D09D32-F0CD-4BD4-B5D9-EB3E186A2C0C}"/>
              </a:ext>
            </a:extLst>
          </p:cNvPr>
          <p:cNvSpPr/>
          <p:nvPr/>
        </p:nvSpPr>
        <p:spPr>
          <a:xfrm>
            <a:off x="2325528" y="2568592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17AB2-F571-4216-8585-1B72F6A9FF00}"/>
              </a:ext>
            </a:extLst>
          </p:cNvPr>
          <p:cNvSpPr/>
          <p:nvPr/>
        </p:nvSpPr>
        <p:spPr>
          <a:xfrm>
            <a:off x="2328862" y="2643143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76C766-7F67-4BC5-900D-F05CB1FF0D23}"/>
              </a:ext>
            </a:extLst>
          </p:cNvPr>
          <p:cNvSpPr/>
          <p:nvPr/>
        </p:nvSpPr>
        <p:spPr>
          <a:xfrm>
            <a:off x="6680503" y="1907358"/>
            <a:ext cx="567585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F820B-78C3-4672-8CC6-54A212545D13}"/>
              </a:ext>
            </a:extLst>
          </p:cNvPr>
          <p:cNvSpPr/>
          <p:nvPr/>
        </p:nvSpPr>
        <p:spPr>
          <a:xfrm>
            <a:off x="6680503" y="1686057"/>
            <a:ext cx="567585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C381C-85C1-4A6D-955F-C3F5429C1B50}"/>
              </a:ext>
            </a:extLst>
          </p:cNvPr>
          <p:cNvSpPr txBox="1"/>
          <p:nvPr/>
        </p:nvSpPr>
        <p:spPr>
          <a:xfrm>
            <a:off x="7248088" y="1572644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전체 동영상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0DA7E-029A-44A0-A7EB-69D9AF0EA00F}"/>
              </a:ext>
            </a:extLst>
          </p:cNvPr>
          <p:cNvSpPr txBox="1"/>
          <p:nvPr/>
        </p:nvSpPr>
        <p:spPr>
          <a:xfrm>
            <a:off x="7248088" y="1791719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일치 동영상 </a:t>
            </a:r>
          </a:p>
        </p:txBody>
      </p:sp>
    </p:spTree>
    <p:extLst>
      <p:ext uri="{BB962C8B-B14F-4D97-AF65-F5344CB8AC3E}">
        <p14:creationId xmlns:p14="http://schemas.microsoft.com/office/powerpoint/2010/main" val="25926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EB2AFB-37D7-4A56-AD54-1141249BCE24}"/>
              </a:ext>
            </a:extLst>
          </p:cNvPr>
          <p:cNvSpPr/>
          <p:nvPr/>
        </p:nvSpPr>
        <p:spPr>
          <a:xfrm>
            <a:off x="486561" y="2141488"/>
            <a:ext cx="82669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+mn-ea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키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작성한 각 애플리케이션마다 클라이언트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클라이언트 비밀번호가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키를 생성하려면 애플리케이션에 대한 기본 정보를 제공해야합니다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나중에 언제든지 편집 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B2532-922E-49AD-A58C-54122E68E1EC}"/>
              </a:ext>
            </a:extLst>
          </p:cNvPr>
          <p:cNvSpPr/>
          <p:nvPr/>
        </p:nvSpPr>
        <p:spPr>
          <a:xfrm>
            <a:off x="486560" y="4097715"/>
            <a:ext cx="8266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액세스 토큰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요청을 하려면 액세스 토큰이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사용자를 대신하여 요청을 하려면 해당 토큰을 인증해야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 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는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OAuth 2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 사양을 사용합니다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Vimeo URL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로 사용자를 보내야 액세스가 허용 또는 거부 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수락하면 앱으로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리디렉션되어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액세스 토큰에 대한 코드를 교환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62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에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각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요청은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메소드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,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엔드 포인트 및 매개 변수 목록으로 구성됩니다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문서 전체에서 이러한 요청은 다음 예제와 같이 형식화됩니다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</a:t>
            </a:r>
            <a:endParaRPr lang="ko-KR" altLang="en-US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C877F8-F215-42FF-BE2B-E648A5F00CB5}"/>
              </a:ext>
            </a:extLst>
          </p:cNvPr>
          <p:cNvSpPr/>
          <p:nvPr/>
        </p:nvSpPr>
        <p:spPr>
          <a:xfrm>
            <a:off x="2209800" y="342900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{METHOD}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{endpoint}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6D581-70B1-4301-9433-10761568BEBE}"/>
              </a:ext>
            </a:extLst>
          </p:cNvPr>
          <p:cNvSpPr/>
          <p:nvPr/>
        </p:nvSpPr>
        <p:spPr>
          <a:xfrm>
            <a:off x="2370943" y="3798332"/>
            <a:ext cx="712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 메소드에는 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"{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scope_name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}"</a:t>
            </a:r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범위의 토큰이 필요합니다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130DF1-8CAD-485F-A2EF-A72B9009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776"/>
              </p:ext>
            </p:extLst>
          </p:nvPr>
        </p:nvGraphicFramePr>
        <p:xfrm>
          <a:off x="2370943" y="4304178"/>
          <a:ext cx="2496332" cy="914400"/>
        </p:xfrm>
        <a:graphic>
          <a:graphicData uri="http://schemas.openxmlformats.org/drawingml/2006/table">
            <a:tbl>
              <a:tblPr/>
              <a:tblGrid>
                <a:gridCol w="638957">
                  <a:extLst>
                    <a:ext uri="{9D8B030D-6E8A-4147-A177-3AD203B41FA5}">
                      <a16:colId xmlns:a16="http://schemas.microsoft.com/office/drawing/2014/main" val="22625402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1321347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483226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4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{field1}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2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{field2}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4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엔드 포인트의 대부분은 여러 작업을 지원합니다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동작은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메소드로 정의됩니다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방법은 일반적으로 아래 지침을 따릅니다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4105"/>
              </p:ext>
            </p:extLst>
          </p:nvPr>
        </p:nvGraphicFramePr>
        <p:xfrm>
          <a:off x="618343" y="2943224"/>
          <a:ext cx="5601482" cy="3314770"/>
        </p:xfrm>
        <a:graphic>
          <a:graphicData uri="http://schemas.openxmlformats.org/drawingml/2006/table">
            <a:tbl>
              <a:tblPr/>
              <a:tblGrid>
                <a:gridCol w="848507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GET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리소스의 </a:t>
                      </a:r>
                      <a:r>
                        <a:rPr lang="en-US" altLang="ko-KR" sz="1000" dirty="0">
                          <a:effectLst/>
                        </a:rPr>
                        <a:t>JSON </a:t>
                      </a:r>
                      <a:r>
                        <a:rPr lang="ko-KR" altLang="en-US" sz="1000" dirty="0">
                          <a:effectLst/>
                        </a:rPr>
                        <a:t>표현 검색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GET /me </a:t>
                      </a:r>
                      <a:r>
                        <a:rPr lang="ko-KR" altLang="en-US" sz="1000" dirty="0">
                          <a:effectLst/>
                        </a:rPr>
                        <a:t>인증 된 사용자의 정보를 반환합니다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컬렉션에 새 리소스를 추가하십시오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이 방법은 일반적으로 추가 매개 변수가 필요합니다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POST /me/albums </a:t>
                      </a:r>
                      <a:r>
                        <a:rPr lang="ko-KR" altLang="en-US" sz="1000">
                          <a:effectLst/>
                        </a:rPr>
                        <a:t>인증 된 사용자가 새 앨범을 만듭니다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8350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PUT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리소스를 교체하거나 두 리소스를 함께 연결합니다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PUT /me/likes/[video_id] </a:t>
                      </a:r>
                      <a:r>
                        <a:rPr lang="ko-KR" altLang="en-US" sz="1000">
                          <a:effectLst/>
                        </a:rPr>
                        <a:t>인증 된 사용자를 대신하여 </a:t>
                      </a:r>
                      <a:r>
                        <a:rPr lang="en-US" altLang="ko-KR" sz="1000">
                          <a:effectLst/>
                        </a:rPr>
                        <a:t>[video_id]</a:t>
                      </a:r>
                      <a:r>
                        <a:rPr lang="ko-KR" altLang="en-US" sz="1000">
                          <a:effectLst/>
                        </a:rPr>
                        <a:t>에 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좋아요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를 추가합니다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PATCH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자원을 수정하십시오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본문에는 새 자원 표현이 포함됩니다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PATCH /videos/[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동영상의 입력란을 변경할 수 있습니다</a:t>
                      </a:r>
                      <a:r>
                        <a:rPr lang="en-US" altLang="ko-KR" sz="1000" dirty="0">
                          <a:effectLst/>
                        </a:rPr>
                        <a:t>. 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DELETE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기존 자원을 삭제하거나 두 자원의 연결을 끊습니다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DELETE /videos/[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 </a:t>
                      </a:r>
                      <a:r>
                        <a:rPr lang="en-US" altLang="ko-KR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  <a:r>
                        <a:rPr lang="ko-KR" altLang="en-US" sz="1000" dirty="0">
                          <a:effectLst/>
                        </a:rPr>
                        <a:t>을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를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삭제합니다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424A5E-0C61-4842-BD94-783CBD83CC93}"/>
              </a:ext>
            </a:extLst>
          </p:cNvPr>
          <p:cNvSpPr/>
          <p:nvPr/>
        </p:nvSpPr>
        <p:spPr>
          <a:xfrm>
            <a:off x="6430161" y="3741906"/>
            <a:ext cx="2894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 정보 반환이용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</a:rPr>
              <a:t>매개 변수</a:t>
            </a: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포인트는 추가 요청 매개 변수를 지원합니다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매개 변수는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포인트에 따라 다릅니다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rgbClr val="FFC58B"/>
                </a:solidFill>
              </a:rPr>
              <a:t>GET</a:t>
            </a:r>
            <a:endParaRPr lang="ko-KR" altLang="en-US" sz="2400" spc="-150" dirty="0">
              <a:solidFill>
                <a:srgbClr val="FFC58B"/>
              </a:solidFill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요청은 모든 표준 쿼리 구성 요소 와 마찬가지로 매개 변수를 끝점에 추가해야 합니다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CDE584-FDB8-4976-ADE7-2F76C0E6DD24}"/>
              </a:ext>
            </a:extLst>
          </p:cNvPr>
          <p:cNvSpPr/>
          <p:nvPr/>
        </p:nvSpPr>
        <p:spPr>
          <a:xfrm>
            <a:off x="486561" y="365164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METHOD endpoint?field1=hello&amp;field2=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0EBA8-B33C-41F2-87F7-FC0F1E78E6F0}"/>
              </a:ext>
            </a:extLst>
          </p:cNvPr>
          <p:cNvSpPr/>
          <p:nvPr/>
        </p:nvSpPr>
        <p:spPr>
          <a:xfrm>
            <a:off x="457200" y="4507900"/>
            <a:ext cx="8553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C58B"/>
                </a:solidFill>
              </a:rPr>
              <a:t>POST, PUT, DELETE, PATCH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다른 모든 요청은 본문을 통해 매개 변수를 제공해야합니다. 기본적으로 우리는 당신이 값을 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x-www-form-urlencoded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로 보내는 것으로 가정합니다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DE935-24CF-44AA-B0C4-F10591DF4274}"/>
              </a:ext>
            </a:extLst>
          </p:cNvPr>
          <p:cNvSpPr/>
          <p:nvPr/>
        </p:nvSpPr>
        <p:spPr>
          <a:xfrm>
            <a:off x="457200" y="5524444"/>
            <a:ext cx="2961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21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522DF-0B5A-4E86-AE5B-475789E990FD}"/>
              </a:ext>
            </a:extLst>
          </p:cNvPr>
          <p:cNvSpPr/>
          <p:nvPr/>
        </p:nvSpPr>
        <p:spPr>
          <a:xfrm>
            <a:off x="457200" y="1841138"/>
            <a:ext cx="73620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Content-Type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헤더를 제공하는 경우 에도 허용 됩니다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</a:t>
            </a:r>
            <a:r>
              <a:rPr lang="ko-KR" altLang="en-US" sz="1400" dirty="0"/>
              <a:t>.</a:t>
            </a:r>
          </a:p>
          <a:p>
            <a:endParaRPr lang="ko-KR" altLang="en-US" sz="1400" dirty="0"/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json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{ "field1": "</a:t>
            </a:r>
            <a:r>
              <a:rPr lang="ko-KR" altLang="en-US" sz="1000" dirty="0" err="1"/>
              <a:t>hello</a:t>
            </a:r>
            <a:r>
              <a:rPr lang="ko-KR" altLang="en-US" sz="1000" dirty="0"/>
              <a:t>", "field2": "</a:t>
            </a:r>
            <a:r>
              <a:rPr lang="ko-KR" altLang="en-US" sz="1000" dirty="0" err="1"/>
              <a:t>goodbye</a:t>
            </a:r>
            <a:r>
              <a:rPr lang="ko-KR" altLang="en-US" sz="1000" dirty="0"/>
              <a:t>" 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A13E1D-CE2C-4601-B327-C936EA40942B}"/>
              </a:ext>
            </a:extLst>
          </p:cNvPr>
          <p:cNvSpPr/>
          <p:nvPr/>
        </p:nvSpPr>
        <p:spPr>
          <a:xfrm>
            <a:off x="427839" y="2825088"/>
            <a:ext cx="8001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Urlencoded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중첩 된 매개 변수는 점 표기법과 함께 설명서에 표시됩니다.</a:t>
            </a: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privacy.view</a:t>
            </a:r>
            <a:r>
              <a:rPr lang="ko-KR" altLang="en-US" sz="1000" dirty="0"/>
              <a:t>=</a:t>
            </a:r>
            <a:r>
              <a:rPr lang="ko-KR" altLang="en-US" sz="1000" dirty="0" err="1"/>
              <a:t>anybody</a:t>
            </a:r>
            <a:endParaRPr lang="ko-KR" altLang="en-US" sz="1000" dirty="0"/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JSON을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사용할 때 이 필드는 중첩 된 JSON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객체여야합니다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json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{ "</a:t>
            </a:r>
            <a:r>
              <a:rPr lang="ko-KR" altLang="en-US" sz="1000" dirty="0" err="1"/>
              <a:t>privacy</a:t>
            </a:r>
            <a:r>
              <a:rPr lang="ko-KR" altLang="en-US" sz="1000" dirty="0"/>
              <a:t>": { "</a:t>
            </a:r>
            <a:r>
              <a:rPr lang="ko-KR" altLang="en-US" sz="1000" dirty="0" err="1"/>
              <a:t>view</a:t>
            </a:r>
            <a:r>
              <a:rPr lang="ko-KR" altLang="en-US" sz="1000" dirty="0"/>
              <a:t>" : "</a:t>
            </a:r>
            <a:r>
              <a:rPr lang="ko-KR" altLang="en-US" sz="1000" dirty="0" err="1"/>
              <a:t>anybody</a:t>
            </a:r>
            <a:r>
              <a:rPr lang="ko-KR" altLang="en-US" sz="1000" dirty="0"/>
              <a:t>" } }</a:t>
            </a:r>
          </a:p>
        </p:txBody>
      </p:sp>
    </p:spTree>
    <p:extLst>
      <p:ext uri="{BB962C8B-B14F-4D97-AF65-F5344CB8AC3E}">
        <p14:creationId xmlns:p14="http://schemas.microsoft.com/office/powerpoint/2010/main" val="25360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1828</Words>
  <Application>Microsoft Office PowerPoint</Application>
  <PresentationFormat>화면 슬라이드 쇼(4:3)</PresentationFormat>
  <Paragraphs>281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Helvetica Neue</vt:lpstr>
      <vt:lpstr>InconsolataMedium</vt:lpstr>
      <vt:lpstr>맑은 고딕</vt:lpstr>
      <vt:lpstr>Arial</vt:lpstr>
      <vt:lpstr>Arial Black</vt:lpstr>
      <vt:lpstr>Calibri</vt:lpstr>
      <vt:lpstr>Calibri Light</vt:lpstr>
      <vt:lpstr>Consolas</vt:lpstr>
      <vt:lpstr>Office 테마</vt:lpstr>
      <vt:lpstr>PowerPoint 프레젠테이션</vt:lpstr>
      <vt:lpstr>동영상 검색 사이트</vt:lpstr>
      <vt:lpstr>Vimeo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동영상 검색 사이트 구현</vt:lpstr>
      <vt:lpstr>PowerPoint 프레젠테이션</vt:lpstr>
      <vt:lpstr>동영상 검색 사이트 구현</vt:lpstr>
      <vt:lpstr>Twitch</vt:lpstr>
      <vt:lpstr>동영상 검색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65</cp:revision>
  <dcterms:created xsi:type="dcterms:W3CDTF">2018-12-26T02:42:20Z</dcterms:created>
  <dcterms:modified xsi:type="dcterms:W3CDTF">2018-12-26T07:41:06Z</dcterms:modified>
</cp:coreProperties>
</file>