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70" r:id="rId4"/>
    <p:sldId id="269" r:id="rId5"/>
    <p:sldId id="271" r:id="rId6"/>
    <p:sldId id="27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D0496-99EC-45F7-A2F8-D5CB88440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C18D76-EB50-47DE-8FD9-E07FC56E6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CEF07-BFD4-4FFA-8A7C-42864712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B438-0ECC-4749-90AA-68A86E0F113A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75178-15C0-4D32-92A7-974097D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FC17A-D29B-47F2-847B-22324DB4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5C2D-0D52-486A-BD21-C643CC6B7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8B87C-D046-4C29-9EAB-0DC99D5E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77278A-127A-474A-A7A3-3DC2163C1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FB784-1CBD-4706-AD4F-822352A5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B438-0ECC-4749-90AA-68A86E0F113A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241C5-71BB-490D-BD2F-EDFAF31A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8D4EE-2D09-425C-88C8-23FF7815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5C2D-0D52-486A-BD21-C643CC6B7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0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64F233-EC5A-472D-AA6C-E291FC4EA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343086-5569-4A6C-9AB3-D954322DB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CB4966-BC3B-4658-8D69-1FD7F812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B438-0ECC-4749-90AA-68A86E0F113A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C4698-B1EE-4B02-9794-EE1B531D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D89048-50BF-4866-998B-36205279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5C2D-0D52-486A-BD21-C643CC6B7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9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FED96-D8A3-4E3F-9085-9EC9BBA4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272F05-CDBD-47D2-8C42-DF53E4E37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16027-D262-4CB6-8791-A8DFE17D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B438-0ECC-4749-90AA-68A86E0F113A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E63DC-17B8-4602-B5AA-62BF37E2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B1740-64EB-4795-94CC-DF998B9F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5C2D-0D52-486A-BD21-C643CC6B7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27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67168-4343-409F-84D8-0C7676D7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0D7A8-54F4-48C5-B175-7215B49FD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0B868-5D59-4466-844D-FDEF1C35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B438-0ECC-4749-90AA-68A86E0F113A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B57E54-8CE6-42FE-8B5B-65FAE382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2CBF9-95D1-42C5-A7BE-277788CC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5C2D-0D52-486A-BD21-C643CC6B7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75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A69FC-082A-4403-903F-4DC013DD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D9536-4664-4013-A922-EA61787CB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C27A26-2576-418B-A853-C1A3A4802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BD442D-9B85-4D26-A616-C9824A1E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B438-0ECC-4749-90AA-68A86E0F113A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8A59DB-8BC4-45FB-A547-B6D0FBED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B7972A-1165-4C1F-94FC-9C10369C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5C2D-0D52-486A-BD21-C643CC6B7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4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698EF-6335-47C4-8BA3-0B4CC0BC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78720-4EE9-4BA3-B744-40C5D6B86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9B4BC-2B47-4146-A221-B1B39A484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9D03A4-3350-453F-9D02-A2D73D600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1280E0-A395-4CD2-BA96-51A176DB3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6EE31A-D4B5-4605-9B87-F0B1D37F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B438-0ECC-4749-90AA-68A86E0F113A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B5AC9F-4E4A-4A13-8BB7-0E080AEC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34D77B-DA33-4C4A-8B51-A23A2E14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5C2D-0D52-486A-BD21-C643CC6B7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4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200DA-253D-4D42-A7D5-05A439D6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B8B263-6812-49B8-B34E-DD0293B6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B438-0ECC-4749-90AA-68A86E0F113A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2B1080-57C3-434F-9EA8-71FBF156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0DB9C3-57C0-4847-B08C-6F11617F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5C2D-0D52-486A-BD21-C643CC6B7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06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10C085-B37F-4042-9EBF-FD8BA95C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B438-0ECC-4749-90AA-68A86E0F113A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F6E0DF-0E84-4796-9E1D-015F1D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6D8351-C652-4F88-8655-93ED4557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5C2D-0D52-486A-BD21-C643CC6B7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41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21064-5989-4653-B73C-4A7CC3E8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C3F5E-7519-4002-B35F-257EE83D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FE70E-2F29-4CC9-BA8D-91C435C05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68F05-A5FF-418E-BD4E-46B5E539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B438-0ECC-4749-90AA-68A86E0F113A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1B53B6-DC07-406D-840F-4560CBC1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0C633C-3990-4DCF-A749-27DE0528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5C2D-0D52-486A-BD21-C643CC6B7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19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BB921-79C9-4CA5-AEC8-82D35572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D7967A-946F-4EB8-BC9C-2252B5516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AB03-1F1B-4BC7-82BB-CA90ABEED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3DC7C-6224-45F1-8DF9-401576EF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B438-0ECC-4749-90AA-68A86E0F113A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BA68BB-D79E-4DAD-ABBD-43D9F6C5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57C087-DF62-48FB-969A-BD8705AD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5C2D-0D52-486A-BD21-C643CC6B7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1018CA-189B-4BD6-BD95-646CDBC6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615A45-1FBA-4E02-A9AA-44961339E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550526-6478-4E6F-8536-605F8CB5D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6B438-0ECC-4749-90AA-68A86E0F113A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44F40-F1C6-43BE-B4E5-FB1CE4704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C35E9-BF0B-49CE-972B-C0541DC72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15C2D-0D52-486A-BD21-C643CC6B7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9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BD3326E-99EA-47BE-B2A5-E6C9C041FD6D}"/>
              </a:ext>
            </a:extLst>
          </p:cNvPr>
          <p:cNvGrpSpPr/>
          <p:nvPr/>
        </p:nvGrpSpPr>
        <p:grpSpPr>
          <a:xfrm>
            <a:off x="424992" y="1206931"/>
            <a:ext cx="11342016" cy="4105318"/>
            <a:chOff x="-554454" y="1206931"/>
            <a:chExt cx="11342016" cy="41053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E2E09C-4F65-4F3D-AD46-C9F9E0FA096C}"/>
                </a:ext>
              </a:extLst>
            </p:cNvPr>
            <p:cNvSpPr txBox="1"/>
            <p:nvPr/>
          </p:nvSpPr>
          <p:spPr>
            <a:xfrm>
              <a:off x="-554454" y="1206931"/>
              <a:ext cx="2884810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xistence Light" panose="020B0200000200020004" charset="0"/>
                  <a:ea typeface="나눔바른고딕" panose="020B0603020101020101" pitchFamily="50" charset="-127"/>
                </a:rPr>
                <a:t>목차</a:t>
              </a:r>
              <a:endPara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xistence Light" panose="020B0200000200020004" charset="0"/>
                <a:ea typeface="나눔바른고딕" panose="020B0603020101020101" pitchFamily="50" charset="-127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4C46242-9B4F-4D79-B62D-B34FCA86CB4F}"/>
                </a:ext>
              </a:extLst>
            </p:cNvPr>
            <p:cNvCxnSpPr>
              <a:cxnSpLocks/>
            </p:cNvCxnSpPr>
            <p:nvPr/>
          </p:nvCxnSpPr>
          <p:spPr>
            <a:xfrm>
              <a:off x="2611120" y="1246366"/>
              <a:ext cx="0" cy="4026714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ADC2418-92A0-48DA-879B-7616ABD991CF}"/>
                </a:ext>
              </a:extLst>
            </p:cNvPr>
            <p:cNvGrpSpPr/>
            <p:nvPr/>
          </p:nvGrpSpPr>
          <p:grpSpPr>
            <a:xfrm>
              <a:off x="2998979" y="1299264"/>
              <a:ext cx="4706596" cy="4012985"/>
              <a:chOff x="2754774" y="538480"/>
              <a:chExt cx="4706596" cy="401298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37270C-9062-4880-AB74-08478DB6FA06}"/>
                  </a:ext>
                </a:extLst>
              </p:cNvPr>
              <p:cNvSpPr txBox="1"/>
              <p:nvPr/>
            </p:nvSpPr>
            <p:spPr>
              <a:xfrm>
                <a:off x="2754774" y="538480"/>
                <a:ext cx="1440014" cy="523220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Existence Light" panose="020B0200000200020004" pitchFamily="34" charset="0"/>
                    <a:ea typeface="나눔바른고딕" panose="020B0603020101020101" pitchFamily="50" charset="-127"/>
                  </a:rPr>
                  <a:t>01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C4F005-7D01-44E2-9E2D-DD26C80E925A}"/>
                  </a:ext>
                </a:extLst>
              </p:cNvPr>
              <p:cNvSpPr txBox="1"/>
              <p:nvPr/>
            </p:nvSpPr>
            <p:spPr>
              <a:xfrm>
                <a:off x="2754774" y="1701735"/>
                <a:ext cx="1440014" cy="523220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Existence Light" panose="020B0200000200020004" pitchFamily="34" charset="0"/>
                    <a:ea typeface="나눔바른고딕" panose="020B0603020101020101" pitchFamily="50" charset="-127"/>
                  </a:rPr>
                  <a:t>02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B4916-7DD1-48BD-BCCB-7CE3D6D4C281}"/>
                  </a:ext>
                </a:extLst>
              </p:cNvPr>
              <p:cNvSpPr txBox="1"/>
              <p:nvPr/>
            </p:nvSpPr>
            <p:spPr>
              <a:xfrm>
                <a:off x="2754774" y="2864990"/>
                <a:ext cx="1440014" cy="523220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Existence Light" panose="020B0200000200020004" pitchFamily="34" charset="0"/>
                    <a:ea typeface="나눔바른고딕" panose="020B0603020101020101" pitchFamily="50" charset="-127"/>
                  </a:rPr>
                  <a:t>03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F9FDD8-6073-4F9C-B9DD-8DC33510052B}"/>
                  </a:ext>
                </a:extLst>
              </p:cNvPr>
              <p:cNvSpPr txBox="1"/>
              <p:nvPr/>
            </p:nvSpPr>
            <p:spPr>
              <a:xfrm>
                <a:off x="2754774" y="4028245"/>
                <a:ext cx="1440014" cy="523220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Existence Light" panose="020B0200000200020004" pitchFamily="34" charset="0"/>
                    <a:ea typeface="나눔바른고딕" panose="020B0603020101020101" pitchFamily="50" charset="-127"/>
                  </a:rPr>
                  <a:t>04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A5A1E5-38AA-4470-B4D3-742F4835789D}"/>
                  </a:ext>
                </a:extLst>
              </p:cNvPr>
              <p:cNvSpPr txBox="1"/>
              <p:nvPr/>
            </p:nvSpPr>
            <p:spPr>
              <a:xfrm>
                <a:off x="4224258" y="538480"/>
                <a:ext cx="3237112" cy="523220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MingLiU" panose="02020500000000000000" pitchFamily="18" charset="-120"/>
                    <a:ea typeface="PMingLiU" panose="02020500000000000000" pitchFamily="18" charset="-120"/>
                  </a:rPr>
                  <a:t>개요</a:t>
                </a:r>
                <a:endPara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MingLiU" panose="02020500000000000000" pitchFamily="18" charset="-120"/>
                  <a:ea typeface="PMingLiU" panose="02020500000000000000" pitchFamily="18" charset="-12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B82E40-7E23-4A52-A211-4E96E1DE48ED}"/>
                  </a:ext>
                </a:extLst>
              </p:cNvPr>
              <p:cNvSpPr txBox="1"/>
              <p:nvPr/>
            </p:nvSpPr>
            <p:spPr>
              <a:xfrm>
                <a:off x="4224258" y="1701735"/>
                <a:ext cx="3237112" cy="523220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자원 및 일정</a:t>
                </a:r>
                <a:endPara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47CBCF-AABE-4235-9BAD-E06BE7AFE7E6}"/>
                  </a:ext>
                </a:extLst>
              </p:cNvPr>
              <p:cNvSpPr txBox="1"/>
              <p:nvPr/>
            </p:nvSpPr>
            <p:spPr>
              <a:xfrm>
                <a:off x="4224258" y="2864990"/>
                <a:ext cx="3237112" cy="523220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mHei" panose="02010609060101010101" pitchFamily="49" charset="-122"/>
                    <a:ea typeface="나눔바른고딕" panose="020B0603020101020101" pitchFamily="50" charset="-127"/>
                  </a:rPr>
                  <a:t>조직 구성 및 인력 </a:t>
                </a:r>
                <a:endPara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027BB2-AF8A-4A98-9E38-1E6980365588}"/>
                  </a:ext>
                </a:extLst>
              </p:cNvPr>
              <p:cNvSpPr txBox="1"/>
              <p:nvPr/>
            </p:nvSpPr>
            <p:spPr>
              <a:xfrm>
                <a:off x="4224258" y="4028245"/>
                <a:ext cx="3237112" cy="523220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Existence Light" panose="020B0200000200020004" pitchFamily="34" charset="0"/>
                    <a:ea typeface="나눔바른고딕" panose="020B0603020101020101" pitchFamily="50" charset="-127"/>
                  </a:rPr>
                  <a:t>WBS</a:t>
                </a:r>
              </a:p>
            </p:txBody>
          </p:sp>
        </p:grpSp>
        <p:pic>
          <p:nvPicPr>
            <p:cNvPr id="2054" name="Picture 6" descr="Apple magic mouse and magic keyboard">
              <a:extLst>
                <a:ext uri="{FF2B5EF4-FFF2-40B4-BE49-F238E27FC236}">
                  <a16:creationId xmlns:a16="http://schemas.microsoft.com/office/drawing/2014/main" id="{4757AD88-AD95-453B-AF4C-1A57447BE6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4198" y="1246366"/>
              <a:ext cx="2413364" cy="401298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bliqueTopLef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014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BD3326E-99EA-47BE-B2A5-E6C9C041FD6D}"/>
              </a:ext>
            </a:extLst>
          </p:cNvPr>
          <p:cNvGrpSpPr/>
          <p:nvPr/>
        </p:nvGrpSpPr>
        <p:grpSpPr>
          <a:xfrm>
            <a:off x="424992" y="1206931"/>
            <a:ext cx="8260029" cy="4105318"/>
            <a:chOff x="-554454" y="1206931"/>
            <a:chExt cx="8260029" cy="41053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E2E09C-4F65-4F3D-AD46-C9F9E0FA096C}"/>
                </a:ext>
              </a:extLst>
            </p:cNvPr>
            <p:cNvSpPr txBox="1"/>
            <p:nvPr/>
          </p:nvSpPr>
          <p:spPr>
            <a:xfrm>
              <a:off x="-554454" y="1206931"/>
              <a:ext cx="2884810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xistence Light" panose="020B0200000200020004" pitchFamily="34" charset="0"/>
                  <a:ea typeface="나눔바른고딕" panose="020B0603020101020101" pitchFamily="50" charset="-127"/>
                </a:rPr>
                <a:t>목차</a:t>
              </a:r>
              <a:endPara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xistence Light" panose="020B0200000200020004" pitchFamily="34" charset="0"/>
                <a:ea typeface="나눔바른고딕" panose="020B0603020101020101" pitchFamily="50" charset="-127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4C46242-9B4F-4D79-B62D-B34FCA86CB4F}"/>
                </a:ext>
              </a:extLst>
            </p:cNvPr>
            <p:cNvCxnSpPr>
              <a:cxnSpLocks/>
            </p:cNvCxnSpPr>
            <p:nvPr/>
          </p:nvCxnSpPr>
          <p:spPr>
            <a:xfrm>
              <a:off x="2611120" y="1246366"/>
              <a:ext cx="0" cy="4026714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ADC2418-92A0-48DA-879B-7616ABD991CF}"/>
                </a:ext>
              </a:extLst>
            </p:cNvPr>
            <p:cNvGrpSpPr/>
            <p:nvPr/>
          </p:nvGrpSpPr>
          <p:grpSpPr>
            <a:xfrm>
              <a:off x="2998979" y="1299264"/>
              <a:ext cx="4706596" cy="4012985"/>
              <a:chOff x="2754774" y="538480"/>
              <a:chExt cx="4706596" cy="401298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37270C-9062-4880-AB74-08478DB6FA06}"/>
                  </a:ext>
                </a:extLst>
              </p:cNvPr>
              <p:cNvSpPr txBox="1"/>
              <p:nvPr/>
            </p:nvSpPr>
            <p:spPr>
              <a:xfrm>
                <a:off x="2754774" y="538480"/>
                <a:ext cx="1440014" cy="523220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Existence Light" panose="020B0200000200020004" pitchFamily="34" charset="0"/>
                    <a:ea typeface="나눔바른고딕" panose="020B0603020101020101" pitchFamily="50" charset="-127"/>
                  </a:rPr>
                  <a:t>05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C4F005-7D01-44E2-9E2D-DD26C80E925A}"/>
                  </a:ext>
                </a:extLst>
              </p:cNvPr>
              <p:cNvSpPr txBox="1"/>
              <p:nvPr/>
            </p:nvSpPr>
            <p:spPr>
              <a:xfrm>
                <a:off x="2754774" y="1701735"/>
                <a:ext cx="1440014" cy="523220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Existence Light" panose="020B0200000200020004" pitchFamily="34" charset="0"/>
                    <a:ea typeface="나눔바른고딕" panose="020B0603020101020101" pitchFamily="50" charset="-127"/>
                  </a:rPr>
                  <a:t>06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B4916-7DD1-48BD-BCCB-7CE3D6D4C281}"/>
                  </a:ext>
                </a:extLst>
              </p:cNvPr>
              <p:cNvSpPr txBox="1"/>
              <p:nvPr/>
            </p:nvSpPr>
            <p:spPr>
              <a:xfrm>
                <a:off x="2754774" y="2864990"/>
                <a:ext cx="1440014" cy="523220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Existence Light" panose="020B0200000200020004" pitchFamily="34" charset="0"/>
                    <a:ea typeface="나눔바른고딕" panose="020B0603020101020101" pitchFamily="50" charset="-127"/>
                  </a:rPr>
                  <a:t>07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F9FDD8-6073-4F9C-B9DD-8DC33510052B}"/>
                  </a:ext>
                </a:extLst>
              </p:cNvPr>
              <p:cNvSpPr txBox="1"/>
              <p:nvPr/>
            </p:nvSpPr>
            <p:spPr>
              <a:xfrm>
                <a:off x="2754774" y="4028245"/>
                <a:ext cx="1440014" cy="523220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Existence Light" panose="020B0200000200020004" pitchFamily="34" charset="0"/>
                    <a:ea typeface="나눔바른고딕" panose="020B0603020101020101" pitchFamily="50" charset="-127"/>
                  </a:rPr>
                  <a:t>08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A5A1E5-38AA-4470-B4D3-742F4835789D}"/>
                  </a:ext>
                </a:extLst>
              </p:cNvPr>
              <p:cNvSpPr txBox="1"/>
              <p:nvPr/>
            </p:nvSpPr>
            <p:spPr>
              <a:xfrm>
                <a:off x="4224258" y="538480"/>
                <a:ext cx="3237112" cy="523220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Existence Light" panose="020B0200000200020004" pitchFamily="34" charset="0"/>
                    <a:ea typeface="나눔바른고딕" panose="020B0603020101020101" pitchFamily="50" charset="-127"/>
                  </a:rPr>
                  <a:t>기술관리 방법</a:t>
                </a:r>
                <a:endPara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xistence Light" panose="020B0200000200020004" pitchFamily="34" charset="0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B82E40-7E23-4A52-A211-4E96E1DE48ED}"/>
                  </a:ext>
                </a:extLst>
              </p:cNvPr>
              <p:cNvSpPr txBox="1"/>
              <p:nvPr/>
            </p:nvSpPr>
            <p:spPr>
              <a:xfrm>
                <a:off x="4224258" y="1701735"/>
                <a:ext cx="3237112" cy="523220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Existence Light" panose="020B0200000200020004" pitchFamily="34" charset="0"/>
                    <a:ea typeface="나눔바른고딕" panose="020B0603020101020101" pitchFamily="50" charset="-127"/>
                  </a:rPr>
                  <a:t>표준 및 개발 절차</a:t>
                </a:r>
                <a:endPara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xistence Light" panose="020B0200000200020004" pitchFamily="34" charset="0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47CBCF-AABE-4235-9BAD-E06BE7AFE7E6}"/>
                  </a:ext>
                </a:extLst>
              </p:cNvPr>
              <p:cNvSpPr txBox="1"/>
              <p:nvPr/>
            </p:nvSpPr>
            <p:spPr>
              <a:xfrm>
                <a:off x="4224258" y="2864990"/>
                <a:ext cx="3237112" cy="523220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Existence Light" panose="020B0200000200020004" pitchFamily="34" charset="0"/>
                    <a:ea typeface="나눔바른고딕" panose="020B0603020101020101" pitchFamily="50" charset="-127"/>
                  </a:rPr>
                  <a:t>검토 회의</a:t>
                </a:r>
                <a:endPara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xistence Light" panose="020B0200000200020004" pitchFamily="34" charset="0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027BB2-AF8A-4A98-9E38-1E6980365588}"/>
                  </a:ext>
                </a:extLst>
              </p:cNvPr>
              <p:cNvSpPr txBox="1"/>
              <p:nvPr/>
            </p:nvSpPr>
            <p:spPr>
              <a:xfrm>
                <a:off x="4224258" y="4028245"/>
                <a:ext cx="3237112" cy="523220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Existence Light" panose="020B0200000200020004" pitchFamily="34" charset="0"/>
                    <a:ea typeface="나눔바른고딕" panose="020B0603020101020101" pitchFamily="50" charset="-127"/>
                  </a:rPr>
                  <a:t>개발 환경</a:t>
                </a:r>
                <a:endPara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xistence Light" panose="020B0200000200020004" pitchFamily="34" charset="0"/>
                  <a:ea typeface="나눔바른고딕" panose="020B060302010102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879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BD3326E-99EA-47BE-B2A5-E6C9C041FD6D}"/>
              </a:ext>
            </a:extLst>
          </p:cNvPr>
          <p:cNvGrpSpPr/>
          <p:nvPr/>
        </p:nvGrpSpPr>
        <p:grpSpPr>
          <a:xfrm>
            <a:off x="424992" y="789170"/>
            <a:ext cx="8260029" cy="5100899"/>
            <a:chOff x="-554454" y="789170"/>
            <a:chExt cx="8260029" cy="51008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E2E09C-4F65-4F3D-AD46-C9F9E0FA096C}"/>
                </a:ext>
              </a:extLst>
            </p:cNvPr>
            <p:cNvSpPr txBox="1"/>
            <p:nvPr/>
          </p:nvSpPr>
          <p:spPr>
            <a:xfrm>
              <a:off x="-554454" y="1206931"/>
              <a:ext cx="2884810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xistence Light" panose="020B0200000200020004" pitchFamily="34" charset="0"/>
                  <a:ea typeface="나눔바른고딕" panose="020B0603020101020101" pitchFamily="50" charset="-127"/>
                </a:rPr>
                <a:t>목차</a:t>
              </a:r>
              <a:endPara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xistence Light" panose="020B0200000200020004" pitchFamily="34" charset="0"/>
                <a:ea typeface="나눔바른고딕" panose="020B0603020101020101" pitchFamily="50" charset="-127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4C46242-9B4F-4D79-B62D-B34FCA86CB4F}"/>
                </a:ext>
              </a:extLst>
            </p:cNvPr>
            <p:cNvCxnSpPr>
              <a:cxnSpLocks/>
            </p:cNvCxnSpPr>
            <p:nvPr/>
          </p:nvCxnSpPr>
          <p:spPr>
            <a:xfrm>
              <a:off x="2611120" y="1246366"/>
              <a:ext cx="0" cy="4026714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ADC2418-92A0-48DA-879B-7616ABD991CF}"/>
                </a:ext>
              </a:extLst>
            </p:cNvPr>
            <p:cNvGrpSpPr/>
            <p:nvPr/>
          </p:nvGrpSpPr>
          <p:grpSpPr>
            <a:xfrm>
              <a:off x="2998979" y="789170"/>
              <a:ext cx="4706596" cy="5100899"/>
              <a:chOff x="2754774" y="28386"/>
              <a:chExt cx="4706596" cy="510089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37270C-9062-4880-AB74-08478DB6FA06}"/>
                  </a:ext>
                </a:extLst>
              </p:cNvPr>
              <p:cNvSpPr txBox="1"/>
              <p:nvPr/>
            </p:nvSpPr>
            <p:spPr>
              <a:xfrm>
                <a:off x="2754774" y="28386"/>
                <a:ext cx="1440014" cy="523220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Existence Light" panose="020B0200000200020004" pitchFamily="34" charset="0"/>
                    <a:ea typeface="나눔바른고딕" panose="020B0603020101020101" pitchFamily="50" charset="-127"/>
                  </a:rPr>
                  <a:t>09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C4F005-7D01-44E2-9E2D-DD26C80E925A}"/>
                  </a:ext>
                </a:extLst>
              </p:cNvPr>
              <p:cNvSpPr txBox="1"/>
              <p:nvPr/>
            </p:nvSpPr>
            <p:spPr>
              <a:xfrm>
                <a:off x="2754774" y="1191641"/>
                <a:ext cx="1440014" cy="523220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Existence Light" panose="020B0200000200020004" pitchFamily="34" charset="0"/>
                    <a:ea typeface="나눔바른고딕" panose="020B0603020101020101" pitchFamily="50" charset="-127"/>
                  </a:rPr>
                  <a:t>10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B4916-7DD1-48BD-BCCB-7CE3D6D4C281}"/>
                  </a:ext>
                </a:extLst>
              </p:cNvPr>
              <p:cNvSpPr txBox="1"/>
              <p:nvPr/>
            </p:nvSpPr>
            <p:spPr>
              <a:xfrm>
                <a:off x="2754774" y="2354896"/>
                <a:ext cx="1440014" cy="523220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Existence Light" panose="020B0200000200020004" pitchFamily="34" charset="0"/>
                    <a:ea typeface="나눔바른고딕" panose="020B0603020101020101" pitchFamily="50" charset="-127"/>
                  </a:rPr>
                  <a:t>11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F9FDD8-6073-4F9C-B9DD-8DC33510052B}"/>
                  </a:ext>
                </a:extLst>
              </p:cNvPr>
              <p:cNvSpPr txBox="1"/>
              <p:nvPr/>
            </p:nvSpPr>
            <p:spPr>
              <a:xfrm>
                <a:off x="2754774" y="3518151"/>
                <a:ext cx="1440014" cy="523220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Existence Light" panose="020B0200000200020004" pitchFamily="34" charset="0"/>
                    <a:ea typeface="나눔바른고딕" panose="020B0603020101020101" pitchFamily="50" charset="-127"/>
                  </a:rPr>
                  <a:t>12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A5A1E5-38AA-4470-B4D3-742F4835789D}"/>
                  </a:ext>
                </a:extLst>
              </p:cNvPr>
              <p:cNvSpPr txBox="1"/>
              <p:nvPr/>
            </p:nvSpPr>
            <p:spPr>
              <a:xfrm>
                <a:off x="4224258" y="28386"/>
                <a:ext cx="3237112" cy="523220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Existence Light" panose="020B0200000200020004" pitchFamily="34" charset="0"/>
                    <a:ea typeface="나눔바른고딕" panose="020B0603020101020101" pitchFamily="50" charset="-127"/>
                  </a:rPr>
                  <a:t>성능 시험 방법</a:t>
                </a:r>
                <a:endPara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xistence Light" panose="020B0200000200020004" pitchFamily="34" charset="0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B82E40-7E23-4A52-A211-4E96E1DE48ED}"/>
                  </a:ext>
                </a:extLst>
              </p:cNvPr>
              <p:cNvSpPr txBox="1"/>
              <p:nvPr/>
            </p:nvSpPr>
            <p:spPr>
              <a:xfrm>
                <a:off x="4224258" y="1191641"/>
                <a:ext cx="3237112" cy="523220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Existence Light" panose="020B0200000200020004" pitchFamily="34" charset="0"/>
                    <a:ea typeface="나눔바른고딕" panose="020B0603020101020101" pitchFamily="50" charset="-127"/>
                  </a:rPr>
                  <a:t>문서화</a:t>
                </a:r>
                <a:endPara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xistence Light" panose="020B0200000200020004" pitchFamily="34" charset="0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47CBCF-AABE-4235-9BAD-E06BE7AFE7E6}"/>
                  </a:ext>
                </a:extLst>
              </p:cNvPr>
              <p:cNvSpPr txBox="1"/>
              <p:nvPr/>
            </p:nvSpPr>
            <p:spPr>
              <a:xfrm>
                <a:off x="4224258" y="2354896"/>
                <a:ext cx="3237112" cy="523220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Existence Light" panose="020B0200000200020004" pitchFamily="34" charset="0"/>
                    <a:ea typeface="나눔바른고딕" panose="020B0603020101020101" pitchFamily="50" charset="-127"/>
                  </a:rPr>
                  <a:t>유지보수</a:t>
                </a:r>
                <a:endPara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xistence Light" panose="020B0200000200020004" pitchFamily="34" charset="0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027BB2-AF8A-4A98-9E38-1E6980365588}"/>
                  </a:ext>
                </a:extLst>
              </p:cNvPr>
              <p:cNvSpPr txBox="1"/>
              <p:nvPr/>
            </p:nvSpPr>
            <p:spPr>
              <a:xfrm>
                <a:off x="4224258" y="3518151"/>
                <a:ext cx="3237112" cy="523220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Existence Light" panose="020B0200000200020004" pitchFamily="34" charset="0"/>
                    <a:ea typeface="나눔바른고딕" panose="020B0603020101020101" pitchFamily="50" charset="-127"/>
                  </a:rPr>
                  <a:t>설치</a:t>
                </a:r>
                <a:r>
                  <a:rPr lang="en-US" altLang="ko-KR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Existence Light" panose="020B0200000200020004" pitchFamily="34" charset="0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Existence Light" panose="020B0200000200020004" pitchFamily="34" charset="0"/>
                    <a:ea typeface="나눔바른고딕" panose="020B0603020101020101" pitchFamily="50" charset="-127"/>
                  </a:rPr>
                  <a:t>인수</a:t>
                </a:r>
                <a:endPara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xistence Light" panose="020B0200000200020004" pitchFamily="34" charset="0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F9FDD8-6073-4F9C-B9DD-8DC33510052B}"/>
                  </a:ext>
                </a:extLst>
              </p:cNvPr>
              <p:cNvSpPr txBox="1"/>
              <p:nvPr/>
            </p:nvSpPr>
            <p:spPr>
              <a:xfrm>
                <a:off x="2754774" y="4606065"/>
                <a:ext cx="1440014" cy="523220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Existence Light" panose="020B0200000200020004" pitchFamily="34" charset="0"/>
                    <a:ea typeface="나눔바른고딕" panose="020B0603020101020101" pitchFamily="50" charset="-127"/>
                  </a:rPr>
                  <a:t>13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027BB2-AF8A-4A98-9E38-1E6980365588}"/>
                  </a:ext>
                </a:extLst>
              </p:cNvPr>
              <p:cNvSpPr txBox="1"/>
              <p:nvPr/>
            </p:nvSpPr>
            <p:spPr>
              <a:xfrm>
                <a:off x="4224258" y="4606065"/>
                <a:ext cx="3237112" cy="523220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Existence Light" panose="020B0200000200020004" pitchFamily="34" charset="0"/>
                    <a:ea typeface="나눔바른고딕" panose="020B0603020101020101" pitchFamily="50" charset="-127"/>
                  </a:rPr>
                  <a:t>참고문헌 및 부록</a:t>
                </a:r>
                <a:endPara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xistence Light" panose="020B0200000200020004" pitchFamily="34" charset="0"/>
                  <a:ea typeface="나눔바른고딕" panose="020B060302010102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535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7F87D76-3555-48FA-A522-EE61421E7E16}"/>
              </a:ext>
            </a:extLst>
          </p:cNvPr>
          <p:cNvCxnSpPr>
            <a:cxnSpLocks/>
          </p:cNvCxnSpPr>
          <p:nvPr/>
        </p:nvCxnSpPr>
        <p:spPr>
          <a:xfrm>
            <a:off x="5250621" y="864402"/>
            <a:ext cx="6393511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4137A0-4B87-4C0A-AA0A-AAD2D1E1285F}"/>
              </a:ext>
            </a:extLst>
          </p:cNvPr>
          <p:cNvSpPr txBox="1"/>
          <p:nvPr/>
        </p:nvSpPr>
        <p:spPr>
          <a:xfrm>
            <a:off x="4653280" y="144941"/>
            <a:ext cx="753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01.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개요</a:t>
            </a:r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7156" y="1098560"/>
            <a:ext cx="9892145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2800" dirty="0"/>
              <a:t>1.1 </a:t>
            </a:r>
            <a:r>
              <a:rPr lang="ko-KR" altLang="en-US" sz="2800" dirty="0"/>
              <a:t>프로젝트 개요</a:t>
            </a:r>
          </a:p>
          <a:p>
            <a:pPr lvl="0" fontAlgn="base">
              <a:lnSpc>
                <a:spcPct val="150000"/>
              </a:lnSpc>
            </a:pPr>
            <a:endParaRPr lang="en-US" altLang="ko-KR" dirty="0"/>
          </a:p>
          <a:p>
            <a:pPr marL="342900" lvl="0" indent="-342900" fontAlgn="base">
              <a:lnSpc>
                <a:spcPct val="150000"/>
              </a:lnSpc>
              <a:buAutoNum type="arabicParenR"/>
            </a:pPr>
            <a:r>
              <a:rPr lang="ko-KR" altLang="en-US" dirty="0"/>
              <a:t>프로젝트 명</a:t>
            </a:r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sz="1600" dirty="0"/>
              <a:t>본 프로젝트의 명칭은 “</a:t>
            </a:r>
            <a:r>
              <a:rPr lang="en-US" altLang="ko-KR" sz="1600" dirty="0"/>
              <a:t>Cafe </a:t>
            </a:r>
            <a:r>
              <a:rPr lang="ko-KR" altLang="en-US" sz="1600" dirty="0"/>
              <a:t>운영을 위한 웹사이트” 이라 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0" fontAlgn="base">
              <a:lnSpc>
                <a:spcPct val="150000"/>
              </a:lnSpc>
            </a:pPr>
            <a:endParaRPr lang="en-US" altLang="ko-KR" dirty="0"/>
          </a:p>
          <a:p>
            <a:pPr lvl="0" fontAlgn="base">
              <a:lnSpc>
                <a:spcPct val="150000"/>
              </a:lnSpc>
            </a:pPr>
            <a:r>
              <a:rPr lang="en-US" altLang="ko-KR" dirty="0"/>
              <a:t>2) </a:t>
            </a:r>
            <a:r>
              <a:rPr lang="ko-KR" altLang="en-US" dirty="0"/>
              <a:t>프로젝트 기간</a:t>
            </a:r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sz="1600" dirty="0"/>
              <a:t>- </a:t>
            </a:r>
            <a:r>
              <a:rPr lang="ko-KR" altLang="en-US" sz="1600" b="1" dirty="0"/>
              <a:t>프로젝트 기간</a:t>
            </a:r>
            <a:r>
              <a:rPr lang="ko-KR" altLang="en-US" sz="1600" dirty="0"/>
              <a:t> </a:t>
            </a:r>
            <a:r>
              <a:rPr lang="en-US" altLang="ko-KR" sz="1600" dirty="0"/>
              <a:t>: 2018. 09. 27 ~ 2018. 12. 04</a:t>
            </a:r>
            <a:endParaRPr lang="ko-KR" altLang="en-US" sz="1600" dirty="0"/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	- </a:t>
            </a:r>
            <a:r>
              <a:rPr lang="ko-KR" altLang="en-US" sz="1600" b="1" dirty="0"/>
              <a:t>시스템 오픈 일정</a:t>
            </a:r>
            <a:r>
              <a:rPr lang="ko-KR" altLang="en-US" sz="1600" dirty="0"/>
              <a:t> </a:t>
            </a:r>
            <a:r>
              <a:rPr lang="en-US" altLang="ko-KR" sz="1600" dirty="0"/>
              <a:t>: 2018. 12. 04</a:t>
            </a:r>
            <a:endParaRPr lang="ko-KR" altLang="en-US" sz="1600" dirty="0"/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	- </a:t>
            </a:r>
            <a:r>
              <a:rPr lang="ko-KR" altLang="en-US" sz="1600" b="1" dirty="0"/>
              <a:t>전체 프로젝트 기간</a:t>
            </a:r>
            <a:r>
              <a:rPr lang="ko-KR" altLang="en-US" sz="1600" dirty="0"/>
              <a:t> </a:t>
            </a:r>
            <a:r>
              <a:rPr lang="en-US" altLang="ko-KR" sz="1600" dirty="0"/>
              <a:t>: 2018. 09. 27 ~ 2018. 12. 04</a:t>
            </a:r>
            <a:endParaRPr lang="ko-KR" altLang="en-US" sz="1600" dirty="0"/>
          </a:p>
          <a:p>
            <a:pPr lvl="0" fontAlgn="base">
              <a:lnSpc>
                <a:spcPct val="150000"/>
              </a:lnSpc>
            </a:pPr>
            <a:endParaRPr lang="en-US" altLang="ko-KR" dirty="0"/>
          </a:p>
          <a:p>
            <a:pPr lvl="0" fontAlgn="base">
              <a:lnSpc>
                <a:spcPct val="150000"/>
              </a:lnSpc>
            </a:pPr>
            <a:r>
              <a:rPr lang="en-US" altLang="ko-KR" dirty="0"/>
              <a:t>3) </a:t>
            </a:r>
            <a:r>
              <a:rPr lang="ko-KR" altLang="en-US" dirty="0"/>
              <a:t>프로젝트 비용</a:t>
            </a:r>
            <a:endParaRPr lang="en-US" altLang="ko-KR" b="1" dirty="0"/>
          </a:p>
          <a:p>
            <a:pPr fontAlgn="base">
              <a:lnSpc>
                <a:spcPct val="150000"/>
              </a:lnSpc>
            </a:pPr>
            <a:r>
              <a:rPr lang="en-US" altLang="ko-KR" b="1" dirty="0"/>
              <a:t>	</a:t>
            </a:r>
            <a:r>
              <a:rPr lang="ko-KR" altLang="en-US" sz="1600" b="1" dirty="0"/>
              <a:t>약 </a:t>
            </a:r>
            <a:r>
              <a:rPr lang="en-US" altLang="ko-KR" sz="1600" b="1" dirty="0"/>
              <a:t>7,400</a:t>
            </a:r>
            <a:r>
              <a:rPr lang="ko-KR" altLang="en-US" sz="1600" b="1" dirty="0"/>
              <a:t>만 원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부가세 별도</a:t>
            </a:r>
            <a:r>
              <a:rPr lang="en-US" altLang="ko-KR" sz="1600" b="1" dirty="0"/>
              <a:t>)</a:t>
            </a:r>
            <a:endParaRPr lang="ko-KR" altLang="en-US" sz="1600" dirty="0"/>
          </a:p>
          <a:p>
            <a:pPr lvl="0" fontAlgn="base">
              <a:lnSpc>
                <a:spcPct val="150000"/>
              </a:lnSpc>
            </a:pPr>
            <a:endParaRPr lang="en-US" altLang="ko-KR" dirty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25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7F87D76-3555-48FA-A522-EE61421E7E16}"/>
              </a:ext>
            </a:extLst>
          </p:cNvPr>
          <p:cNvCxnSpPr>
            <a:cxnSpLocks/>
          </p:cNvCxnSpPr>
          <p:nvPr/>
        </p:nvCxnSpPr>
        <p:spPr>
          <a:xfrm>
            <a:off x="5250621" y="864402"/>
            <a:ext cx="6393511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4137A0-4B87-4C0A-AA0A-AAD2D1E1285F}"/>
              </a:ext>
            </a:extLst>
          </p:cNvPr>
          <p:cNvSpPr txBox="1"/>
          <p:nvPr/>
        </p:nvSpPr>
        <p:spPr>
          <a:xfrm>
            <a:off x="4653280" y="144941"/>
            <a:ext cx="753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01.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개요</a:t>
            </a:r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7156" y="1066921"/>
            <a:ext cx="989214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ko-KR" dirty="0"/>
              <a:t>4) </a:t>
            </a:r>
            <a:r>
              <a:rPr lang="ko-KR" altLang="en-US" dirty="0"/>
              <a:t>프로젝트 목적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sz="1600" dirty="0"/>
              <a:t>- </a:t>
            </a:r>
            <a:r>
              <a:rPr lang="ko-KR" altLang="en-US" sz="1600" dirty="0"/>
              <a:t>웹사이트를 통한 </a:t>
            </a:r>
            <a:r>
              <a:rPr lang="en-US" altLang="ko-KR" sz="1600" dirty="0"/>
              <a:t>Cafe </a:t>
            </a:r>
            <a:r>
              <a:rPr lang="ko-KR" altLang="en-US" sz="1600" dirty="0"/>
              <a:t>운영 플랫폼 구축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	- </a:t>
            </a:r>
            <a:r>
              <a:rPr lang="ko-KR" altLang="en-US" sz="1600" dirty="0"/>
              <a:t>소비자에게 </a:t>
            </a:r>
            <a:r>
              <a:rPr lang="en-US" altLang="ko-KR" sz="1600" dirty="0"/>
              <a:t>Cafe </a:t>
            </a:r>
            <a:r>
              <a:rPr lang="ko-KR" altLang="en-US" sz="1600" dirty="0"/>
              <a:t>관련 다양한 정보 전달 및 홍보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	- Cafe</a:t>
            </a:r>
            <a:r>
              <a:rPr lang="ko-KR" altLang="en-US" sz="1600" dirty="0"/>
              <a:t>의 상품 판매 시스템 제공</a:t>
            </a:r>
          </a:p>
          <a:p>
            <a:pPr lvl="2" fontAlgn="base"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운영진과의 소통 등의 커뮤니티 서비스 제공</a:t>
            </a:r>
            <a:endParaRPr lang="en-US" altLang="ko-KR" sz="1600" dirty="0"/>
          </a:p>
          <a:p>
            <a:pPr lvl="0" fontAlgn="base"/>
            <a:endParaRPr lang="en-US" altLang="ko-KR" dirty="0"/>
          </a:p>
          <a:p>
            <a:pPr lvl="0" fontAlgn="base">
              <a:lnSpc>
                <a:spcPct val="150000"/>
              </a:lnSpc>
            </a:pPr>
            <a:r>
              <a:rPr lang="en-US" altLang="ko-KR" dirty="0"/>
              <a:t>5) </a:t>
            </a:r>
            <a:r>
              <a:rPr lang="ko-KR" altLang="en-US" dirty="0"/>
              <a:t>프로젝트 기대효과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웹사이트를 이용한 </a:t>
            </a:r>
            <a:r>
              <a:rPr lang="en-US" altLang="ko-KR" sz="1600" dirty="0"/>
              <a:t>Cafe </a:t>
            </a:r>
            <a:r>
              <a:rPr lang="ko-KR" altLang="en-US" sz="1600" dirty="0"/>
              <a:t>운영 플랫폼 구축을 통하여 사용자가 쉽고 빠르게 다양한 메뉴 정보를 습득하고 주문을 할 수 있도록 한다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이벤트</a:t>
            </a:r>
            <a:r>
              <a:rPr lang="en-US" altLang="ko-KR" sz="1600" dirty="0"/>
              <a:t>, </a:t>
            </a:r>
            <a:r>
              <a:rPr lang="ko-KR" altLang="en-US" sz="1600" dirty="0"/>
              <a:t>할인 및 적립 정보 등을 제공하는 서비스를 제공함으로써 </a:t>
            </a:r>
            <a:r>
              <a:rPr lang="en-US" altLang="ko-KR" sz="1600" dirty="0"/>
              <a:t>Cafe</a:t>
            </a:r>
            <a:r>
              <a:rPr lang="ko-KR" altLang="en-US" sz="1600" dirty="0"/>
              <a:t>의 원활한 서비스 제공을 촉진시킨다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	- </a:t>
            </a:r>
            <a:r>
              <a:rPr lang="ko-KR" altLang="en-US" sz="1600" dirty="0"/>
              <a:t>공지사항</a:t>
            </a:r>
            <a:r>
              <a:rPr lang="en-US" altLang="ko-KR" sz="1600" dirty="0"/>
              <a:t>, </a:t>
            </a:r>
            <a:r>
              <a:rPr lang="ko-KR" altLang="en-US" sz="1600" dirty="0"/>
              <a:t>이벤트</a:t>
            </a:r>
            <a:r>
              <a:rPr lang="en-US" altLang="ko-KR" sz="1600" dirty="0"/>
              <a:t>, </a:t>
            </a:r>
            <a:r>
              <a:rPr lang="ko-KR" altLang="en-US" sz="1600" dirty="0"/>
              <a:t>할인 및 적립</a:t>
            </a:r>
            <a:r>
              <a:rPr lang="en-US" altLang="ko-KR" sz="1600" dirty="0"/>
              <a:t>, </a:t>
            </a:r>
            <a:r>
              <a:rPr lang="ko-KR" altLang="en-US" sz="1600" dirty="0"/>
              <a:t>제휴카드 정보 제공을 통한 사용자의 편의성 제공</a:t>
            </a:r>
            <a:endParaRPr lang="en-US" altLang="ko-KR" sz="1600" dirty="0"/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	- </a:t>
            </a:r>
            <a:r>
              <a:rPr lang="ko-KR" altLang="en-US" sz="1600" dirty="0"/>
              <a:t>원하는 메뉴에 대한 검색 기능을 통하여 서비스 효율성 제공</a:t>
            </a:r>
            <a:endParaRPr lang="en-US" altLang="ko-KR" sz="1600" dirty="0"/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	- </a:t>
            </a:r>
            <a:r>
              <a:rPr lang="ko-KR" altLang="en-US" sz="1600" dirty="0"/>
              <a:t>메뉴의 상세 정보 창을 통해 영양 정보 등을 제시하며 소비자의 알 권리 충족</a:t>
            </a:r>
            <a:endParaRPr lang="en-US" altLang="ko-KR" sz="1600" dirty="0"/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	- </a:t>
            </a:r>
            <a:r>
              <a:rPr lang="ko-KR" altLang="en-US" sz="1600" dirty="0"/>
              <a:t>운영진과의 소통을 통한 의견수렴 및 발전방간 수립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86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7F87D76-3555-48FA-A522-EE61421E7E16}"/>
              </a:ext>
            </a:extLst>
          </p:cNvPr>
          <p:cNvCxnSpPr>
            <a:cxnSpLocks/>
          </p:cNvCxnSpPr>
          <p:nvPr/>
        </p:nvCxnSpPr>
        <p:spPr>
          <a:xfrm>
            <a:off x="5250621" y="864402"/>
            <a:ext cx="6393511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4137A0-4B87-4C0A-AA0A-AAD2D1E1285F}"/>
              </a:ext>
            </a:extLst>
          </p:cNvPr>
          <p:cNvSpPr txBox="1"/>
          <p:nvPr/>
        </p:nvSpPr>
        <p:spPr>
          <a:xfrm>
            <a:off x="4653280" y="144941"/>
            <a:ext cx="753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01.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개요</a:t>
            </a:r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7156" y="1098560"/>
            <a:ext cx="9892145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2800" dirty="0"/>
              <a:t>1.2 </a:t>
            </a:r>
            <a:r>
              <a:rPr lang="ko-KR" altLang="en-US" sz="2800" dirty="0"/>
              <a:t>프로젝트의 범위</a:t>
            </a:r>
          </a:p>
          <a:p>
            <a:pPr lvl="0" fontAlgn="base">
              <a:lnSpc>
                <a:spcPct val="150000"/>
              </a:lnSpc>
            </a:pPr>
            <a:endParaRPr lang="en-US" altLang="ko-KR" dirty="0"/>
          </a:p>
          <a:p>
            <a:pPr marL="285750" lvl="0" indent="-285750" fontAlgn="base" latinLnBrk="0">
              <a:buFont typeface="Arial" panose="020B0604020202020204" pitchFamily="34" charset="0"/>
              <a:buChar char="•"/>
            </a:pPr>
            <a:r>
              <a:rPr lang="en-US" altLang="ko-KR" dirty="0"/>
              <a:t>Cafe </a:t>
            </a:r>
            <a:r>
              <a:rPr lang="ko-KR" altLang="en-US" dirty="0"/>
              <a:t>운영을 위한 </a:t>
            </a:r>
            <a:r>
              <a:rPr lang="en-US" altLang="ko-KR" dirty="0"/>
              <a:t>cafe </a:t>
            </a:r>
            <a:r>
              <a:rPr lang="ko-KR" altLang="en-US" dirty="0"/>
              <a:t>소개</a:t>
            </a:r>
            <a:r>
              <a:rPr lang="en-US" altLang="ko-KR" dirty="0"/>
              <a:t>, </a:t>
            </a:r>
            <a:r>
              <a:rPr lang="ko-KR" altLang="en-US" dirty="0"/>
              <a:t>게시판 시스템</a:t>
            </a:r>
            <a:r>
              <a:rPr lang="en-US" altLang="ko-KR" dirty="0"/>
              <a:t>, </a:t>
            </a:r>
            <a:r>
              <a:rPr lang="ko-KR" altLang="en-US" dirty="0"/>
              <a:t>상품 조회</a:t>
            </a:r>
            <a:r>
              <a:rPr lang="en-US" altLang="ko-KR" dirty="0"/>
              <a:t>, </a:t>
            </a:r>
            <a:r>
              <a:rPr lang="ko-KR" altLang="en-US" dirty="0"/>
              <a:t>회원 관리</a:t>
            </a:r>
            <a:r>
              <a:rPr lang="en-US" altLang="ko-KR" dirty="0"/>
              <a:t>, </a:t>
            </a:r>
            <a:r>
              <a:rPr lang="ko-KR" altLang="en-US" dirty="0"/>
              <a:t>위치 정보 서비스 제공 </a:t>
            </a:r>
          </a:p>
          <a:p>
            <a:pPr lvl="0" fontAlgn="base">
              <a:lnSpc>
                <a:spcPct val="150000"/>
              </a:lnSpc>
            </a:pPr>
            <a:endParaRPr lang="en-US" altLang="ko-KR" dirty="0"/>
          </a:p>
          <a:p>
            <a:pPr fontAlgn="base" latinLnBrk="0">
              <a:lnSpc>
                <a:spcPct val="150000"/>
              </a:lnSpc>
            </a:pPr>
            <a:r>
              <a:rPr lang="en-US" altLang="ko-KR" sz="2800" dirty="0"/>
              <a:t>1.3 </a:t>
            </a:r>
            <a:r>
              <a:rPr lang="ko-KR" altLang="en-US" sz="2800" dirty="0"/>
              <a:t>정의</a:t>
            </a:r>
            <a:r>
              <a:rPr lang="en-US" altLang="ko-KR" sz="2800" dirty="0"/>
              <a:t>, </a:t>
            </a:r>
            <a:r>
              <a:rPr lang="ko-KR" altLang="en-US" sz="2800" dirty="0"/>
              <a:t>약어</a:t>
            </a:r>
          </a:p>
          <a:p>
            <a:pPr lvl="0" fontAlgn="base">
              <a:lnSpc>
                <a:spcPct val="150000"/>
              </a:lnSpc>
            </a:pPr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상품 </a:t>
            </a:r>
            <a:r>
              <a:rPr lang="en-US" altLang="ko-KR" dirty="0"/>
              <a:t>: </a:t>
            </a:r>
            <a:r>
              <a:rPr lang="ko-KR" altLang="en-US" dirty="0"/>
              <a:t>카페에서 판매하는 음료</a:t>
            </a:r>
            <a:r>
              <a:rPr lang="en-US" altLang="ko-KR" dirty="0"/>
              <a:t>, </a:t>
            </a:r>
            <a:r>
              <a:rPr lang="ko-KR" altLang="en-US" dirty="0"/>
              <a:t>식품</a:t>
            </a:r>
            <a:r>
              <a:rPr lang="en-US" altLang="ko-KR" dirty="0"/>
              <a:t>, </a:t>
            </a:r>
            <a:r>
              <a:rPr lang="ko-KR" altLang="en-US" dirty="0"/>
              <a:t>소품 등을 모두 포함한다</a:t>
            </a:r>
            <a:r>
              <a:rPr lang="en-US" altLang="ko-KR" dirty="0"/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57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와이드스크린</PresentationFormat>
  <Paragraphs>64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Existence Light</vt:lpstr>
      <vt:lpstr>PMingLiU</vt:lpstr>
      <vt:lpstr>SimHei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mhs</dc:creator>
  <cp:lastModifiedBy>mhs</cp:lastModifiedBy>
  <cp:revision>1</cp:revision>
  <dcterms:created xsi:type="dcterms:W3CDTF">2019-01-02T06:20:51Z</dcterms:created>
  <dcterms:modified xsi:type="dcterms:W3CDTF">2019-01-02T06:21:08Z</dcterms:modified>
</cp:coreProperties>
</file>