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3" r:id="rId4"/>
    <p:sldId id="278" r:id="rId5"/>
    <p:sldId id="280" r:id="rId6"/>
    <p:sldId id="285" r:id="rId7"/>
    <p:sldId id="279" r:id="rId8"/>
    <p:sldId id="286" r:id="rId9"/>
    <p:sldId id="308" r:id="rId10"/>
    <p:sldId id="310" r:id="rId11"/>
    <p:sldId id="309" r:id="rId12"/>
    <p:sldId id="311" r:id="rId13"/>
    <p:sldId id="313" r:id="rId14"/>
    <p:sldId id="312" r:id="rId15"/>
    <p:sldId id="314" r:id="rId16"/>
    <p:sldId id="315" r:id="rId17"/>
    <p:sldId id="316" r:id="rId18"/>
    <p:sldId id="318" r:id="rId19"/>
    <p:sldId id="319" r:id="rId20"/>
    <p:sldId id="317" r:id="rId21"/>
    <p:sldId id="320" r:id="rId22"/>
    <p:sldId id="32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8B"/>
    <a:srgbClr val="D67F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5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3B2C-6226-4922-9A1C-29141B2491B8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youtube/v3/docs/search?hl=ko#resour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>
                <a:lumMod val="0"/>
                <a:lumOff val="100000"/>
              </a:schemeClr>
            </a:gs>
            <a:gs pos="55000">
              <a:schemeClr val="bg1">
                <a:alpha val="6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3DCAC54-D594-4801-B3C3-8DDAEF8B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3429000"/>
            <a:ext cx="6858000" cy="399511"/>
          </a:xfrm>
        </p:spPr>
        <p:txBody>
          <a:bodyPr>
            <a:normAutofit/>
          </a:bodyPr>
          <a:lstStyle/>
          <a:p>
            <a:r>
              <a:rPr lang="en-US" altLang="ko-KR" sz="1600" spc="600" dirty="0">
                <a:solidFill>
                  <a:schemeClr val="bg2">
                    <a:lumMod val="50000"/>
                  </a:schemeClr>
                </a:solidFill>
              </a:rPr>
              <a:t>Video Searching Web Site</a:t>
            </a:r>
            <a:endParaRPr lang="ko-KR" altLang="en-US" sz="16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AC2A0-8A96-474C-8EF0-4148AF6E78C5}"/>
              </a:ext>
            </a:extLst>
          </p:cNvPr>
          <p:cNvSpPr txBox="1">
            <a:spLocks/>
          </p:cNvSpPr>
          <p:nvPr/>
        </p:nvSpPr>
        <p:spPr>
          <a:xfrm>
            <a:off x="2679146" y="2776784"/>
            <a:ext cx="422385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-2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검색 사이트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DBFDB-FFD9-4FC3-8251-4FC55B0F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4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783"/>
          <a:stretch/>
        </p:blipFill>
        <p:spPr>
          <a:xfrm>
            <a:off x="1996264" y="2833409"/>
            <a:ext cx="682883" cy="5955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F138AB-E0D2-413E-8DDF-02A6038B1943}"/>
              </a:ext>
            </a:extLst>
          </p:cNvPr>
          <p:cNvCxnSpPr>
            <a:cxnSpLocks/>
          </p:cNvCxnSpPr>
          <p:nvPr/>
        </p:nvCxnSpPr>
        <p:spPr>
          <a:xfrm flipH="1">
            <a:off x="4371975" y="114300"/>
            <a:ext cx="1362076" cy="2719109"/>
          </a:xfrm>
          <a:prstGeom prst="line">
            <a:avLst/>
          </a:prstGeom>
          <a:ln>
            <a:solidFill>
              <a:schemeClr val="bg2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778CF28D-9D0B-4C16-8371-84F5BAE293B0}"/>
              </a:ext>
            </a:extLst>
          </p:cNvPr>
          <p:cNvSpPr txBox="1">
            <a:spLocks/>
          </p:cNvSpPr>
          <p:nvPr/>
        </p:nvSpPr>
        <p:spPr>
          <a:xfrm>
            <a:off x="1262805" y="6487850"/>
            <a:ext cx="6858000" cy="39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600" dirty="0">
                <a:solidFill>
                  <a:schemeClr val="bg2">
                    <a:lumMod val="50000"/>
                  </a:schemeClr>
                </a:solidFill>
              </a:rPr>
              <a:t>DALSOFT INTERNSHIP</a:t>
            </a:r>
            <a:endParaRPr lang="ko-KR" altLang="en-US" sz="10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44B517B4-67E0-4C09-A400-181866906B8D}"/>
              </a:ext>
            </a:extLst>
          </p:cNvPr>
          <p:cNvSpPr/>
          <p:nvPr/>
        </p:nvSpPr>
        <p:spPr>
          <a:xfrm rot="10800000">
            <a:off x="6478495" y="2655330"/>
            <a:ext cx="196391" cy="121454"/>
          </a:xfrm>
          <a:prstGeom prst="triangle">
            <a:avLst/>
          </a:prstGeom>
          <a:solidFill>
            <a:srgbClr val="FFC58B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5B6A32-CA86-4750-807D-6302EDC5F6C6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172777-9403-437F-8B47-4E2A6718A8F6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key=AIzaSyCPV5F0Kp5NOF1ethkaSfR9JWYB2Jqsnhs&amp;part=id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CC47C-FD7C-4BA8-B42C-7BB8F0A6351A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D01824-AA0B-45D6-92AC-5473BA6C5FBF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1-1   Search : Part=id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5CCD49-5E74-4CDF-8E7B-4A187735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596576"/>
            <a:ext cx="6852794" cy="39839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767DB9-D60B-4E11-B34B-58063DEB0A34}"/>
              </a:ext>
            </a:extLst>
          </p:cNvPr>
          <p:cNvSpPr/>
          <p:nvPr/>
        </p:nvSpPr>
        <p:spPr>
          <a:xfrm>
            <a:off x="745029" y="3576977"/>
            <a:ext cx="7643962" cy="26979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91585-CFC5-4758-8CBE-00E4B4363261}"/>
              </a:ext>
            </a:extLst>
          </p:cNvPr>
          <p:cNvSpPr txBox="1"/>
          <p:nvPr/>
        </p:nvSpPr>
        <p:spPr>
          <a:xfrm>
            <a:off x="4567010" y="4717641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ko-KR" altLang="en-US" sz="1600" b="1" dirty="0">
                <a:solidFill>
                  <a:srgbClr val="C00000"/>
                </a:solidFill>
              </a:rPr>
              <a:t>검색 결과 </a:t>
            </a:r>
            <a:r>
              <a:rPr lang="en-US" altLang="ko-KR" sz="1600" b="1" dirty="0">
                <a:solidFill>
                  <a:srgbClr val="C00000"/>
                </a:solidFill>
              </a:rPr>
              <a:t>: id</a:t>
            </a:r>
            <a:r>
              <a:rPr lang="ko-KR" altLang="en-US" sz="1600" b="1" dirty="0">
                <a:solidFill>
                  <a:srgbClr val="C00000"/>
                </a:solidFill>
              </a:rPr>
              <a:t>들만 조회됨</a:t>
            </a:r>
          </a:p>
        </p:txBody>
      </p:sp>
    </p:spTree>
    <p:extLst>
      <p:ext uri="{BB962C8B-B14F-4D97-AF65-F5344CB8AC3E}">
        <p14:creationId xmlns:p14="http://schemas.microsoft.com/office/powerpoint/2010/main" val="46344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key=AIzaSyCPV5F0Kp5NOF1ethkaSfR9JWYB2Jqsnhs&amp;part=snippet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205B852-4170-4289-84CE-22B96A9B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7" y="2585124"/>
            <a:ext cx="8262145" cy="398345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210660" y="6281178"/>
            <a:ext cx="1138257" cy="922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1-2  Search : Part=snippet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4E12C-3746-47C9-A748-5865AB14C522}"/>
              </a:ext>
            </a:extLst>
          </p:cNvPr>
          <p:cNvSpPr txBox="1"/>
          <p:nvPr/>
        </p:nvSpPr>
        <p:spPr>
          <a:xfrm>
            <a:off x="4053209" y="5819405"/>
            <a:ext cx="425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</a:t>
            </a:r>
            <a:r>
              <a:rPr lang="en-US" altLang="ko-KR" sz="1200" b="1" dirty="0" err="1">
                <a:solidFill>
                  <a:srgbClr val="C00000"/>
                </a:solidFill>
              </a:rPr>
              <a:t>liveBroadcastContent</a:t>
            </a:r>
            <a:r>
              <a:rPr lang="ko-KR" altLang="en-US" sz="1200" b="1" dirty="0">
                <a:solidFill>
                  <a:srgbClr val="C00000"/>
                </a:solidFill>
              </a:rPr>
              <a:t>의 구별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none | live : </a:t>
            </a:r>
            <a:r>
              <a:rPr lang="ko-KR" altLang="en-US" sz="1200" b="1" dirty="0">
                <a:solidFill>
                  <a:srgbClr val="C00000"/>
                </a:solidFill>
              </a:rPr>
              <a:t>진행 중인 방송</a:t>
            </a:r>
            <a:r>
              <a:rPr lang="en-US" altLang="ko-KR" sz="1200" b="1" dirty="0">
                <a:solidFill>
                  <a:srgbClr val="C00000"/>
                </a:solidFill>
              </a:rPr>
              <a:t>| upcoming : </a:t>
            </a:r>
            <a:r>
              <a:rPr lang="ko-KR" altLang="en-US" sz="1200" b="1" dirty="0">
                <a:solidFill>
                  <a:srgbClr val="C00000"/>
                </a:solidFill>
              </a:rPr>
              <a:t>이후에 진행될 방송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EC9508-872D-44D2-A022-1E092B510BA0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1430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snippet&amp;q</a:t>
              </a:r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=overwatch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2-1  Search : Part=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snippet&amp;q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=overwatch{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검색어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D4A209-BF0F-49DC-BFDE-E8ECDC98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3" y="2596576"/>
            <a:ext cx="8271871" cy="40391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119930" y="3901137"/>
            <a:ext cx="6463717" cy="1469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B35E2-CEDB-472E-BF11-52A347E38CF2}"/>
              </a:ext>
            </a:extLst>
          </p:cNvPr>
          <p:cNvSpPr txBox="1"/>
          <p:nvPr/>
        </p:nvSpPr>
        <p:spPr>
          <a:xfrm>
            <a:off x="4137099" y="3562351"/>
            <a:ext cx="357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overwatch</a:t>
            </a:r>
            <a:r>
              <a:rPr lang="ko-KR" altLang="en-US" sz="1200" b="1" dirty="0">
                <a:solidFill>
                  <a:srgbClr val="C00000"/>
                </a:solidFill>
              </a:rPr>
              <a:t>라는 키워드가 포함된 콘텐츠들만 조회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0C454B-9E0B-4302-8A7C-D1636EDB242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7974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snippet&amp;q</a:t>
              </a:r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LeagueOfLegends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8" y="1487653"/>
            <a:ext cx="8615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2-2  Search : Part=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snippet&amp;q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</a:t>
            </a:r>
            <a:r>
              <a:rPr lang="en-US" altLang="ko-KR" b="1" spc="-150" dirty="0" err="1">
                <a:solidFill>
                  <a:srgbClr val="505050"/>
                </a:solidFill>
                <a:latin typeface="+mj-ea"/>
              </a:rPr>
              <a:t>LeagueOfLegends</a:t>
            </a:r>
            <a:r>
              <a:rPr lang="ko-KR" altLang="en-US" b="1" spc="-150" dirty="0">
                <a:latin typeface="+mj-ea"/>
              </a:rPr>
              <a:t> </a:t>
            </a:r>
            <a:r>
              <a:rPr lang="en-US" altLang="ko-KR" b="1" spc="-150" dirty="0">
                <a:solidFill>
                  <a:srgbClr val="5E696C"/>
                </a:solidFill>
                <a:latin typeface="Lato"/>
              </a:rPr>
              <a:t>{</a:t>
            </a:r>
            <a:r>
              <a:rPr lang="ko-KR" altLang="en-US" b="1" spc="-150" dirty="0">
                <a:solidFill>
                  <a:srgbClr val="5E696C"/>
                </a:solidFill>
                <a:latin typeface="Lato"/>
              </a:rPr>
              <a:t>검색어</a:t>
            </a:r>
            <a:r>
              <a:rPr lang="en-US" altLang="ko-KR" b="1" spc="-150" dirty="0">
                <a:solidFill>
                  <a:srgbClr val="5E696C"/>
                </a:solidFill>
                <a:latin typeface="Lato"/>
              </a:rPr>
              <a:t>}</a:t>
            </a:r>
            <a:endParaRPr lang="ko-KR" altLang="en-US" sz="1200" spc="-1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8A260C-0880-4ECB-9430-32480880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6" y="2638521"/>
            <a:ext cx="8235968" cy="393714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786974" y="3779185"/>
            <a:ext cx="7643962" cy="2796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7CA41-CCE0-4BBA-8D36-F134040045E6}"/>
              </a:ext>
            </a:extLst>
          </p:cNvPr>
          <p:cNvSpPr txBox="1"/>
          <p:nvPr/>
        </p:nvSpPr>
        <p:spPr>
          <a:xfrm>
            <a:off x="4572000" y="5038925"/>
            <a:ext cx="382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</a:t>
            </a:r>
            <a:r>
              <a:rPr lang="ko-KR" altLang="en-US" sz="1200" b="1" dirty="0">
                <a:solidFill>
                  <a:srgbClr val="C00000"/>
                </a:solidFill>
              </a:rPr>
              <a:t>구별을 하지 않아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와 </a:t>
            </a:r>
            <a:r>
              <a:rPr lang="en-US" altLang="ko-KR" sz="1200" b="1" dirty="0">
                <a:solidFill>
                  <a:srgbClr val="C00000"/>
                </a:solidFill>
              </a:rPr>
              <a:t>channel </a:t>
            </a:r>
            <a:r>
              <a:rPr lang="ko-KR" altLang="en-US" sz="1200" b="1" dirty="0">
                <a:solidFill>
                  <a:srgbClr val="C00000"/>
                </a:solidFill>
              </a:rPr>
              <a:t>모두 조회된다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8EB0CC-F3F1-442F-8924-F22668B9F57B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0626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https://www.googleapis.com/youtube/v3/search?key=AIzaSyCPV5F0Kp5NOF1ethkaSfR9JWYB2Jqsnhs&amp;part=snippet&amp;q=overwatch&amp;type=channel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3-1  Search : type=channel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5342CB-4596-49C3-96F9-D6FEF1E9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2596576"/>
            <a:ext cx="8262145" cy="378959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009324" y="3682766"/>
            <a:ext cx="1968768" cy="377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5622021"/>
            <a:ext cx="1968768" cy="377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BFB89-6D44-4149-8DD1-B708483D8EDE}"/>
              </a:ext>
            </a:extLst>
          </p:cNvPr>
          <p:cNvSpPr txBox="1"/>
          <p:nvPr/>
        </p:nvSpPr>
        <p:spPr>
          <a:xfrm>
            <a:off x="4572000" y="5038925"/>
            <a:ext cx="328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= channel</a:t>
            </a:r>
            <a:r>
              <a:rPr lang="ko-KR" altLang="en-US" sz="1200" b="1" dirty="0">
                <a:solidFill>
                  <a:srgbClr val="C00000"/>
                </a:solidFill>
              </a:rPr>
              <a:t>로 구별하여 </a:t>
            </a:r>
            <a:r>
              <a:rPr lang="en-US" altLang="ko-KR" sz="1200" b="1" dirty="0">
                <a:solidFill>
                  <a:srgbClr val="C00000"/>
                </a:solidFill>
              </a:rPr>
              <a:t>channel</a:t>
            </a:r>
            <a:r>
              <a:rPr lang="ko-KR" altLang="en-US" sz="1200" b="1" dirty="0">
                <a:solidFill>
                  <a:srgbClr val="C00000"/>
                </a:solidFill>
              </a:rPr>
              <a:t>만 조회됨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9BA358-0D8E-49A6-8F77-858D74820305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9089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C687B58-99C1-4F34-A182-959D26D9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6" y="2596576"/>
            <a:ext cx="8235968" cy="384483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3-2  Search : type=video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009323" y="3540155"/>
            <a:ext cx="6742103" cy="3020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3842159"/>
            <a:ext cx="6742104" cy="19210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BFB89-6D44-4149-8DD1-B708483D8EDE}"/>
              </a:ext>
            </a:extLst>
          </p:cNvPr>
          <p:cNvSpPr txBox="1"/>
          <p:nvPr/>
        </p:nvSpPr>
        <p:spPr>
          <a:xfrm>
            <a:off x="4572000" y="3565160"/>
            <a:ext cx="3098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= channel</a:t>
            </a:r>
            <a:r>
              <a:rPr lang="ko-KR" altLang="en-US" sz="1200" b="1" dirty="0">
                <a:solidFill>
                  <a:srgbClr val="C00000"/>
                </a:solidFill>
              </a:rPr>
              <a:t>로 구별하여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만 조회됨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572000" y="4435705"/>
            <a:ext cx="309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snippet</a:t>
            </a:r>
            <a:r>
              <a:rPr lang="ko-KR" altLang="en-US" sz="1200" b="1" dirty="0">
                <a:solidFill>
                  <a:srgbClr val="C00000"/>
                </a:solidFill>
              </a:rPr>
              <a:t>은 세부 정보로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그 동영상이 속한 채널의 정보도 포함되어 조회된다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63E12B-CB00-45E8-A5D1-2BE815ED416A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10916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9796D-78BD-4EB5-9A22-AB01C987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671727"/>
            <a:ext cx="8235967" cy="370173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https://www.googleapis.com/youtube/v3/search?key=AIzaSyCPV5F0Kp5NOF1ethkaSfR9JWYB2Jqsnhs&amp;part=snippet&amp;q=overwatch&amp;type=video&amp;eventType=live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4-1  Search : type=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video&amp;eventType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=live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3613666"/>
            <a:ext cx="6742104" cy="25690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690783" y="4989379"/>
            <a:ext cx="309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overwatch</a:t>
            </a:r>
            <a:r>
              <a:rPr lang="ko-KR" altLang="en-US" sz="1200" b="1" dirty="0">
                <a:solidFill>
                  <a:srgbClr val="C00000"/>
                </a:solidFill>
              </a:rPr>
              <a:t>라는 키워드를 가진 </a:t>
            </a:r>
            <a:r>
              <a:rPr lang="en-US" altLang="ko-KR" sz="1200" b="1" dirty="0" err="1">
                <a:solidFill>
                  <a:srgbClr val="C00000"/>
                </a:solidFill>
              </a:rPr>
              <a:t>liveBroadcast</a:t>
            </a:r>
            <a:r>
              <a:rPr lang="en-US" altLang="ko-KR" sz="1200" b="1" dirty="0">
                <a:solidFill>
                  <a:srgbClr val="C00000"/>
                </a:solidFill>
              </a:rPr>
              <a:t> type</a:t>
            </a:r>
            <a:r>
              <a:rPr lang="ko-KR" altLang="en-US" sz="1200" b="1" dirty="0">
                <a:solidFill>
                  <a:srgbClr val="C00000"/>
                </a:solidFill>
              </a:rPr>
              <a:t>이 </a:t>
            </a:r>
            <a:r>
              <a:rPr lang="en-US" altLang="ko-KR" sz="1200" b="1" dirty="0">
                <a:solidFill>
                  <a:srgbClr val="C00000"/>
                </a:solidFill>
              </a:rPr>
              <a:t>live</a:t>
            </a:r>
            <a:r>
              <a:rPr lang="ko-KR" altLang="en-US" sz="1200" b="1" dirty="0">
                <a:solidFill>
                  <a:srgbClr val="C00000"/>
                </a:solidFill>
              </a:rPr>
              <a:t>인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들만 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5B81A1-87EE-4A89-B199-2A9DDDAD5DED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4532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25B348-803F-473B-89FF-05A897D7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735294"/>
            <a:ext cx="8235967" cy="347675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https://www.googleapis.com/youtube/v3/search?key=AIzaSyCPV5F0Kp5NOF1ethkaSfR9JWYB2Jqsnhs&amp;part=snippet&amp;q=overwatch&amp;type=video&amp;eventType=completed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4-2  Search : type=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video&amp;eventType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=completed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263864" y="5796793"/>
            <a:ext cx="1236054" cy="1459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934064" y="5638938"/>
            <a:ext cx="345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</a:t>
            </a:r>
            <a:r>
              <a:rPr lang="en-US" altLang="ko-KR" sz="1200" b="1" dirty="0" err="1">
                <a:solidFill>
                  <a:srgbClr val="C00000"/>
                </a:solidFill>
              </a:rPr>
              <a:t>eventType</a:t>
            </a:r>
            <a:r>
              <a:rPr lang="en-US" altLang="ko-KR" sz="1200" b="1" dirty="0">
                <a:solidFill>
                  <a:srgbClr val="C00000"/>
                </a:solidFill>
              </a:rPr>
              <a:t>=complete</a:t>
            </a:r>
            <a:r>
              <a:rPr lang="ko-KR" altLang="en-US" sz="1200" b="1" dirty="0">
                <a:solidFill>
                  <a:srgbClr val="C00000"/>
                </a:solidFill>
              </a:rPr>
              <a:t>일 경우</a:t>
            </a:r>
            <a:r>
              <a:rPr lang="en-US" altLang="ko-KR" sz="1200" b="1" dirty="0">
                <a:solidFill>
                  <a:srgbClr val="C00000"/>
                </a:solidFill>
              </a:rPr>
              <a:t>,</a:t>
            </a:r>
          </a:p>
          <a:p>
            <a:r>
              <a:rPr lang="en-US" altLang="ko-KR" sz="1200" b="1" dirty="0" err="1">
                <a:solidFill>
                  <a:srgbClr val="C00000"/>
                </a:solidFill>
              </a:rPr>
              <a:t>liveBroadcastContent</a:t>
            </a:r>
            <a:r>
              <a:rPr lang="ko-KR" altLang="en-US" sz="1200" b="1" dirty="0">
                <a:solidFill>
                  <a:srgbClr val="C00000"/>
                </a:solidFill>
              </a:rPr>
              <a:t>의 타입이 </a:t>
            </a:r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r>
              <a:rPr lang="ko-KR" altLang="en-US" sz="1200" b="1" dirty="0">
                <a:solidFill>
                  <a:srgbClr val="C00000"/>
                </a:solidFill>
              </a:rPr>
              <a:t>으로 출력됨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BD3FDC-D429-4101-A5A8-8DF75270EB5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3690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https://www.googleapis.com/youtube/v3/search?key=AIzaSyCPV5F0Kp5NOF1ethkaSfR9JWYB2Jqsnhs&amp;part=snippet&amp;q=overwatch&amp;type=video&amp;order=date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5  Search :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q=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overwatch&amp;type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=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video&amp;order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=date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572000" y="2799826"/>
            <a:ext cx="439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# order = date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로 할 경우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최근 시간부터 순서대로 조회되는 것이 맞음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근데 이 경우 결과가 조금 이상하니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POSTMAN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다시 확인해볼 것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6E3D9-B32F-433D-862A-961CF13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40" y="2682479"/>
            <a:ext cx="3338718" cy="22877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220348" y="2751589"/>
            <a:ext cx="1236054" cy="1070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2253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Activities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API HTTP 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호출 요청</a:t>
            </a:r>
            <a:endParaRPr lang="en-US" altLang="ko-KR" sz="20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2154404"/>
            <a:ext cx="609040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activities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427839" y="2636523"/>
            <a:ext cx="8560964" cy="360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1)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필수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 part 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포함하는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search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리소스 속성 하나 이상의 쉼표로 구분된 목록을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id”, “snippet”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contentDetails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”</a:t>
            </a:r>
            <a:endParaRPr lang="ko-KR" altLang="en-US" sz="1100" dirty="0"/>
          </a:p>
          <a:p>
            <a:br>
              <a:rPr lang="ko-KR" altLang="en-US" sz="1100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2)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필터 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(3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개 중 하나만 지정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)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home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/>
              <a:t>제대로 인정된 요청에서만 사용할 수 있음</a:t>
            </a:r>
            <a:r>
              <a:rPr lang="en-US" altLang="ko-KR" sz="1100" dirty="0"/>
              <a:t>. </a:t>
            </a:r>
            <a:r>
              <a:rPr lang="ko-KR" altLang="en-US" sz="1100" dirty="0"/>
              <a:t>현재 인증된 사용자의 </a:t>
            </a:r>
            <a:r>
              <a:rPr lang="en-US" altLang="ko-KR" sz="1100" dirty="0" err="1"/>
              <a:t>Youtube</a:t>
            </a:r>
            <a:r>
              <a:rPr lang="en-US" altLang="ko-KR" sz="1100" dirty="0"/>
              <a:t> </a:t>
            </a:r>
            <a:r>
              <a:rPr lang="ko-KR" altLang="en-US" sz="1100" dirty="0"/>
              <a:t>홈페이지에 표시되는 활동 </a:t>
            </a:r>
            <a:r>
              <a:rPr lang="ko-KR" altLang="en-US" sz="1100" dirty="0" err="1"/>
              <a:t>피드를</a:t>
            </a:r>
            <a:r>
              <a:rPr lang="ko-KR" altLang="en-US" sz="1100" dirty="0"/>
              <a:t> 검색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mine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제대로 인증된 요청에서만 사용할 수 있음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인증된 사용자의 활동 </a:t>
            </a:r>
            <a:r>
              <a:rPr lang="ko-KR" altLang="en-US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피드를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검색</a:t>
            </a:r>
            <a:endParaRPr lang="ko-KR" altLang="en-US" sz="1100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solidFill>
                  <a:srgbClr val="FFC58B"/>
                </a:solidFill>
                <a:latin typeface="Lato"/>
              </a:rPr>
              <a:t>	</a:t>
            </a:r>
            <a:r>
              <a:rPr lang="ko-KR" altLang="en-US" sz="1100" dirty="0">
                <a:latin typeface="Lato"/>
              </a:rPr>
              <a:t>고유한 </a:t>
            </a:r>
            <a:r>
              <a:rPr lang="en-US" altLang="ko-KR" sz="1100" dirty="0" err="1">
                <a:latin typeface="Lato"/>
              </a:rPr>
              <a:t>Youtube</a:t>
            </a:r>
            <a:r>
              <a:rPr lang="en-US" altLang="ko-KR" sz="1100" dirty="0">
                <a:latin typeface="Lato"/>
              </a:rPr>
              <a:t> </a:t>
            </a:r>
            <a:r>
              <a:rPr lang="ko-KR" altLang="en-US" sz="1100" dirty="0">
                <a:latin typeface="Lato"/>
              </a:rPr>
              <a:t>채널 </a:t>
            </a:r>
            <a:r>
              <a:rPr lang="en-US" altLang="ko-KR" sz="1100" dirty="0">
                <a:latin typeface="Lato"/>
              </a:rPr>
              <a:t>ID </a:t>
            </a:r>
            <a:r>
              <a:rPr lang="ko-KR" altLang="en-US" sz="1100" dirty="0">
                <a:latin typeface="Lato"/>
              </a:rPr>
              <a:t>지정</a:t>
            </a:r>
            <a:r>
              <a:rPr lang="en-US" altLang="ko-KR" sz="1100" dirty="0">
                <a:latin typeface="Lato"/>
              </a:rPr>
              <a:t>. API</a:t>
            </a:r>
            <a:r>
              <a:rPr lang="ko-KR" altLang="en-US" sz="1100" dirty="0">
                <a:latin typeface="Lato"/>
              </a:rPr>
              <a:t>는 채널의 활동 목록을 반환</a:t>
            </a: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2090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088453" y="4056558"/>
            <a:ext cx="9236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3967137" y="4055983"/>
            <a:ext cx="11192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검색과 분류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2A9AF-8370-4A39-BE2D-2D6FDE0520B3}"/>
              </a:ext>
            </a:extLst>
          </p:cNvPr>
          <p:cNvSpPr/>
          <p:nvPr/>
        </p:nvSpPr>
        <p:spPr>
          <a:xfrm>
            <a:off x="6828391" y="4056558"/>
            <a:ext cx="753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71E2-8694-432C-9CDD-7AC7EAF8951E}"/>
              </a:ext>
            </a:extLst>
          </p:cNvPr>
          <p:cNvSpPr txBox="1"/>
          <p:nvPr/>
        </p:nvSpPr>
        <p:spPr>
          <a:xfrm>
            <a:off x="1161299" y="474443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로그인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소셜 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302C-835A-40C2-B911-46D63792C151}"/>
              </a:ext>
            </a:extLst>
          </p:cNvPr>
          <p:cNvSpPr txBox="1"/>
          <p:nvPr/>
        </p:nvSpPr>
        <p:spPr>
          <a:xfrm>
            <a:off x="3276243" y="4744430"/>
            <a:ext cx="2414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동영상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 구분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트위치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.TV ,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비매오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D82FCB-BB2D-4AF1-9A9C-6C386B287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5"/>
                    </a14:imgEffect>
                    <a14:imgEffect>
                      <a14:saturation sat="400000"/>
                    </a14:imgEffect>
                    <a14:imgEffect>
                      <a14:brightnessContrast bright="44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76" b="23889"/>
          <a:stretch/>
        </p:blipFill>
        <p:spPr>
          <a:xfrm>
            <a:off x="1241792" y="2591759"/>
            <a:ext cx="1032656" cy="7845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E35808-632B-48AC-AAA0-EBC7AC7881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43" b="20000"/>
          <a:stretch/>
        </p:blipFill>
        <p:spPr>
          <a:xfrm>
            <a:off x="3967137" y="2660815"/>
            <a:ext cx="1032656" cy="8348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3431FF-56CF-4834-8FCB-950D7C11D9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1441" b="12758"/>
          <a:stretch/>
        </p:blipFill>
        <p:spPr>
          <a:xfrm>
            <a:off x="6725599" y="2622464"/>
            <a:ext cx="886356" cy="7845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52C4F4-7A7F-45F6-B67F-7EA0E1AE062B}"/>
              </a:ext>
            </a:extLst>
          </p:cNvPr>
          <p:cNvSpPr txBox="1"/>
          <p:nvPr/>
        </p:nvSpPr>
        <p:spPr>
          <a:xfrm>
            <a:off x="1097647" y="4246994"/>
            <a:ext cx="9284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Registration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130FE-BC65-47C0-B7E3-2B8B560B03CB}"/>
              </a:ext>
            </a:extLst>
          </p:cNvPr>
          <p:cNvSpPr txBox="1"/>
          <p:nvPr/>
        </p:nvSpPr>
        <p:spPr>
          <a:xfrm>
            <a:off x="3849903" y="4246993"/>
            <a:ext cx="135005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and Categorizing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6967426" y="4246993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6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5482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Recommendation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관련 속성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FB929F-E661-4993-A421-E8FB28491D69}"/>
              </a:ext>
            </a:extLst>
          </p:cNvPr>
          <p:cNvSpPr/>
          <p:nvPr/>
        </p:nvSpPr>
        <p:spPr>
          <a:xfrm>
            <a:off x="427839" y="1496876"/>
            <a:ext cx="84057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fontAlgn="base"/>
            <a:r>
              <a:rPr lang="en-US" altLang="ko-KR" sz="1200" b="1" dirty="0">
                <a:latin typeface="Lato"/>
              </a:rPr>
              <a:t>	</a:t>
            </a:r>
            <a:r>
              <a:rPr lang="ko-KR" altLang="ko-KR" sz="1100" dirty="0"/>
              <a:t>추천된 리소스에 대한 정보를 포함</a:t>
            </a:r>
            <a:r>
              <a:rPr lang="en-US" altLang="ko-KR" sz="1100" dirty="0"/>
              <a:t>. </a:t>
            </a:r>
            <a:r>
              <a:rPr lang="ko-KR" altLang="ko-KR" sz="1100" dirty="0"/>
              <a:t>이 속성은 </a:t>
            </a:r>
            <a:r>
              <a:rPr lang="en-US" altLang="ko-KR" sz="1100" dirty="0" err="1"/>
              <a:t>snippet.type</a:t>
            </a:r>
            <a:r>
              <a:rPr lang="ko-KR" altLang="ko-KR" sz="1100" dirty="0"/>
              <a:t>이 </a:t>
            </a:r>
            <a:r>
              <a:rPr lang="en-US" altLang="ko-KR" sz="1100" dirty="0"/>
              <a:t>recommendation</a:t>
            </a:r>
            <a:r>
              <a:rPr lang="ko-KR" altLang="ko-KR" sz="1100" dirty="0"/>
              <a:t>인 경우에만 존재</a:t>
            </a:r>
            <a:r>
              <a:rPr lang="en-US" altLang="ko-KR" sz="1100" dirty="0"/>
              <a:t>.</a:t>
            </a:r>
          </a:p>
          <a:p>
            <a:pPr fontAlgn="base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marL="457200"/>
            <a:r>
              <a:rPr lang="ko-KR" altLang="en-US" sz="1100" dirty="0">
                <a:latin typeface="Arial" panose="020B0604020202020204" pitchFamily="34" charset="0"/>
              </a:rPr>
              <a:t>추천된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</a:rPr>
              <a:t>리소스를 식별하는 정보를 포함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457200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contentDetails.recommendation.resourceId.kind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fontAlgn="base"/>
            <a:r>
              <a:rPr lang="en-US" altLang="ko-KR" sz="1200" b="1" dirty="0">
                <a:latin typeface="Lato"/>
              </a:rPr>
              <a:t>	</a:t>
            </a:r>
            <a:r>
              <a:rPr lang="en-US" altLang="ko-KR" sz="1100" dirty="0" err="1">
                <a:latin typeface="Lato"/>
              </a:rPr>
              <a:t>api</a:t>
            </a:r>
            <a:r>
              <a:rPr lang="ko-KR" altLang="en-US" sz="1100" dirty="0">
                <a:latin typeface="Lato"/>
              </a:rPr>
              <a:t> 리소스의 유형</a:t>
            </a:r>
            <a:endParaRPr lang="en-US" altLang="ko-KR" sz="1100" dirty="0">
              <a:latin typeface="Lato"/>
            </a:endParaRPr>
          </a:p>
          <a:p>
            <a:pPr fontAlgn="base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contentDetails.recommendation.resourceId.videoId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channelId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추천된 리소스가 동영상인 경우 </a:t>
            </a:r>
            <a:r>
              <a:rPr lang="en-US" altLang="ko-KR" sz="1050" dirty="0">
                <a:latin typeface="Arial" panose="020B0604020202020204" pitchFamily="34" charset="0"/>
              </a:rPr>
              <a:t>YouTube</a:t>
            </a:r>
            <a:r>
              <a:rPr lang="ko-KR" altLang="en-US" sz="1050" dirty="0">
                <a:latin typeface="Arial" panose="020B0604020202020204" pitchFamily="34" charset="0"/>
              </a:rPr>
              <a:t>가 동영상을 고유하게 식별하는 데 사용하는 </a:t>
            </a:r>
            <a:r>
              <a:rPr lang="en-US" altLang="ko-KR" sz="1050" dirty="0">
                <a:latin typeface="Arial" panose="020B0604020202020204" pitchFamily="34" charset="0"/>
              </a:rPr>
              <a:t>ID, </a:t>
            </a:r>
            <a:r>
              <a:rPr lang="en-US" altLang="ko-KR" sz="1050" dirty="0" err="1">
                <a:latin typeface="Arial" panose="020B0604020202020204" pitchFamily="34" charset="0"/>
              </a:rPr>
              <a:t>resourceId</a:t>
            </a:r>
            <a:r>
              <a:rPr lang="ko-KR" altLang="en-US" sz="1050" dirty="0">
                <a:latin typeface="Arial" panose="020B0604020202020204" pitchFamily="34" charset="0"/>
              </a:rPr>
              <a:t>가</a:t>
            </a:r>
            <a:r>
              <a:rPr lang="en-US" altLang="ko-KR" sz="1050" dirty="0">
                <a:latin typeface="Arial" panose="020B0604020202020204" pitchFamily="34" charset="0"/>
              </a:rPr>
              <a:t> </a:t>
            </a:r>
            <a:r>
              <a:rPr lang="en-US" altLang="ko-KR" sz="1050" dirty="0" err="1">
                <a:latin typeface="Arial" panose="020B0604020202020204" pitchFamily="34" charset="0"/>
              </a:rPr>
              <a:t>youtube#video</a:t>
            </a:r>
            <a:r>
              <a:rPr lang="ko-KR" altLang="en-US" sz="1050" dirty="0">
                <a:latin typeface="Arial" panose="020B0604020202020204" pitchFamily="34" charset="0"/>
              </a:rPr>
              <a:t>인 경우 </a:t>
            </a:r>
            <a:r>
              <a:rPr lang="en-US" altLang="ko-KR" sz="1050" dirty="0">
                <a:latin typeface="Arial" panose="020B0604020202020204" pitchFamily="34" charset="0"/>
              </a:rPr>
              <a:t>/ </a:t>
            </a:r>
            <a:r>
              <a:rPr lang="en-US" altLang="ko-KR" sz="1050" dirty="0" err="1">
                <a:latin typeface="Arial" panose="020B0604020202020204" pitchFamily="34" charset="0"/>
              </a:rPr>
              <a:t>youtube#channel</a:t>
            </a:r>
            <a:r>
              <a:rPr lang="ko-KR" altLang="en-US" sz="1050" dirty="0">
                <a:latin typeface="Arial" panose="020B0604020202020204" pitchFamily="34" charset="0"/>
              </a:rPr>
              <a:t>인 경우에만 존재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contentDetails.recommendation.reason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리소스가 사용자에게 추천된 이유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r>
              <a:rPr lang="en-US" altLang="ko-KR" sz="1050" dirty="0">
                <a:latin typeface="Arial" panose="020B0604020202020204" pitchFamily="34" charset="0"/>
              </a:rPr>
              <a:t>Unspecified | </a:t>
            </a:r>
            <a:r>
              <a:rPr lang="en-US" altLang="ko-KR" sz="1050" dirty="0" err="1">
                <a:latin typeface="Arial" panose="020B0604020202020204" pitchFamily="34" charset="0"/>
              </a:rPr>
              <a:t>videoFavorited</a:t>
            </a:r>
            <a:r>
              <a:rPr lang="en-US" altLang="ko-KR" sz="1050" dirty="0">
                <a:latin typeface="Arial" panose="020B0604020202020204" pitchFamily="34" charset="0"/>
              </a:rPr>
              <a:t> | </a:t>
            </a:r>
            <a:r>
              <a:rPr lang="en-US" altLang="ko-KR" sz="1050" dirty="0" err="1">
                <a:latin typeface="Arial" panose="020B0604020202020204" pitchFamily="34" charset="0"/>
              </a:rPr>
              <a:t>videoLiked</a:t>
            </a:r>
            <a:r>
              <a:rPr lang="en-US" altLang="ko-KR" sz="1050" dirty="0">
                <a:latin typeface="Arial" panose="020B0604020202020204" pitchFamily="34" charset="0"/>
              </a:rPr>
              <a:t> | </a:t>
            </a:r>
            <a:r>
              <a:rPr lang="en-US" altLang="ko-KR" sz="1050" dirty="0" err="1">
                <a:latin typeface="Arial" panose="020B0604020202020204" pitchFamily="34" charset="0"/>
              </a:rPr>
              <a:t>videoWatched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contentDetails.recommendation.seedResourceId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맞춤 동영상을 표시하게 된 원인 리소스에 대한 정보를 포함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contentDetails.recommendation.seedResourceId.kind</a:t>
            </a:r>
            <a:r>
              <a:rPr lang="en-US" altLang="ko-KR" sz="1200" b="1" dirty="0">
                <a:latin typeface="Lato"/>
              </a:rPr>
              <a:t> (string)</a:t>
            </a:r>
          </a:p>
          <a:p>
            <a:pPr marL="457200"/>
            <a:r>
              <a:rPr lang="en-US" altLang="ko-KR" sz="1050" dirty="0">
                <a:latin typeface="Arial" panose="020B0604020202020204" pitchFamily="34" charset="0"/>
              </a:rPr>
              <a:t>API </a:t>
            </a:r>
            <a:r>
              <a:rPr lang="ko-KR" altLang="en-US" sz="1050" dirty="0">
                <a:latin typeface="Arial" panose="020B0604020202020204" pitchFamily="34" charset="0"/>
              </a:rPr>
              <a:t>리소스 유형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contentDetails.recommendation.resourceId.videoId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channelId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playlistId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특정 동영상 때문에 맞춤 동영상이 표시된 경우 </a:t>
            </a:r>
            <a:r>
              <a:rPr lang="en-US" altLang="ko-KR" sz="1050" dirty="0">
                <a:latin typeface="Arial" panose="020B0604020202020204" pitchFamily="34" charset="0"/>
              </a:rPr>
              <a:t>YouTube</a:t>
            </a:r>
            <a:r>
              <a:rPr lang="ko-KR" altLang="en-US" sz="1050" dirty="0">
                <a:latin typeface="Arial" panose="020B0604020202020204" pitchFamily="34" charset="0"/>
              </a:rPr>
              <a:t>가 동영상을 고유하게 식별하는 데 사용하는 </a:t>
            </a:r>
            <a:r>
              <a:rPr lang="en-US" altLang="ko-KR" sz="1050" dirty="0">
                <a:latin typeface="Arial" panose="020B0604020202020204" pitchFamily="34" charset="0"/>
              </a:rPr>
              <a:t>ID, </a:t>
            </a:r>
            <a:r>
              <a:rPr lang="en-US" altLang="ko-KR" sz="1050" dirty="0" err="1">
                <a:latin typeface="Arial" panose="020B0604020202020204" pitchFamily="34" charset="0"/>
              </a:rPr>
              <a:t>seedResourceId</a:t>
            </a:r>
            <a:r>
              <a:rPr lang="ko-KR" altLang="en-US" sz="1050" dirty="0">
                <a:latin typeface="Arial" panose="020B0604020202020204" pitchFamily="34" charset="0"/>
              </a:rPr>
              <a:t>가</a:t>
            </a:r>
            <a:r>
              <a:rPr lang="en-US" altLang="ko-KR" sz="1050" dirty="0">
                <a:latin typeface="Arial" panose="020B0604020202020204" pitchFamily="34" charset="0"/>
              </a:rPr>
              <a:t> </a:t>
            </a:r>
            <a:r>
              <a:rPr lang="en-US" altLang="ko-KR" sz="1050" dirty="0" err="1">
                <a:latin typeface="Arial" panose="020B0604020202020204" pitchFamily="34" charset="0"/>
              </a:rPr>
              <a:t>youtube#video</a:t>
            </a:r>
            <a:r>
              <a:rPr lang="ko-KR" altLang="en-US" sz="1050" dirty="0">
                <a:latin typeface="Arial" panose="020B0604020202020204" pitchFamily="34" charset="0"/>
              </a:rPr>
              <a:t>인 경우 </a:t>
            </a:r>
            <a:r>
              <a:rPr lang="en-US" altLang="ko-KR" sz="1050" dirty="0">
                <a:latin typeface="Arial" panose="020B0604020202020204" pitchFamily="34" charset="0"/>
              </a:rPr>
              <a:t>/ </a:t>
            </a:r>
            <a:r>
              <a:rPr lang="en-US" altLang="ko-KR" sz="1050" dirty="0" err="1">
                <a:latin typeface="Arial" panose="020B0604020202020204" pitchFamily="34" charset="0"/>
              </a:rPr>
              <a:t>youtube#channel</a:t>
            </a:r>
            <a:r>
              <a:rPr lang="en-US" altLang="ko-KR" sz="1050" dirty="0">
                <a:latin typeface="Arial" panose="020B0604020202020204" pitchFamily="34" charset="0"/>
              </a:rPr>
              <a:t> / </a:t>
            </a:r>
            <a:r>
              <a:rPr lang="en-US" altLang="ko-KR" sz="1050" dirty="0" err="1">
                <a:latin typeface="Arial" panose="020B0604020202020204" pitchFamily="34" charset="0"/>
              </a:rPr>
              <a:t>youtube#playlist</a:t>
            </a:r>
            <a:r>
              <a:rPr lang="ko-KR" altLang="en-US" sz="1050" dirty="0">
                <a:latin typeface="Arial" panose="020B0604020202020204" pitchFamily="34" charset="0"/>
              </a:rPr>
              <a:t>인 경우에만 존재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br>
              <a:rPr lang="ko-KR" altLang="en-US" sz="1050" dirty="0"/>
            </a:br>
            <a:endParaRPr lang="en-US" altLang="ko-KR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4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24C8BF-D08B-4CA5-ABA0-33061121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9"/>
          <a:stretch/>
        </p:blipFill>
        <p:spPr>
          <a:xfrm>
            <a:off x="427839" y="2177126"/>
            <a:ext cx="8262145" cy="434112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40929" y="1591888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https://www.googleapis.com/youtube/v3/activities?part=snippet&amp;home=true&amp;key=AIzaSyCPV5F0Kp5NOF1ethkaSfR9JWYB2Jqsnhs</a:t>
              </a:r>
              <a:endParaRPr lang="ko-KR" altLang="en-US" sz="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677695" y="4950898"/>
            <a:ext cx="439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인증 관련 오류 발생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! </a:t>
            </a: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오류를 없애는 방법을 좀 더 찾아봐야 할 것 같음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960035" y="5872076"/>
            <a:ext cx="3278523" cy="1176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504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1887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504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CA83A-242C-49C9-AF3F-2CDD6898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2" y="1813432"/>
            <a:ext cx="8187655" cy="4846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0470FD-0E49-4BF7-84DB-658C01A0D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6"/>
          <a:stretch/>
        </p:blipFill>
        <p:spPr>
          <a:xfrm>
            <a:off x="423222" y="1813433"/>
            <a:ext cx="8283545" cy="4846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6DA3B8-F609-4BCF-89DB-07EE855C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9" y="1813433"/>
            <a:ext cx="8278928" cy="4846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75BCB0-8C80-4BBC-A44A-1EF2CD638CC3}"/>
              </a:ext>
            </a:extLst>
          </p:cNvPr>
          <p:cNvSpPr txBox="1"/>
          <p:nvPr/>
        </p:nvSpPr>
        <p:spPr>
          <a:xfrm>
            <a:off x="423222" y="1468840"/>
            <a:ext cx="3228769" cy="253916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사용자 맞춤 설정 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HOME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피드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이벤트 등이 조회</a:t>
            </a:r>
          </a:p>
        </p:txBody>
      </p:sp>
    </p:spTree>
    <p:extLst>
      <p:ext uri="{BB962C8B-B14F-4D97-AF65-F5344CB8AC3E}">
        <p14:creationId xmlns:p14="http://schemas.microsoft.com/office/powerpoint/2010/main" val="38915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16" y="2603392"/>
            <a:ext cx="2786193" cy="1325563"/>
          </a:xfrm>
        </p:spPr>
        <p:txBody>
          <a:bodyPr/>
          <a:lstStyle/>
          <a:p>
            <a:r>
              <a:rPr lang="en-US" altLang="ko-KR" dirty="0" err="1">
                <a:solidFill>
                  <a:srgbClr val="FFC58B"/>
                </a:solidFill>
                <a:latin typeface="Arial Black" panose="020B0A04020102020204" pitchFamily="34" charset="0"/>
              </a:rPr>
              <a:t>Youtube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FF3446-CA21-4E23-B47B-3285F72AE088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48E78-4EDE-4DFB-AE50-DB5BF536A682}"/>
              </a:ext>
            </a:extLst>
          </p:cNvPr>
          <p:cNvSpPr/>
          <p:nvPr/>
        </p:nvSpPr>
        <p:spPr>
          <a:xfrm>
            <a:off x="749416" y="3605789"/>
            <a:ext cx="764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LLC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American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headquartered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Bruno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California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PayPal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employees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Hurley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Jawed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Karim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February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2005. Google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bought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2006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US$1.65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billion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operates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Google's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subsidiaries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01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8828A6-BDC9-4984-BBCE-FC31D46D82C8}"/>
              </a:ext>
            </a:extLst>
          </p:cNvPr>
          <p:cNvSpPr/>
          <p:nvPr/>
        </p:nvSpPr>
        <p:spPr>
          <a:xfrm>
            <a:off x="486561" y="1636267"/>
            <a:ext cx="8266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search : list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1600" b="1" spc="-150" dirty="0">
                <a:solidFill>
                  <a:srgbClr val="FFC58B"/>
                </a:solidFill>
                <a:latin typeface="Helvetica Neue"/>
              </a:rPr>
              <a:t>   </a:t>
            </a:r>
            <a:r>
              <a:rPr lang="en-US" altLang="ko-KR" sz="1600" spc="-150" dirty="0">
                <a:latin typeface="Helvetica Neue"/>
              </a:rPr>
              <a:t>API </a:t>
            </a:r>
            <a:r>
              <a:rPr lang="ko-KR" altLang="en-US" sz="1600" spc="-150" dirty="0">
                <a:latin typeface="Helvetica Neue"/>
              </a:rPr>
              <a:t>요청에 따라 지정된 쿼리 매개변수와 일치하는 검색결과의 모음을 반환   </a:t>
            </a:r>
            <a:endParaRPr lang="en-US" altLang="ko-KR" sz="2000" spc="-150" dirty="0">
              <a:latin typeface="Helvetica Neue"/>
            </a:endParaRPr>
          </a:p>
          <a:p>
            <a:r>
              <a:rPr lang="ko-KR" altLang="en-US" sz="1600" spc="-150" dirty="0">
                <a:latin typeface="Helvetica Neue"/>
              </a:rPr>
              <a:t>    이때</a:t>
            </a:r>
            <a:r>
              <a:rPr lang="en-US" altLang="ko-KR" sz="1600" spc="-150" dirty="0">
                <a:latin typeface="Helvetica Neue"/>
              </a:rPr>
              <a:t>,  list</a:t>
            </a:r>
            <a:r>
              <a:rPr lang="ko-KR" altLang="en-US" sz="1600" spc="-150" dirty="0">
                <a:latin typeface="Helvetica Neue"/>
              </a:rPr>
              <a:t>에는  </a:t>
            </a:r>
            <a:r>
              <a:rPr lang="en-US" altLang="ko-KR" sz="1600" spc="-150" dirty="0">
                <a:latin typeface="Helvetica Neue"/>
              </a:rPr>
              <a:t>video, channel, playlist </a:t>
            </a:r>
            <a:r>
              <a:rPr lang="ko-KR" altLang="en-US" sz="1600" spc="-150" dirty="0">
                <a:latin typeface="Helvetica Neue"/>
              </a:rPr>
              <a:t>리소스가 포함되어 있음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C27F33-2247-4E63-A649-CED48D08AFEB}"/>
              </a:ext>
            </a:extLst>
          </p:cNvPr>
          <p:cNvGrpSpPr/>
          <p:nvPr/>
        </p:nvGrpSpPr>
        <p:grpSpPr>
          <a:xfrm>
            <a:off x="618343" y="2731212"/>
            <a:ext cx="7481390" cy="3565272"/>
            <a:chOff x="671117" y="3140652"/>
            <a:chExt cx="7481390" cy="35652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9FC48-C553-4BBE-9752-343B093B2C8E}"/>
                </a:ext>
              </a:extLst>
            </p:cNvPr>
            <p:cNvSpPr/>
            <p:nvPr/>
          </p:nvSpPr>
          <p:spPr>
            <a:xfrm>
              <a:off x="671118" y="3140652"/>
              <a:ext cx="4681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* 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검색 결과 표현 </a:t>
              </a:r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– JSON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 구조</a:t>
              </a:r>
              <a:endParaRPr lang="ko-KR" altLang="en-US" sz="2000" b="1" dirty="0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49572FF-CA1D-4DF4-9507-A2104BA2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18" y="3546149"/>
              <a:ext cx="7481389" cy="31597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01568" rIns="0" bIns="10156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youtube#searchResult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videoId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playlistId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snippet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publishedAt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datetime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thumbnails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(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key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)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}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4769AE1-34BF-4BFE-811F-29BD98934C1F}"/>
                </a:ext>
              </a:extLst>
            </p:cNvPr>
            <p:cNvSpPr/>
            <p:nvPr/>
          </p:nvSpPr>
          <p:spPr>
            <a:xfrm>
              <a:off x="3762461" y="4325865"/>
              <a:ext cx="419869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/*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id.type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속성값이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youtube#video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youtube#channel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youtube#playlist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인 경우 각 검색 쿼리에 일치하는 동영상을 고유하게 식별하는 데 사용하는 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ID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를 포함 *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</a:t>
              </a:r>
              <a:endParaRPr lang="ko-KR" altLang="en-US" sz="900" b="1" dirty="0"/>
            </a:p>
            <a:p>
              <a:br>
                <a:rPr lang="ko-KR" altLang="en-US" sz="900" b="1" dirty="0"/>
              </a:br>
              <a:endParaRPr lang="ko-KR" altLang="en-US" sz="9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01A4D7-ADF4-494B-A0DD-5550845F2BB8}"/>
                </a:ext>
              </a:extLst>
            </p:cNvPr>
            <p:cNvSpPr/>
            <p:nvPr/>
          </p:nvSpPr>
          <p:spPr>
            <a:xfrm>
              <a:off x="671117" y="4320478"/>
              <a:ext cx="3091343" cy="328552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7DBB46-0B8B-4832-B361-1F9284141282}"/>
                </a:ext>
              </a:extLst>
            </p:cNvPr>
            <p:cNvSpPr/>
            <p:nvPr/>
          </p:nvSpPr>
          <p:spPr>
            <a:xfrm>
              <a:off x="671117" y="4797483"/>
              <a:ext cx="3091343" cy="1443925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16B8E4E-03B4-4520-9494-FDA48B1F66D8}"/>
                </a:ext>
              </a:extLst>
            </p:cNvPr>
            <p:cNvSpPr/>
            <p:nvPr/>
          </p:nvSpPr>
          <p:spPr>
            <a:xfrm>
              <a:off x="3762460" y="4868486"/>
              <a:ext cx="419869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/* snippet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은 제목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설명 등 검색 결과에 대한 기본 세부 정보를 저장 *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</a:t>
              </a:r>
              <a:endParaRPr lang="ko-KR" altLang="en-US" sz="900" b="1" dirty="0"/>
            </a:p>
            <a:p>
              <a:br>
                <a:rPr lang="ko-KR" altLang="en-US" sz="900" b="1" dirty="0"/>
              </a:br>
              <a:endParaRPr lang="ko-KR" altLang="en-US" sz="900" b="1" dirty="0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69A36C7E-00F2-4B69-BEE6-D0197ECF4A8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D08E2B-69AA-40C6-9A1F-FD454E556E65}"/>
              </a:ext>
            </a:extLst>
          </p:cNvPr>
          <p:cNvSpPr/>
          <p:nvPr/>
        </p:nvSpPr>
        <p:spPr>
          <a:xfrm>
            <a:off x="618343" y="985924"/>
            <a:ext cx="387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err="1">
                <a:solidFill>
                  <a:srgbClr val="FFC58B"/>
                </a:solidFill>
                <a:latin typeface="Helvetica Neue"/>
              </a:rPr>
              <a:t>Youtube</a:t>
            </a:r>
            <a:r>
              <a:rPr lang="en-US" altLang="ko-KR" sz="24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ko-KR" altLang="en-US" sz="2400" b="1" spc="-150" dirty="0">
                <a:solidFill>
                  <a:srgbClr val="FFC58B"/>
                </a:solidFill>
                <a:latin typeface="Helvetica Neue"/>
              </a:rPr>
              <a:t>의 </a:t>
            </a:r>
            <a:r>
              <a:rPr lang="en-US" altLang="ko-KR" sz="2400" b="1" spc="-150" dirty="0">
                <a:solidFill>
                  <a:srgbClr val="FFC58B"/>
                </a:solidFill>
                <a:latin typeface="Helvetica Neue"/>
              </a:rPr>
              <a:t>API(search) </a:t>
            </a:r>
            <a:r>
              <a:rPr lang="ko-KR" altLang="en-US" sz="2400" b="1" spc="-150" dirty="0">
                <a:solidFill>
                  <a:srgbClr val="FFC58B"/>
                </a:solidFill>
                <a:latin typeface="Helvetica Neue"/>
              </a:rPr>
              <a:t> 활용</a:t>
            </a:r>
            <a:endParaRPr lang="en-US" altLang="ko-KR" sz="24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55088B-EB5B-4BDF-9E5F-C421EF21404E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29FC48-C553-4BBE-9752-343B093B2C8E}"/>
              </a:ext>
            </a:extLst>
          </p:cNvPr>
          <p:cNvSpPr/>
          <p:nvPr/>
        </p:nvSpPr>
        <p:spPr>
          <a:xfrm>
            <a:off x="486561" y="1501695"/>
            <a:ext cx="1887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* list(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응답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)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형식</a:t>
            </a:r>
            <a:endParaRPr lang="ko-KR" alt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E0E100-E254-4177-AEED-3D186B59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5" y="2031265"/>
            <a:ext cx="2445393" cy="2205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youtube#searchListResponse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nextPageToken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prevPageToken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pageInfo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totalResults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resultsPerPage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items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search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Resource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46C94-D061-47CD-8E0E-F9ED640E7A6D}"/>
              </a:ext>
            </a:extLst>
          </p:cNvPr>
          <p:cNvSpPr txBox="1"/>
          <p:nvPr/>
        </p:nvSpPr>
        <p:spPr>
          <a:xfrm>
            <a:off x="3483184" y="1797238"/>
            <a:ext cx="5352178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400" b="1" dirty="0"/>
              <a:t>Next/</a:t>
            </a:r>
            <a:r>
              <a:rPr lang="en-US" altLang="ko-KR" sz="1400" b="1" dirty="0" err="1"/>
              <a:t>prevPageToken</a:t>
            </a:r>
            <a:r>
              <a:rPr lang="en-US" altLang="ko-KR" sz="1400" b="1" dirty="0"/>
              <a:t>	</a:t>
            </a:r>
            <a:r>
              <a:rPr lang="ko-KR" altLang="en-US" sz="1400" dirty="0"/>
              <a:t>이전</a:t>
            </a:r>
            <a:r>
              <a:rPr lang="en-US" altLang="ko-KR" sz="1400" dirty="0"/>
              <a:t>/</a:t>
            </a:r>
            <a:r>
              <a:rPr lang="ko-KR" altLang="en-US" sz="1400" dirty="0"/>
              <a:t>다음페이지를 검색할 수 있는 토큰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 err="1"/>
              <a:t>pageInfo.totalResults</a:t>
            </a:r>
            <a:r>
              <a:rPr lang="en-US" altLang="ko-KR" sz="1400" b="1" dirty="0"/>
              <a:t>	</a:t>
            </a:r>
            <a:r>
              <a:rPr lang="ko-KR" altLang="en-US" sz="1400" dirty="0"/>
              <a:t>결과집합의 총 개수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/>
              <a:t>Items[] 			</a:t>
            </a:r>
            <a:r>
              <a:rPr lang="ko-KR" altLang="en-US" sz="1400" dirty="0"/>
              <a:t>검색기준과 일치하는 결과목록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4B8D-B535-411D-80D5-E348E5E07EDF}"/>
              </a:ext>
            </a:extLst>
          </p:cNvPr>
          <p:cNvSpPr/>
          <p:nvPr/>
        </p:nvSpPr>
        <p:spPr>
          <a:xfrm>
            <a:off x="647705" y="463833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b="1" spc="-150" dirty="0">
                <a:solidFill>
                  <a:srgbClr val="FFC58B"/>
                </a:solidFill>
                <a:latin typeface="Helvetica Neue"/>
              </a:rPr>
              <a:t>오류유형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487BB-A9AD-43B7-AA51-BD6B4A30B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 b="12148"/>
          <a:stretch/>
        </p:blipFill>
        <p:spPr>
          <a:xfrm>
            <a:off x="647705" y="5103731"/>
            <a:ext cx="5511568" cy="1120212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600B7923-8755-4680-86AF-6A23A758AD7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A65FB3-6508-43C4-9E6A-6D1C001B20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B061"/>
                </a:solidFill>
              </a:rPr>
              <a:t>구현</a:t>
            </a:r>
            <a:endParaRPr lang="en-US" altLang="ko-KR" sz="2400" b="1" spc="-225" dirty="0">
              <a:solidFill>
                <a:srgbClr val="FFB06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862AD8-3A46-496B-B23E-D0CD70C576F2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9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Search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API HTTP 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호출 요청</a:t>
            </a:r>
            <a:endParaRPr lang="en-US" altLang="ko-KR" sz="20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2154404"/>
            <a:ext cx="583873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https://www.googleapis.com/youtube/v3/search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427839" y="2636523"/>
            <a:ext cx="8560964" cy="461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1)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필수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 part 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포함하는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search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리소스 속성 하나 이상의 쉼표로 구분된 목록을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지정할 경우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snippet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은 받지 않으며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“snippet”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으로 할 경우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snippet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을 중첩으로 하여 둘 다 받습니다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br>
              <a:rPr lang="ko-KR" altLang="en-US" sz="1100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2)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필터 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(3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개 중 하나만 지정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)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forContentOwner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en-US" altLang="ko-KR" sz="1100" dirty="0" err="1">
                <a:solidFill>
                  <a:srgbClr val="212121"/>
                </a:solidFill>
                <a:latin typeface="Courier New" panose="02070309020205020404" pitchFamily="49" charset="0"/>
              </a:rPr>
              <a:t>onBehalfOfContentOwner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매개변수에서 지정한 콘텐츠 소유자가 소유한 리소스만 검색하도록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사용자는 지정된 콘텐츠 소유자와 연결된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CMS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계정을 사용하여 인증을 받아야 하고 </a:t>
            </a:r>
            <a:r>
              <a:rPr lang="en-US" altLang="ko-KR" sz="1100" dirty="0" err="1">
                <a:solidFill>
                  <a:srgbClr val="212121"/>
                </a:solidFill>
                <a:latin typeface="Courier New" panose="02070309020205020404" pitchFamily="49" charset="0"/>
              </a:rPr>
              <a:t>onBehalfOfContentOwner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를 제공해야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forMine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인증된 사용자가 소유한 동영상만 검색하도록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매개변수를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true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설정하는 경우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매개변수의 값도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video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relatedToVideoId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매개변수 값이 식별하는 동영상에 관련된 동영상 목록을 검색합니다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 값은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YouTube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동영상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하고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매개변수를 사용하는 경우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video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30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D1ED3E-E71E-42A2-8EED-915D5B17294D}"/>
              </a:ext>
            </a:extLst>
          </p:cNvPr>
          <p:cNvSpPr/>
          <p:nvPr/>
        </p:nvSpPr>
        <p:spPr>
          <a:xfrm>
            <a:off x="427839" y="1642636"/>
            <a:ext cx="8405771" cy="522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선택적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marL="457200"/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채널에서 만든 특정 리소스만 포함해야 한다는 것을 나타냅니다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channelType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채널의 특정 유형에 대한 검색을 제한할 수 있습니다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any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모든 채널 반환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| show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프로그램만 검색</a:t>
            </a: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order(string)</a:t>
            </a:r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응답에서 리소스를 지시하는 데 사용할 메소드를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기본값은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SEARCH_SORT_RELEVANCE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endParaRPr lang="ko-KR" altLang="en-US" sz="1100" dirty="0"/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date: </a:t>
            </a:r>
            <a:r>
              <a:rPr lang="ko-KR" altLang="en-US" sz="1100" spc="-150" dirty="0">
                <a:solidFill>
                  <a:srgbClr val="212121"/>
                </a:solidFill>
                <a:latin typeface="Arial" panose="020B0604020202020204" pitchFamily="34" charset="0"/>
              </a:rPr>
              <a:t>리소스를 만든 날짜를 기준으로 최근 항목부터 시간 순서대로 리소스를 정렬</a:t>
            </a:r>
            <a:r>
              <a:rPr lang="ko-KR" altLang="en-US" sz="1100" spc="-150" dirty="0"/>
              <a:t>  </a:t>
            </a:r>
            <a:r>
              <a:rPr lang="en-US" altLang="ko-KR" sz="1100" dirty="0"/>
              <a:t>|</a:t>
            </a:r>
            <a:r>
              <a:rPr lang="ko-KR" altLang="en-US" sz="1100" dirty="0"/>
              <a:t> 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rating: </a:t>
            </a:r>
            <a:r>
              <a:rPr lang="ko-KR" altLang="en-US" sz="1100" spc="-150" dirty="0">
                <a:solidFill>
                  <a:srgbClr val="212121"/>
                </a:solidFill>
                <a:latin typeface="Arial" panose="020B0604020202020204" pitchFamily="34" charset="0"/>
              </a:rPr>
              <a:t>높은 평가부터 낮은 평가순으로 리소스를 정렬</a:t>
            </a:r>
            <a:endParaRPr lang="en-US" altLang="ko-KR" sz="1100" spc="-15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relevance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검색 쿼리에 대한 관련성을 기준으로 리소스를 정렬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기본값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)</a:t>
            </a:r>
            <a:r>
              <a:rPr lang="en-US" altLang="ko-KR" sz="1100" dirty="0"/>
              <a:t>	| 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title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제목에 따라 문자순으로 리소스 정렬</a:t>
            </a:r>
            <a:endParaRPr lang="ko-KR" altLang="en-US" sz="1100" dirty="0"/>
          </a:p>
          <a:p>
            <a:pPr marL="457200">
              <a:lnSpc>
                <a:spcPct val="150000"/>
              </a:lnSpc>
            </a:pP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videoCount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업로드한 동영상 수에 따라 채널을 내림차순으로 정렬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100" dirty="0"/>
              <a:t>|  </a:t>
            </a: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viewCount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리소스를 조회수가 높은 항목부터 정렬</a:t>
            </a: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55E61"/>
                </a:solidFill>
                <a:latin typeface="Lato"/>
              </a:rPr>
              <a:t>eventType</a:t>
            </a:r>
            <a:r>
              <a:rPr lang="en-US" altLang="ko-KR" sz="1400" b="1" dirty="0">
                <a:solidFill>
                  <a:srgbClr val="F55E61"/>
                </a:solidFill>
                <a:latin typeface="Lato"/>
              </a:rPr>
              <a:t> 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방송 이벤트에 대한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endParaRPr lang="ko-KR" altLang="en-US" sz="1100" dirty="0"/>
          </a:p>
          <a:p>
            <a:pPr marL="457200"/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completed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완료된 방송만 포함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| live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진행 중인 방송만 포함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| upcoming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이후에 진행될 방송만 포함</a:t>
            </a:r>
            <a:endParaRPr lang="en-US" altLang="ko-KR" sz="1100" b="1" dirty="0">
              <a:solidFill>
                <a:srgbClr val="F55E61"/>
              </a:solidFill>
              <a:latin typeface="Arial" panose="020B0604020202020204" pitchFamily="34" charset="0"/>
            </a:endParaRP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55E61"/>
                </a:solidFill>
                <a:latin typeface="Lato"/>
              </a:rPr>
              <a:t>type 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특정 리소스 유형만 검색하도록 검색 쿼리를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같은 쉼표로 구분된 리소스 유형의 목록입니다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기본값은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video, channel, playlist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br>
              <a:rPr lang="ko-KR" altLang="en-US" sz="1100" dirty="0"/>
            </a:br>
            <a:r>
              <a:rPr lang="en-US" altLang="ko-KR" sz="1100" b="1" u="sng" dirty="0" err="1">
                <a:solidFill>
                  <a:srgbClr val="C00000"/>
                </a:solidFill>
                <a:latin typeface="Arial" panose="020B0604020202020204" pitchFamily="34" charset="0"/>
              </a:rPr>
              <a:t>eventType</a:t>
            </a:r>
            <a:r>
              <a:rPr lang="en-US" altLang="ko-KR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=live &amp; type=video </a:t>
            </a:r>
            <a:r>
              <a:rPr lang="ko-KR" altLang="en-US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로 지정할 경우 라이브 동영상에 대한 검색 결과만을 출력</a:t>
            </a:r>
            <a:endParaRPr lang="ko-KR" altLang="en-US" sz="1100" dirty="0">
              <a:solidFill>
                <a:srgbClr val="C00000"/>
              </a:solidFill>
            </a:endParaRPr>
          </a:p>
          <a:p>
            <a:pPr marL="457200"/>
            <a:r>
              <a:rPr lang="en-US" altLang="ko-KR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type = video</a:t>
            </a:r>
            <a:r>
              <a:rPr lang="ko-KR" altLang="en-US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로 지정할 경우 일반 동영상에 대한 검색 결과를 출력</a:t>
            </a:r>
            <a:endParaRPr lang="ko-KR" altLang="en-US" sz="1100" dirty="0">
              <a:solidFill>
                <a:srgbClr val="C00000"/>
              </a:solidFill>
            </a:endParaRPr>
          </a:p>
          <a:p>
            <a:br>
              <a:rPr lang="ko-KR" altLang="en-US" sz="1100" dirty="0"/>
            </a:br>
            <a:endParaRPr lang="ko-KR" altLang="en-US" sz="1100" dirty="0"/>
          </a:p>
          <a:p>
            <a:pPr marL="457200">
              <a:lnSpc>
                <a:spcPct val="150000"/>
              </a:lnSpc>
            </a:pP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219" y="2294624"/>
          <a:ext cx="8122986" cy="2655570"/>
        </p:xfrm>
        <a:graphic>
          <a:graphicData uri="http://schemas.openxmlformats.org/drawingml/2006/table">
            <a:tbl>
              <a:tblPr/>
              <a:tblGrid>
                <a:gridCol w="990709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901427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4230850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특정 리소스유형만 검색하도록 검색 쿼리를 제한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channel, playlist, video </a:t>
                      </a:r>
                      <a:r>
                        <a:rPr lang="ko-KR" altLang="en-US" sz="1000" dirty="0">
                          <a:effectLst/>
                        </a:rPr>
                        <a:t>이며</a:t>
                      </a:r>
                      <a:r>
                        <a:rPr lang="en-US" altLang="ko-KR" sz="1000" dirty="0">
                          <a:effectLst/>
                        </a:rPr>
                        <a:t>,  video</a:t>
                      </a:r>
                      <a:r>
                        <a:rPr lang="ko-KR" altLang="en-US" sz="1000" dirty="0">
                          <a:effectLst/>
                        </a:rPr>
                        <a:t>로 지정할 경우 동영상만 검색된다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videoDefinition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검색 할 동영상의 화질을 결정할 수가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high(</a:t>
                      </a:r>
                      <a:r>
                        <a:rPr lang="ko-KR" altLang="en-US" sz="1000" dirty="0">
                          <a:effectLst/>
                        </a:rPr>
                        <a:t>고화질</a:t>
                      </a:r>
                      <a:r>
                        <a:rPr lang="en-US" altLang="ko-KR" sz="1000" dirty="0">
                          <a:effectLst/>
                        </a:rPr>
                        <a:t>), standard(</a:t>
                      </a:r>
                      <a:r>
                        <a:rPr lang="ko-KR" altLang="en-US" sz="1000" dirty="0">
                          <a:effectLst/>
                        </a:rPr>
                        <a:t>표준화질</a:t>
                      </a:r>
                      <a:r>
                        <a:rPr lang="en-US" altLang="ko-KR" sz="1000" dirty="0">
                          <a:effectLst/>
                        </a:rPr>
                        <a:t>), any(</a:t>
                      </a:r>
                      <a:r>
                        <a:rPr lang="ko-KR" altLang="en-US" sz="1000" dirty="0">
                          <a:effectLst/>
                        </a:rPr>
                        <a:t>화질에 관계없이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로 원하는 값에 따라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videoDuration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동영상을 길이를 기준으로 검색을 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short(4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medium(4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, 20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long(20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effectLst/>
                        </a:rPr>
                        <a:t>으로 원하는 값에 따른 길이의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특정유형의 동영상만 검색하도록 결정할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값이 </a:t>
                      </a:r>
                      <a:r>
                        <a:rPr lang="en-US" altLang="ko-KR" sz="1000" dirty="0">
                          <a:effectLst/>
                        </a:rPr>
                        <a:t>movie</a:t>
                      </a:r>
                      <a:r>
                        <a:rPr lang="ko-KR" altLang="en-US" sz="1000" dirty="0">
                          <a:effectLst/>
                        </a:rPr>
                        <a:t>일 경우 영화유형만</a:t>
                      </a:r>
                      <a:r>
                        <a:rPr lang="en-US" altLang="ko-KR" sz="1000" dirty="0">
                          <a:effectLst/>
                        </a:rPr>
                        <a:t>,  any</a:t>
                      </a:r>
                      <a:r>
                        <a:rPr lang="ko-KR" altLang="en-US" sz="1000" dirty="0">
                          <a:effectLst/>
                        </a:rPr>
                        <a:t>일 경우 모든 유형의 동영상을 검색한다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C5202ED-7CF3-4043-A58C-A927AF9BCE40}"/>
              </a:ext>
            </a:extLst>
          </p:cNvPr>
          <p:cNvSpPr/>
          <p:nvPr/>
        </p:nvSpPr>
        <p:spPr>
          <a:xfrm>
            <a:off x="573219" y="1717988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</a:pPr>
            <a:r>
              <a:rPr lang="ko-KR" altLang="en-US" sz="1600" b="1" dirty="0">
                <a:solidFill>
                  <a:srgbClr val="FFB061"/>
                </a:solidFill>
                <a:latin typeface="Lato"/>
              </a:rPr>
              <a:t>선택적 매개변수</a:t>
            </a:r>
            <a:endParaRPr lang="ko-KR" altLang="en-US" sz="11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063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 –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환경 설정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6F4F2-E7B9-488F-93D5-91D6728FF975}"/>
              </a:ext>
            </a:extLst>
          </p:cNvPr>
          <p:cNvSpPr/>
          <p:nvPr/>
        </p:nvSpPr>
        <p:spPr>
          <a:xfrm>
            <a:off x="427839" y="1598513"/>
            <a:ext cx="79611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1. YouTube API KEY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생성</a:t>
            </a:r>
            <a:endParaRPr lang="ko-KR" altLang="en-US" sz="1400" dirty="0"/>
          </a:p>
          <a:p>
            <a:br>
              <a:rPr lang="ko-KR" altLang="en-US" sz="1400" dirty="0"/>
            </a:b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C9859-99C0-42C9-B86F-D148C7CC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8" y="2643430"/>
            <a:ext cx="7290034" cy="23179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5F0E6-7F3D-4E0C-8733-13C1757E3759}"/>
              </a:ext>
            </a:extLst>
          </p:cNvPr>
          <p:cNvSpPr/>
          <p:nvPr/>
        </p:nvSpPr>
        <p:spPr>
          <a:xfrm>
            <a:off x="926983" y="2162738"/>
            <a:ext cx="7290033" cy="369332"/>
          </a:xfrm>
          <a:prstGeom prst="rect">
            <a:avLst/>
          </a:prstGeom>
          <a:ln w="57150">
            <a:solidFill>
              <a:srgbClr val="FFC58B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Roboto"/>
              </a:rPr>
              <a:t>발급받은 </a:t>
            </a:r>
            <a:r>
              <a:rPr lang="en-US" altLang="ko-KR" b="1" dirty="0">
                <a:latin typeface="Roboto"/>
              </a:rPr>
              <a:t>KEY : AIzaSyCPV5F0Kp5NOF1ethkaSfR9JWYB2Jqsnhs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5CB0D0-4B54-4B5A-9C3C-15EB61B87CB3}"/>
              </a:ext>
            </a:extLst>
          </p:cNvPr>
          <p:cNvSpPr/>
          <p:nvPr/>
        </p:nvSpPr>
        <p:spPr>
          <a:xfrm>
            <a:off x="427839" y="4794275"/>
            <a:ext cx="5976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2. POSTMAN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프로젝트 생성 및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Request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추가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56B328-D785-4C58-81CA-27702126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8" y="5259487"/>
            <a:ext cx="2886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2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1246</Words>
  <Application>Microsoft Office PowerPoint</Application>
  <PresentationFormat>화면 슬라이드 쇼(4:3)</PresentationFormat>
  <Paragraphs>254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Arial Unicode MS</vt:lpstr>
      <vt:lpstr>Helvetica Neue</vt:lpstr>
      <vt:lpstr>InconsolataMedium</vt:lpstr>
      <vt:lpstr>Lato</vt:lpstr>
      <vt:lpstr>Roboto</vt:lpstr>
      <vt:lpstr>맑은 고딕</vt:lpstr>
      <vt:lpstr>Arial</vt:lpstr>
      <vt:lpstr>Arial Black</vt:lpstr>
      <vt:lpstr>Calibri</vt:lpstr>
      <vt:lpstr>Calibri Light</vt:lpstr>
      <vt:lpstr>Courier New</vt:lpstr>
      <vt:lpstr>Office 테마</vt:lpstr>
      <vt:lpstr>PowerPoint 프레젠테이션</vt:lpstr>
      <vt:lpstr>동영상 검색 사이트</vt:lpstr>
      <vt:lpstr>Youtube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동영상 검색 사이트</dc:title>
  <dc:creator>dalsoft-pc</dc:creator>
  <cp:lastModifiedBy>mhs</cp:lastModifiedBy>
  <cp:revision>130</cp:revision>
  <dcterms:created xsi:type="dcterms:W3CDTF">2018-12-26T02:42:20Z</dcterms:created>
  <dcterms:modified xsi:type="dcterms:W3CDTF">2018-12-27T09:52:55Z</dcterms:modified>
</cp:coreProperties>
</file>