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64" r:id="rId12"/>
    <p:sldId id="365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260" r:id="rId25"/>
    <p:sldId id="273" r:id="rId26"/>
    <p:sldId id="269" r:id="rId27"/>
    <p:sldId id="259" r:id="rId28"/>
    <p:sldId id="265" r:id="rId29"/>
    <p:sldId id="266" r:id="rId30"/>
    <p:sldId id="284" r:id="rId31"/>
    <p:sldId id="283" r:id="rId32"/>
    <p:sldId id="267" r:id="rId33"/>
    <p:sldId id="305" r:id="rId34"/>
    <p:sldId id="268" r:id="rId35"/>
    <p:sldId id="306" r:id="rId36"/>
    <p:sldId id="307" r:id="rId37"/>
    <p:sldId id="277" r:id="rId38"/>
    <p:sldId id="309" r:id="rId39"/>
    <p:sldId id="318" r:id="rId40"/>
    <p:sldId id="312" r:id="rId41"/>
    <p:sldId id="317" r:id="rId42"/>
    <p:sldId id="319" r:id="rId43"/>
    <p:sldId id="315" r:id="rId44"/>
    <p:sldId id="320" r:id="rId45"/>
    <p:sldId id="321" r:id="rId46"/>
    <p:sldId id="322" r:id="rId47"/>
    <p:sldId id="323" r:id="rId48"/>
    <p:sldId id="308" r:id="rId49"/>
    <p:sldId id="313" r:id="rId50"/>
    <p:sldId id="314" r:id="rId51"/>
    <p:sldId id="316" r:id="rId52"/>
    <p:sldId id="366" r:id="rId53"/>
    <p:sldId id="324" r:id="rId54"/>
    <p:sldId id="344" r:id="rId55"/>
    <p:sldId id="367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8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61"/>
    <a:srgbClr val="FFC58B"/>
    <a:srgbClr val="FFF7EF"/>
    <a:srgbClr val="FFF0E1"/>
    <a:srgbClr val="D67F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oauth.net/2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authentication#supported-scop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vimeo.com/api/authentication#supported-scopes" TargetMode="External"/><Relationship Id="rId2" Type="http://schemas.openxmlformats.org/officeDocument/2006/relationships/hyperlink" Target="https://developer.vimeo.com/api/authentication#authorization-grant-workflo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vimeo.com/api/authentication#send-your-user-to-vimeo" TargetMode="External"/><Relationship Id="rId2" Type="http://schemas.openxmlformats.org/officeDocument/2006/relationships/hyperlink" Target="https://developer.vimeo.com/api/authentication#making-reque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authentication#supported-scop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endpoints/m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evelopers.google.com/youtube/v3/docs/search?hl=ko#resource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0"/>
                <a:lumOff val="100000"/>
              </a:schemeClr>
            </a:gs>
            <a:gs pos="55000">
              <a:schemeClr val="bg1">
                <a:alpha val="6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3DCAC54-D594-4801-B3C3-8DDAEF8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3429000"/>
            <a:ext cx="6858000" cy="399511"/>
          </a:xfrm>
        </p:spPr>
        <p:txBody>
          <a:bodyPr>
            <a:normAutofit/>
          </a:bodyPr>
          <a:lstStyle/>
          <a:p>
            <a:r>
              <a:rPr lang="en-US" altLang="ko-KR" sz="1600" spc="600" dirty="0">
                <a:solidFill>
                  <a:schemeClr val="bg2">
                    <a:lumMod val="50000"/>
                  </a:schemeClr>
                </a:solidFill>
              </a:rPr>
              <a:t>Video Searching Web Site</a:t>
            </a:r>
            <a:endParaRPr lang="ko-KR" altLang="en-US" sz="16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AC2A0-8A96-474C-8EF0-4148AF6E78C5}"/>
              </a:ext>
            </a:extLst>
          </p:cNvPr>
          <p:cNvSpPr txBox="1">
            <a:spLocks/>
          </p:cNvSpPr>
          <p:nvPr/>
        </p:nvSpPr>
        <p:spPr>
          <a:xfrm>
            <a:off x="2679146" y="2776784"/>
            <a:ext cx="422385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-2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검색 사이트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DBFDB-FFD9-4FC3-8251-4FC55B0F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4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996264" y="2833409"/>
            <a:ext cx="682883" cy="5955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138AB-E0D2-413E-8DDF-02A6038B1943}"/>
              </a:ext>
            </a:extLst>
          </p:cNvPr>
          <p:cNvCxnSpPr>
            <a:cxnSpLocks/>
          </p:cNvCxnSpPr>
          <p:nvPr/>
        </p:nvCxnSpPr>
        <p:spPr>
          <a:xfrm flipH="1">
            <a:off x="4371975" y="114300"/>
            <a:ext cx="1362076" cy="2719109"/>
          </a:xfrm>
          <a:prstGeom prst="line">
            <a:avLst/>
          </a:prstGeom>
          <a:ln>
            <a:solidFill>
              <a:schemeClr val="bg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778CF28D-9D0B-4C16-8371-84F5BAE293B0}"/>
              </a:ext>
            </a:extLst>
          </p:cNvPr>
          <p:cNvSpPr txBox="1">
            <a:spLocks/>
          </p:cNvSpPr>
          <p:nvPr/>
        </p:nvSpPr>
        <p:spPr>
          <a:xfrm>
            <a:off x="1262805" y="6487850"/>
            <a:ext cx="6858000" cy="39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600" dirty="0">
                <a:solidFill>
                  <a:schemeClr val="bg2">
                    <a:lumMod val="50000"/>
                  </a:schemeClr>
                </a:solidFill>
              </a:rPr>
              <a:t>DALSOFT INTERNSHIP</a:t>
            </a:r>
            <a:endParaRPr lang="ko-KR" altLang="en-US" sz="10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4B517B4-67E0-4C09-A400-181866906B8D}"/>
              </a:ext>
            </a:extLst>
          </p:cNvPr>
          <p:cNvSpPr/>
          <p:nvPr/>
        </p:nvSpPr>
        <p:spPr>
          <a:xfrm rot="10800000">
            <a:off x="6478495" y="2655330"/>
            <a:ext cx="196391" cy="121454"/>
          </a:xfrm>
          <a:prstGeom prst="triangle">
            <a:avLst/>
          </a:prstGeom>
          <a:solidFill>
            <a:srgbClr val="FFC58B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1525097"/>
            <a:ext cx="8463702" cy="45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1784838"/>
            <a:ext cx="6549224" cy="3770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6" y="4821413"/>
            <a:ext cx="6548433" cy="3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1718137"/>
            <a:ext cx="6548433" cy="3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92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OAuth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0E5427-B91A-45AE-866C-35B93D8A2D21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개요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15B5-B9E5-4910-8A32-8EEA5A6D9740}"/>
              </a:ext>
            </a:extLst>
          </p:cNvPr>
          <p:cNvSpPr txBox="1"/>
          <p:nvPr/>
        </p:nvSpPr>
        <p:spPr>
          <a:xfrm>
            <a:off x="618343" y="2188129"/>
            <a:ext cx="759262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OAuth</a:t>
            </a:r>
            <a:r>
              <a:rPr lang="ko-KR" altLang="en-US" sz="1400" dirty="0">
                <a:latin typeface="+mj-ea"/>
              </a:rPr>
              <a:t>란</a:t>
            </a:r>
            <a:r>
              <a:rPr lang="en-US" altLang="ko-KR" sz="1400" dirty="0">
                <a:latin typeface="+mj-ea"/>
              </a:rPr>
              <a:t>? </a:t>
            </a:r>
            <a:r>
              <a:rPr lang="ko-KR" altLang="en-US" sz="1400" dirty="0">
                <a:latin typeface="+mj-ea"/>
              </a:rPr>
              <a:t>웹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앱 서비스에서 제한적으로 권한을 요청해서 사용할 수 있는 키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토큰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발급해주는 것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OAuth</a:t>
            </a:r>
            <a:r>
              <a:rPr lang="ko-KR" altLang="en-US" sz="1400" dirty="0">
                <a:latin typeface="+mj-ea"/>
                <a:ea typeface="+mj-ea"/>
              </a:rPr>
              <a:t>가 사용되기 전에는 인증방식의 표준이 없었기 때문에 기존의 기본인증인 아이디와 비밀번호를 사용 </a:t>
            </a:r>
            <a:r>
              <a:rPr lang="en-US" altLang="ko-KR" sz="1400" dirty="0">
                <a:latin typeface="+mj-ea"/>
                <a:ea typeface="+mj-ea"/>
              </a:rPr>
              <a:t>-&gt; </a:t>
            </a:r>
            <a:r>
              <a:rPr lang="ko-KR" altLang="en-US" sz="1400" dirty="0">
                <a:latin typeface="+mj-ea"/>
                <a:ea typeface="+mj-ea"/>
              </a:rPr>
              <a:t>보안상 취약한 구조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기본인증이 아닐 경우는 각 애플리케이션들이 각자의 개발한 회사의 방법대로 사용자를 확인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-&gt; </a:t>
            </a:r>
            <a:r>
              <a:rPr lang="ko-KR" altLang="en-US" sz="1400" dirty="0">
                <a:latin typeface="+mj-ea"/>
                <a:ea typeface="+mj-ea"/>
              </a:rPr>
              <a:t>인증방식 표준화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OAuth</a:t>
            </a:r>
            <a:r>
              <a:rPr lang="ko-KR" altLang="en-US" sz="1400" dirty="0">
                <a:latin typeface="+mj-ea"/>
                <a:ea typeface="+mj-ea"/>
              </a:rPr>
              <a:t>를 이용하면 이 인증을 공유하는 애플리케이션끼리는 별도의 인증이 필요없음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따라서 여러 애플리케이션을 통합하여 사용하는 것이 가능하게 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78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개요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15B5-B9E5-4910-8A32-8EEA5A6D9740}"/>
              </a:ext>
            </a:extLst>
          </p:cNvPr>
          <p:cNvSpPr txBox="1"/>
          <p:nvPr/>
        </p:nvSpPr>
        <p:spPr>
          <a:xfrm>
            <a:off x="618343" y="2266537"/>
            <a:ext cx="759262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j-ea"/>
                <a:ea typeface="+mj-ea"/>
              </a:rPr>
              <a:t>Oauth</a:t>
            </a:r>
            <a:r>
              <a:rPr lang="ko-KR" altLang="en-US" sz="1400" dirty="0">
                <a:latin typeface="+mj-ea"/>
                <a:ea typeface="+mj-ea"/>
              </a:rPr>
              <a:t>는 서버와 클라이언트 사이에 인증을 완료하면 서버는 권한부여의 결과로써 </a:t>
            </a:r>
            <a:r>
              <a:rPr lang="en-US" altLang="ko-KR" sz="1400" dirty="0">
                <a:latin typeface="+mj-ea"/>
                <a:ea typeface="+mj-ea"/>
              </a:rPr>
              <a:t>access token</a:t>
            </a:r>
            <a:r>
              <a:rPr lang="ko-KR" altLang="en-US" sz="1400" dirty="0">
                <a:latin typeface="+mj-ea"/>
                <a:ea typeface="+mj-ea"/>
              </a:rPr>
              <a:t>을 전송</a:t>
            </a:r>
            <a:r>
              <a:rPr lang="en-US" altLang="ko-KR" sz="1200" dirty="0">
                <a:latin typeface="+mj-ea"/>
                <a:ea typeface="+mj-ea"/>
              </a:rPr>
              <a:t>(API</a:t>
            </a:r>
            <a:r>
              <a:rPr lang="ko-KR" altLang="en-US" sz="1200" dirty="0">
                <a:latin typeface="+mj-ea"/>
                <a:ea typeface="+mj-ea"/>
              </a:rPr>
              <a:t>를 호출할때는 </a:t>
            </a:r>
            <a:r>
              <a:rPr lang="en-US" altLang="ko-KR" sz="1200" dirty="0">
                <a:latin typeface="+mj-ea"/>
                <a:ea typeface="+mj-ea"/>
              </a:rPr>
              <a:t>HTTP</a:t>
            </a:r>
            <a:r>
              <a:rPr lang="ko-KR" altLang="en-US" sz="1200" dirty="0">
                <a:latin typeface="+mj-ea"/>
                <a:ea typeface="+mj-ea"/>
              </a:rPr>
              <a:t>헤더에 </a:t>
            </a:r>
            <a:r>
              <a:rPr lang="en-US" altLang="ko-KR" sz="1200" dirty="0">
                <a:latin typeface="+mj-ea"/>
                <a:ea typeface="+mj-ea"/>
              </a:rPr>
              <a:t>access token</a:t>
            </a:r>
            <a:r>
              <a:rPr lang="ko-KR" altLang="en-US" sz="1200" dirty="0">
                <a:latin typeface="+mj-ea"/>
                <a:ea typeface="+mj-ea"/>
              </a:rPr>
              <a:t>을 포함하여 요청을 보냄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클라이언트는 </a:t>
            </a:r>
            <a:r>
              <a:rPr lang="en-US" altLang="ko-KR" sz="1400" dirty="0">
                <a:latin typeface="+mj-ea"/>
                <a:ea typeface="+mj-ea"/>
              </a:rPr>
              <a:t>access token</a:t>
            </a:r>
            <a:r>
              <a:rPr lang="ko-KR" altLang="en-US" sz="1400" dirty="0">
                <a:latin typeface="+mj-ea"/>
                <a:ea typeface="+mj-ea"/>
              </a:rPr>
              <a:t>을 이용해서 접근 및 서비스 요청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서버는 </a:t>
            </a:r>
            <a:r>
              <a:rPr lang="en-US" altLang="ko-KR" sz="1400" dirty="0">
                <a:latin typeface="+mj-ea"/>
                <a:ea typeface="+mj-ea"/>
              </a:rPr>
              <a:t>access token </a:t>
            </a:r>
            <a:r>
              <a:rPr lang="ko-KR" altLang="en-US" sz="1400" dirty="0">
                <a:latin typeface="+mj-ea"/>
                <a:ea typeface="+mj-ea"/>
              </a:rPr>
              <a:t>기반으로 서비스와 권한을 확인하여 접근을 허용할지 결정하여 결과를 클라이언트에게 전송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서버는 </a:t>
            </a:r>
            <a:r>
              <a:rPr lang="en-US" altLang="ko-KR" sz="1400" dirty="0">
                <a:latin typeface="+mj-ea"/>
                <a:ea typeface="+mj-ea"/>
              </a:rPr>
              <a:t>access token</a:t>
            </a:r>
            <a:r>
              <a:rPr lang="ko-KR" altLang="en-US" sz="1400" dirty="0">
                <a:latin typeface="+mj-ea"/>
                <a:ea typeface="+mj-ea"/>
              </a:rPr>
              <a:t>을 기반으로 클라이언트를 확인하여 서비스하기 때문에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세션이나 쿠키를 이용해 클라이언트의 상태 정보를 유지할 필요가 없음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715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인증방식</a:t>
            </a:r>
            <a:r>
              <a:rPr lang="en-US" altLang="ko-KR" sz="2400" b="1" spc="-225" dirty="0">
                <a:solidFill>
                  <a:srgbClr val="FFC58B"/>
                </a:solidFill>
              </a:rPr>
              <a:t>(2.0)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FDD3E-04F8-4FEA-B7BA-FB5A6623AB7A}"/>
              </a:ext>
            </a:extLst>
          </p:cNvPr>
          <p:cNvSpPr/>
          <p:nvPr/>
        </p:nvSpPr>
        <p:spPr>
          <a:xfrm>
            <a:off x="618343" y="2070631"/>
            <a:ext cx="1041400" cy="2716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A75F3-95E6-4E2E-90BC-559654ED2C0C}"/>
              </a:ext>
            </a:extLst>
          </p:cNvPr>
          <p:cNvSpPr/>
          <p:nvPr/>
        </p:nvSpPr>
        <p:spPr>
          <a:xfrm>
            <a:off x="6068361" y="2070631"/>
            <a:ext cx="2144582" cy="79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Resource Owner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6C58A7-933C-4DCF-BEAA-25D7C73179EC}"/>
              </a:ext>
            </a:extLst>
          </p:cNvPr>
          <p:cNvCxnSpPr>
            <a:cxnSpLocks/>
          </p:cNvCxnSpPr>
          <p:nvPr/>
        </p:nvCxnSpPr>
        <p:spPr>
          <a:xfrm>
            <a:off x="2140857" y="2320171"/>
            <a:ext cx="36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9D2A74-94FE-412E-955B-2779BD0BA383}"/>
              </a:ext>
            </a:extLst>
          </p:cNvPr>
          <p:cNvCxnSpPr>
            <a:cxnSpLocks/>
          </p:cNvCxnSpPr>
          <p:nvPr/>
        </p:nvCxnSpPr>
        <p:spPr>
          <a:xfrm flipH="1">
            <a:off x="2140857" y="2699423"/>
            <a:ext cx="354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DB3F2A8-F666-4480-ACCB-EB88DA09385E}"/>
              </a:ext>
            </a:extLst>
          </p:cNvPr>
          <p:cNvSpPr/>
          <p:nvPr/>
        </p:nvSpPr>
        <p:spPr>
          <a:xfrm>
            <a:off x="6068361" y="3030098"/>
            <a:ext cx="2144582" cy="79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Authorization Server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17B40-C87D-4433-84B7-01407AA51D4E}"/>
              </a:ext>
            </a:extLst>
          </p:cNvPr>
          <p:cNvSpPr/>
          <p:nvPr/>
        </p:nvSpPr>
        <p:spPr>
          <a:xfrm>
            <a:off x="6068361" y="3989565"/>
            <a:ext cx="2144582" cy="79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Resource Server</a:t>
            </a:r>
            <a:endParaRPr lang="ko-KR" altLang="en-US" sz="14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2F0D73-B6EB-4AD1-8A0A-4E43192818F8}"/>
              </a:ext>
            </a:extLst>
          </p:cNvPr>
          <p:cNvCxnSpPr>
            <a:cxnSpLocks/>
          </p:cNvCxnSpPr>
          <p:nvPr/>
        </p:nvCxnSpPr>
        <p:spPr>
          <a:xfrm>
            <a:off x="2130459" y="3267416"/>
            <a:ext cx="36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7D07B4-CC60-400C-9689-86718E424645}"/>
              </a:ext>
            </a:extLst>
          </p:cNvPr>
          <p:cNvCxnSpPr>
            <a:cxnSpLocks/>
          </p:cNvCxnSpPr>
          <p:nvPr/>
        </p:nvCxnSpPr>
        <p:spPr>
          <a:xfrm flipH="1">
            <a:off x="2130459" y="3638279"/>
            <a:ext cx="354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5DB5BB-3864-4311-8DA5-1BCE1FE2AD66}"/>
              </a:ext>
            </a:extLst>
          </p:cNvPr>
          <p:cNvCxnSpPr>
            <a:cxnSpLocks/>
          </p:cNvCxnSpPr>
          <p:nvPr/>
        </p:nvCxnSpPr>
        <p:spPr>
          <a:xfrm>
            <a:off x="2140857" y="4240223"/>
            <a:ext cx="36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6035A3-5448-415D-A9BD-E0162EC7359D}"/>
              </a:ext>
            </a:extLst>
          </p:cNvPr>
          <p:cNvCxnSpPr>
            <a:cxnSpLocks/>
          </p:cNvCxnSpPr>
          <p:nvPr/>
        </p:nvCxnSpPr>
        <p:spPr>
          <a:xfrm flipH="1">
            <a:off x="2140857" y="4619475"/>
            <a:ext cx="354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AA0B24-2BF8-4F2E-8423-442B2158B6F7}"/>
              </a:ext>
            </a:extLst>
          </p:cNvPr>
          <p:cNvSpPr txBox="1"/>
          <p:nvPr/>
        </p:nvSpPr>
        <p:spPr>
          <a:xfrm>
            <a:off x="2762926" y="1993435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1.</a:t>
            </a:r>
            <a:r>
              <a:rPr lang="en-US" altLang="ko-KR" sz="1400" dirty="0"/>
              <a:t> Authorization Request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1ED967-F9EF-4ACF-B1D2-659C19E5C1DE}"/>
              </a:ext>
            </a:extLst>
          </p:cNvPr>
          <p:cNvSpPr txBox="1"/>
          <p:nvPr/>
        </p:nvSpPr>
        <p:spPr>
          <a:xfrm>
            <a:off x="2762926" y="2412476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2.</a:t>
            </a:r>
            <a:r>
              <a:rPr lang="en-US" altLang="ko-KR" sz="1400" dirty="0"/>
              <a:t> Authorization Grant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181C12-8346-4025-99D8-6F5F25AE5D33}"/>
              </a:ext>
            </a:extLst>
          </p:cNvPr>
          <p:cNvSpPr txBox="1"/>
          <p:nvPr/>
        </p:nvSpPr>
        <p:spPr>
          <a:xfrm>
            <a:off x="2762926" y="2955675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3.</a:t>
            </a:r>
            <a:r>
              <a:rPr lang="en-US" altLang="ko-KR" sz="1400" dirty="0"/>
              <a:t> Authorization Grant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DF5CD3-FF19-42C0-B8F3-43E51B841DBD}"/>
              </a:ext>
            </a:extLst>
          </p:cNvPr>
          <p:cNvSpPr txBox="1"/>
          <p:nvPr/>
        </p:nvSpPr>
        <p:spPr>
          <a:xfrm>
            <a:off x="2762926" y="3374716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4.</a:t>
            </a:r>
            <a:r>
              <a:rPr lang="en-US" altLang="ko-KR" sz="1400" dirty="0"/>
              <a:t> Access Token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35B1B8-6260-420C-84B4-C2D5468C2B19}"/>
              </a:ext>
            </a:extLst>
          </p:cNvPr>
          <p:cNvSpPr txBox="1"/>
          <p:nvPr/>
        </p:nvSpPr>
        <p:spPr>
          <a:xfrm>
            <a:off x="2762926" y="3910105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5.</a:t>
            </a:r>
            <a:r>
              <a:rPr lang="en-US" altLang="ko-KR" sz="1400" dirty="0"/>
              <a:t> Access Token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C8D7E9-81FA-4E4F-8792-20683F681255}"/>
              </a:ext>
            </a:extLst>
          </p:cNvPr>
          <p:cNvSpPr txBox="1"/>
          <p:nvPr/>
        </p:nvSpPr>
        <p:spPr>
          <a:xfrm>
            <a:off x="2762926" y="4329146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6.</a:t>
            </a:r>
            <a:r>
              <a:rPr lang="en-US" altLang="ko-KR" sz="1400" dirty="0"/>
              <a:t> Resources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835B9-938A-468E-8793-FBC0BEDD4473}"/>
              </a:ext>
            </a:extLst>
          </p:cNvPr>
          <p:cNvSpPr txBox="1"/>
          <p:nvPr/>
        </p:nvSpPr>
        <p:spPr>
          <a:xfrm>
            <a:off x="908924" y="4927252"/>
            <a:ext cx="6557278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Resource Owner(User) : </a:t>
            </a: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 관리자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Authorization Server : </a:t>
            </a:r>
            <a:r>
              <a:rPr lang="en-US" altLang="ko-KR" sz="1200" dirty="0" err="1">
                <a:latin typeface="+mn-ea"/>
              </a:rPr>
              <a:t>Oauth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인증 서버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Resource Server : </a:t>
            </a:r>
            <a:r>
              <a:rPr lang="ko-KR" altLang="en-US" sz="1200" dirty="0">
                <a:latin typeface="+mn-ea"/>
              </a:rPr>
              <a:t>보호된 콘텐츠를 관리하는 서버</a:t>
            </a:r>
            <a:r>
              <a:rPr lang="en-US" altLang="ko-KR" sz="1200" dirty="0">
                <a:latin typeface="+mn-ea"/>
              </a:rPr>
              <a:t>(REST API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Application(Client) : REST API </a:t>
            </a:r>
            <a:r>
              <a:rPr lang="ko-KR" altLang="en-US" sz="1200" dirty="0">
                <a:latin typeface="+mn-ea"/>
              </a:rPr>
              <a:t>서버를 사용하는 사용자</a:t>
            </a:r>
          </a:p>
        </p:txBody>
      </p:sp>
    </p:spTree>
    <p:extLst>
      <p:ext uri="{BB962C8B-B14F-4D97-AF65-F5344CB8AC3E}">
        <p14:creationId xmlns:p14="http://schemas.microsoft.com/office/powerpoint/2010/main" val="212132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인증방식</a:t>
            </a:r>
            <a:r>
              <a:rPr lang="en-US" altLang="ko-KR" sz="2400" b="1" spc="-225" dirty="0">
                <a:solidFill>
                  <a:srgbClr val="FFC58B"/>
                </a:solidFill>
              </a:rPr>
              <a:t>(2.0)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359CEC-7420-487D-918D-046F8EFFAA8B}"/>
              </a:ext>
            </a:extLst>
          </p:cNvPr>
          <p:cNvSpPr/>
          <p:nvPr/>
        </p:nvSpPr>
        <p:spPr>
          <a:xfrm>
            <a:off x="774700" y="4323698"/>
            <a:ext cx="7656237" cy="227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 </a:t>
            </a:r>
            <a:r>
              <a:rPr lang="en-US" altLang="ko-KR" sz="1200" dirty="0">
                <a:latin typeface="fakt-web"/>
              </a:rPr>
              <a:t>(Client)</a:t>
            </a:r>
            <a:r>
              <a:rPr lang="ko-KR" altLang="en-US" sz="1200" dirty="0">
                <a:latin typeface="fakt-web"/>
              </a:rPr>
              <a:t>은 자원에 액세스하기 위해 </a:t>
            </a:r>
            <a:r>
              <a:rPr lang="en-US" altLang="ko-KR" sz="1200" dirty="0">
                <a:latin typeface="fakt-web"/>
              </a:rPr>
              <a:t>Resource Owner</a:t>
            </a:r>
            <a:r>
              <a:rPr lang="ko-KR" altLang="en-US" sz="1200" dirty="0">
                <a:latin typeface="fakt-web"/>
              </a:rPr>
              <a:t>로부터 권한을 요청한다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fakt-web"/>
              </a:rPr>
              <a:t>Resource Owner</a:t>
            </a:r>
            <a:r>
              <a:rPr lang="ko-KR" altLang="en-US" sz="1200" dirty="0">
                <a:latin typeface="fakt-web"/>
              </a:rPr>
              <a:t>가 이 액세스 권한을 부여한 경우 응용 프로그램에 </a:t>
            </a:r>
            <a:r>
              <a:rPr lang="en-US" altLang="ko-KR" sz="1200" dirty="0"/>
              <a:t> Authorization Grant </a:t>
            </a:r>
            <a:r>
              <a:rPr lang="ko-KR" altLang="en-US" sz="1200" dirty="0">
                <a:latin typeface="fakt-web"/>
              </a:rPr>
              <a:t> 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 은 </a:t>
            </a:r>
            <a:r>
              <a:rPr lang="en-US" altLang="ko-KR" sz="1200" dirty="0">
                <a:latin typeface="+mj-ea"/>
              </a:rPr>
              <a:t>Authorization Server</a:t>
            </a:r>
            <a:r>
              <a:rPr lang="ko-KR" altLang="en-US" sz="1200" dirty="0">
                <a:latin typeface="fakt-web"/>
              </a:rPr>
              <a:t>로 인증하고 </a:t>
            </a:r>
            <a:r>
              <a:rPr lang="en-US" altLang="ko-KR" sz="1200" dirty="0">
                <a:latin typeface="fakt-web"/>
              </a:rPr>
              <a:t>Authorization Grant</a:t>
            </a:r>
            <a:r>
              <a:rPr lang="ko-KR" altLang="en-US" sz="1200" dirty="0">
                <a:latin typeface="fakt-web"/>
              </a:rPr>
              <a:t>를 통해 액세스 토큰 을 요청한다 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프로그램이 성공적으로 인증되고 권한 부여가 유효하면</a:t>
            </a:r>
            <a:r>
              <a:rPr lang="en-US" altLang="ko-KR" sz="1200" dirty="0">
                <a:latin typeface="fakt-web"/>
              </a:rPr>
              <a:t>, </a:t>
            </a:r>
            <a:r>
              <a:rPr lang="ko-KR" altLang="en-US" sz="1200" dirty="0">
                <a:latin typeface="fakt-web"/>
              </a:rPr>
              <a:t>권한 서버는 액세스 토큰을 발행하여 응용 프로그램에 전송한다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프로그램은 </a:t>
            </a:r>
            <a:r>
              <a:rPr lang="en-US" altLang="ko-KR" sz="1200" dirty="0">
                <a:latin typeface="fakt-web"/>
              </a:rPr>
              <a:t>Resource Server</a:t>
            </a:r>
            <a:r>
              <a:rPr lang="ko-KR" altLang="en-US" sz="1200" dirty="0">
                <a:latin typeface="fakt-web"/>
              </a:rPr>
              <a:t>에 의해 보호 된 자원에 대한 액세스를 요청하고 액세스 토큰을 제시하여 인증한다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액세스 토큰이 유효하면 </a:t>
            </a:r>
            <a:r>
              <a:rPr lang="en-US" altLang="ko-KR" sz="1200" dirty="0">
                <a:latin typeface="fakt-web"/>
              </a:rPr>
              <a:t>Resource Server </a:t>
            </a:r>
            <a:r>
              <a:rPr lang="ko-KR" altLang="en-US" sz="1200" dirty="0">
                <a:latin typeface="fakt-web"/>
              </a:rPr>
              <a:t>는 응용 프로그램의 요청을 제공한다</a:t>
            </a:r>
            <a:r>
              <a:rPr lang="en-US" altLang="ko-KR" sz="1200" dirty="0">
                <a:latin typeface="fakt-web"/>
              </a:rPr>
              <a:t>..</a:t>
            </a:r>
            <a:endParaRPr lang="en-US" altLang="ko-KR" sz="1200" b="0" i="0" dirty="0">
              <a:effectLst/>
              <a:latin typeface="fakt-web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A4ECE6-9E45-4B5C-8913-25C7DDF4036F}"/>
              </a:ext>
            </a:extLst>
          </p:cNvPr>
          <p:cNvGrpSpPr/>
          <p:nvPr/>
        </p:nvGrpSpPr>
        <p:grpSpPr>
          <a:xfrm>
            <a:off x="774700" y="1509615"/>
            <a:ext cx="7144507" cy="2617768"/>
            <a:chOff x="774700" y="1509615"/>
            <a:chExt cx="7594600" cy="27939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2FDD3E-04F8-4FEA-B7BA-FB5A6623AB7A}"/>
                </a:ext>
              </a:extLst>
            </p:cNvPr>
            <p:cNvSpPr/>
            <p:nvPr/>
          </p:nvSpPr>
          <p:spPr>
            <a:xfrm>
              <a:off x="774700" y="1586811"/>
              <a:ext cx="1041400" cy="2716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Client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A75F3-95E6-4E2E-90BC-559654ED2C0C}"/>
                </a:ext>
              </a:extLst>
            </p:cNvPr>
            <p:cNvSpPr/>
            <p:nvPr/>
          </p:nvSpPr>
          <p:spPr>
            <a:xfrm>
              <a:off x="6224718" y="1586811"/>
              <a:ext cx="2144582" cy="797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Resource Owner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6C58A7-933C-4DCF-BEAA-25D7C73179EC}"/>
                </a:ext>
              </a:extLst>
            </p:cNvPr>
            <p:cNvCxnSpPr>
              <a:cxnSpLocks/>
            </p:cNvCxnSpPr>
            <p:nvPr/>
          </p:nvCxnSpPr>
          <p:spPr>
            <a:xfrm>
              <a:off x="2297214" y="1836351"/>
              <a:ext cx="3613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9D2A74-94FE-412E-955B-2779BD0BA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7214" y="2215603"/>
              <a:ext cx="3543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B3F2A8-F666-4480-ACCB-EB88DA09385E}"/>
                </a:ext>
              </a:extLst>
            </p:cNvPr>
            <p:cNvSpPr/>
            <p:nvPr/>
          </p:nvSpPr>
          <p:spPr>
            <a:xfrm>
              <a:off x="6224718" y="2546278"/>
              <a:ext cx="2144582" cy="797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Authorization Server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D17B40-C87D-4433-84B7-01407AA51D4E}"/>
                </a:ext>
              </a:extLst>
            </p:cNvPr>
            <p:cNvSpPr/>
            <p:nvPr/>
          </p:nvSpPr>
          <p:spPr>
            <a:xfrm>
              <a:off x="6224718" y="3505745"/>
              <a:ext cx="2144582" cy="797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</a:rPr>
                <a:t>Resource Server</a:t>
              </a:r>
              <a:endParaRPr lang="ko-KR" altLang="en-US" sz="1400" dirty="0">
                <a:solidFill>
                  <a:schemeClr val="tx1"/>
                </a:solidFill>
                <a:latin typeface="+mj-ea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2F0D73-B6EB-4AD1-8A0A-4E43192818F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816" y="2783596"/>
              <a:ext cx="3613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B7D07B4-CC60-400C-9689-86718E424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816" y="3154459"/>
              <a:ext cx="3543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5DB5BB-3864-4311-8DA5-1BCE1FE2AD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7214" y="3756403"/>
              <a:ext cx="3613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6035A3-5448-415D-A9BD-E0162EC73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7214" y="4135655"/>
              <a:ext cx="3543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AA0B24-2BF8-4F2E-8423-442B2158B6F7}"/>
                </a:ext>
              </a:extLst>
            </p:cNvPr>
            <p:cNvSpPr txBox="1"/>
            <p:nvPr/>
          </p:nvSpPr>
          <p:spPr>
            <a:xfrm>
              <a:off x="2919283" y="1509615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1.</a:t>
              </a:r>
              <a:r>
                <a:rPr lang="en-US" altLang="ko-KR" sz="1200" dirty="0"/>
                <a:t> Authorization Request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1ED967-F9EF-4ACF-B1D2-659C19E5C1DE}"/>
                </a:ext>
              </a:extLst>
            </p:cNvPr>
            <p:cNvSpPr txBox="1"/>
            <p:nvPr/>
          </p:nvSpPr>
          <p:spPr>
            <a:xfrm>
              <a:off x="2919283" y="1928656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2.</a:t>
              </a:r>
              <a:r>
                <a:rPr lang="en-US" altLang="ko-KR" sz="1200" dirty="0"/>
                <a:t> Authorization Grant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181C12-8346-4025-99D8-6F5F25AE5D33}"/>
                </a:ext>
              </a:extLst>
            </p:cNvPr>
            <p:cNvSpPr txBox="1"/>
            <p:nvPr/>
          </p:nvSpPr>
          <p:spPr>
            <a:xfrm>
              <a:off x="2919283" y="2471855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3.</a:t>
              </a:r>
              <a:r>
                <a:rPr lang="en-US" altLang="ko-KR" sz="1200" dirty="0"/>
                <a:t> Authorization Grant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DF5CD3-FF19-42C0-B8F3-43E51B841DBD}"/>
                </a:ext>
              </a:extLst>
            </p:cNvPr>
            <p:cNvSpPr txBox="1"/>
            <p:nvPr/>
          </p:nvSpPr>
          <p:spPr>
            <a:xfrm>
              <a:off x="2919283" y="2890896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4.</a:t>
              </a:r>
              <a:r>
                <a:rPr lang="en-US" altLang="ko-KR" sz="1200" dirty="0"/>
                <a:t> Access Token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35B1B8-6260-420C-84B4-C2D5468C2B19}"/>
                </a:ext>
              </a:extLst>
            </p:cNvPr>
            <p:cNvSpPr txBox="1"/>
            <p:nvPr/>
          </p:nvSpPr>
          <p:spPr>
            <a:xfrm>
              <a:off x="2919283" y="3426285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5.</a:t>
              </a:r>
              <a:r>
                <a:rPr lang="en-US" altLang="ko-KR" sz="1200" dirty="0"/>
                <a:t> Access Token</a:t>
              </a:r>
              <a:endParaRPr lang="ko-KR" alt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C8D7E9-81FA-4E4F-8792-20683F681255}"/>
                </a:ext>
              </a:extLst>
            </p:cNvPr>
            <p:cNvSpPr txBox="1"/>
            <p:nvPr/>
          </p:nvSpPr>
          <p:spPr>
            <a:xfrm>
              <a:off x="2919283" y="3845326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6.</a:t>
              </a:r>
              <a:r>
                <a:rPr lang="en-US" altLang="ko-KR" sz="1200" dirty="0"/>
                <a:t> Resources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04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027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Token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Information 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30271-8B13-46A6-87A0-66F91AE7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1" y="4201619"/>
            <a:ext cx="6057900" cy="148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A260A-80C7-4353-B173-001222BEBDB3}"/>
              </a:ext>
            </a:extLst>
          </p:cNvPr>
          <p:cNvSpPr txBox="1"/>
          <p:nvPr/>
        </p:nvSpPr>
        <p:spPr>
          <a:xfrm>
            <a:off x="981511" y="2298583"/>
            <a:ext cx="687897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POST request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“token” </a:t>
            </a:r>
            <a:r>
              <a:rPr lang="ko-KR" altLang="en-US" sz="1400" dirty="0">
                <a:latin typeface="+mj-ea"/>
                <a:ea typeface="+mj-ea"/>
              </a:rPr>
              <a:t>매개 변수만 포함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Endpoint</a:t>
            </a:r>
            <a:r>
              <a:rPr lang="ko-KR" altLang="en-US" sz="1400" dirty="0">
                <a:latin typeface="+mj-ea"/>
                <a:ea typeface="+mj-ea"/>
              </a:rPr>
              <a:t>를 보호하기 위해 외부에서 액세스 할 수 없는 내부 서버에 배치하거나 </a:t>
            </a:r>
            <a:r>
              <a:rPr lang="en-US" altLang="ko-KR" sz="1400" dirty="0">
                <a:latin typeface="+mj-ea"/>
                <a:ea typeface="+mj-ea"/>
              </a:rPr>
              <a:t>HTTP </a:t>
            </a:r>
            <a:r>
              <a:rPr lang="ko-KR" altLang="en-US" sz="1400" dirty="0">
                <a:latin typeface="+mj-ea"/>
                <a:ea typeface="+mj-ea"/>
              </a:rPr>
              <a:t>기본 인증으로 보호 </a:t>
            </a:r>
          </a:p>
        </p:txBody>
      </p:sp>
    </p:spTree>
    <p:extLst>
      <p:ext uri="{BB962C8B-B14F-4D97-AF65-F5344CB8AC3E}">
        <p14:creationId xmlns:p14="http://schemas.microsoft.com/office/powerpoint/2010/main" val="26059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027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Token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Information 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7E8526-CD4B-4BCA-8199-ECD620A6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43" y="1810890"/>
            <a:ext cx="7552534" cy="281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Token Introspection Endpoint는 아래에 나열된 속성을 가진 JSON 객체로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응답해야</a:t>
            </a:r>
            <a:r>
              <a:rPr lang="ko-KR" altLang="en-US" sz="1400" dirty="0">
                <a:solidFill>
                  <a:srgbClr val="333333"/>
                </a:solidFill>
                <a:latin typeface="+mn-ea"/>
              </a:rPr>
              <a:t>한다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52BC-F8D5-47B6-BBA9-CF59B7B05E0F}"/>
              </a:ext>
            </a:extLst>
          </p:cNvPr>
          <p:cNvSpPr txBox="1"/>
          <p:nvPr/>
        </p:nvSpPr>
        <p:spPr>
          <a:xfrm>
            <a:off x="486561" y="2478839"/>
            <a:ext cx="7460255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A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ctive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필수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제시된 토큰이 현재 활성화되어 있는지 여부를 나타내는 부울 값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True : authorization server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에 의해 토큰이 발</a:t>
            </a:r>
            <a:r>
              <a:rPr lang="ko-KR" altLang="en-US" sz="1400" dirty="0">
                <a:solidFill>
                  <a:srgbClr val="333333"/>
                </a:solidFill>
                <a:latin typeface="+mn-ea"/>
              </a:rPr>
              <a:t>급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되고 사용자가 취소하지 않고 만기되지 않은 경우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S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cope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토큰과 연관된 범위의 공백으로 구분 된 목록을 포함하는 JSON 문자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lient_id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토큰이 발</a:t>
            </a:r>
            <a:r>
              <a:rPr lang="ko-KR" altLang="en-US" sz="1400" dirty="0">
                <a:solidFill>
                  <a:srgbClr val="333333"/>
                </a:solidFill>
                <a:latin typeface="+mn-ea"/>
              </a:rPr>
              <a:t>급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 된 OAuth 2.0 클라이언트의 클라이언트 식별자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U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sername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토큰을 허가 한 사용자에 대한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식별자입니다.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E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xp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토큰이 만료되는시기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67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834468" y="1845984"/>
            <a:ext cx="1404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JWT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4469" y="2292513"/>
            <a:ext cx="1730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OAuth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0536" y="2719577"/>
            <a:ext cx="2277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ko-KR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vimeo</a:t>
            </a: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API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0535" y="3098784"/>
            <a:ext cx="2592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ko-KR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Youtube</a:t>
            </a: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API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0535" y="3590859"/>
            <a:ext cx="1692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 Twitch</a:t>
            </a:r>
          </a:p>
        </p:txBody>
      </p:sp>
    </p:spTree>
    <p:extLst>
      <p:ext uri="{BB962C8B-B14F-4D97-AF65-F5344CB8AC3E}">
        <p14:creationId xmlns:p14="http://schemas.microsoft.com/office/powerpoint/2010/main" val="378326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10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Access Token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갱신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7E8526-CD4B-4BCA-8199-ECD620A6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43" y="2182072"/>
            <a:ext cx="7552534" cy="927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Refresh Token : </a:t>
            </a:r>
            <a:r>
              <a:rPr lang="ko-KR" altLang="en-US" sz="1400" dirty="0">
                <a:latin typeface="+mj-ea"/>
              </a:rPr>
              <a:t>액세스 토큰 만료 시 재인증을 받지 않고 새로운 액세스 토큰을 발급 받을 수 있는 수단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>
              <a:latin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solidFill>
                <a:srgbClr val="FFC58B"/>
              </a:solidFill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18AE0-AB83-4CF8-BBC2-4709D80F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3852801"/>
            <a:ext cx="7879942" cy="183011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4986E9-2769-40E7-B564-C4F5F485AC1A}"/>
              </a:ext>
            </a:extLst>
          </p:cNvPr>
          <p:cNvCxnSpPr>
            <a:cxnSpLocks/>
          </p:cNvCxnSpPr>
          <p:nvPr/>
        </p:nvCxnSpPr>
        <p:spPr>
          <a:xfrm>
            <a:off x="746620" y="5511567"/>
            <a:ext cx="16442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8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989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Protocol Endpoint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7E8526-CD4B-4BCA-8199-ECD620A6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43" y="2143589"/>
            <a:ext cx="7552534" cy="3420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FFC58B"/>
                </a:solidFill>
                <a:latin typeface="+mn-ea"/>
              </a:rPr>
              <a:t>인증 서버</a:t>
            </a:r>
            <a:endParaRPr lang="en-US" altLang="ko-KR" sz="1600" dirty="0">
              <a:solidFill>
                <a:srgbClr val="FFC58B"/>
              </a:solidFill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Authorization Endpoint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사용자의 신원을 확인하고 권한을 허가 받기 위해 사용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사용자의 신원을 확인하는 방법은 별도로 명시되어 있지 않음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Token Endpoint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Authorization Grant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또는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Refresh Token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을 토큰으로 교환할 때 사용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인증서버는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Token Endpoint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에서 토큰을 발급하기 전 클라이언트 인증을 진행해야 함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dirty="0">
                <a:solidFill>
                  <a:srgbClr val="FFC58B"/>
                </a:solidFill>
                <a:latin typeface="+mn-ea"/>
              </a:rPr>
              <a:t>클라이언트</a:t>
            </a:r>
            <a:endParaRPr lang="en-US" altLang="ko-KR" sz="1600" dirty="0">
              <a:solidFill>
                <a:srgbClr val="FFC58B"/>
              </a:solidFill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Redirection Endpoint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Authorization Endpoint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의 결과를 클라이언트로 전송할 때 사용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Authorization Endpoint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로 넘긴 값 혹은 미리 등록해둔 값을 통해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Redirect </a:t>
            </a:r>
          </a:p>
        </p:txBody>
      </p:sp>
    </p:spTree>
    <p:extLst>
      <p:ext uri="{BB962C8B-B14F-4D97-AF65-F5344CB8AC3E}">
        <p14:creationId xmlns:p14="http://schemas.microsoft.com/office/powerpoint/2010/main" val="179219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449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Example Response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9A359-961F-4EA7-9210-3BAF9EC8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79" y="2379150"/>
            <a:ext cx="6086475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798E4-4D42-4AC7-AD0B-022CB02263B7}"/>
              </a:ext>
            </a:extLst>
          </p:cNvPr>
          <p:cNvSpPr txBox="1"/>
          <p:nvPr/>
        </p:nvSpPr>
        <p:spPr>
          <a:xfrm>
            <a:off x="1360980" y="5344991"/>
            <a:ext cx="608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Introspection endpoint </a:t>
            </a:r>
            <a:r>
              <a:rPr lang="ko-KR" altLang="en-US" sz="1400" dirty="0">
                <a:latin typeface="+mj-ea"/>
                <a:ea typeface="+mj-ea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21105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999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Error Response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3BF11-EA5F-41AD-9FF4-CCF9CA2B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13" y="2168114"/>
            <a:ext cx="6096000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FE753-9521-4B2C-8E50-E394139DB769}"/>
              </a:ext>
            </a:extLst>
          </p:cNvPr>
          <p:cNvSpPr txBox="1"/>
          <p:nvPr/>
        </p:nvSpPr>
        <p:spPr>
          <a:xfrm>
            <a:off x="1283513" y="1742253"/>
            <a:ext cx="591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인증이 유효하지 않은 경우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DB818-BBCF-4E7F-B477-1A4E2F6E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3" y="4746714"/>
            <a:ext cx="6019800" cy="1685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85FBA-D5D2-44BF-AD5E-2D159CB47D2A}"/>
              </a:ext>
            </a:extLst>
          </p:cNvPr>
          <p:cNvSpPr txBox="1"/>
          <p:nvPr/>
        </p:nvSpPr>
        <p:spPr>
          <a:xfrm>
            <a:off x="1283513" y="4373661"/>
            <a:ext cx="591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</a:rPr>
              <a:t>이외에는 </a:t>
            </a:r>
            <a:r>
              <a:rPr lang="en-US" altLang="ko-KR" sz="1400" dirty="0">
                <a:latin typeface="+mj-ea"/>
              </a:rPr>
              <a:t>“inactive” token</a:t>
            </a:r>
            <a:r>
              <a:rPr lang="ko-KR" altLang="en-US" sz="1400" dirty="0">
                <a:latin typeface="+mj-ea"/>
              </a:rPr>
              <a:t>으로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간주</a:t>
            </a:r>
          </a:p>
        </p:txBody>
      </p:sp>
    </p:spTree>
    <p:extLst>
      <p:ext uri="{BB962C8B-B14F-4D97-AF65-F5344CB8AC3E}">
        <p14:creationId xmlns:p14="http://schemas.microsoft.com/office/powerpoint/2010/main" val="181380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837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645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 아이디어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: : 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추천 동영상 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A3564-9C46-4A24-8888-74D41ED87B71}"/>
              </a:ext>
            </a:extLst>
          </p:cNvPr>
          <p:cNvSpPr/>
          <p:nvPr/>
        </p:nvSpPr>
        <p:spPr>
          <a:xfrm>
            <a:off x="4091940" y="2103120"/>
            <a:ext cx="662940" cy="388620"/>
          </a:xfrm>
          <a:prstGeom prst="round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60B35-A10E-4E38-81EA-53299BDF2694}"/>
              </a:ext>
            </a:extLst>
          </p:cNvPr>
          <p:cNvSpPr/>
          <p:nvPr/>
        </p:nvSpPr>
        <p:spPr>
          <a:xfrm>
            <a:off x="1562100" y="28422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F65DAA-994B-4013-A374-16698D2378F5}"/>
              </a:ext>
            </a:extLst>
          </p:cNvPr>
          <p:cNvSpPr/>
          <p:nvPr/>
        </p:nvSpPr>
        <p:spPr>
          <a:xfrm>
            <a:off x="1562100" y="294132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5E8890-8618-4FB8-8A72-877C681F157A}"/>
              </a:ext>
            </a:extLst>
          </p:cNvPr>
          <p:cNvSpPr/>
          <p:nvPr/>
        </p:nvSpPr>
        <p:spPr>
          <a:xfrm>
            <a:off x="1562100" y="304038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C428-2582-45E9-A03E-45DF90D0DCD3}"/>
              </a:ext>
            </a:extLst>
          </p:cNvPr>
          <p:cNvSpPr/>
          <p:nvPr/>
        </p:nvSpPr>
        <p:spPr>
          <a:xfrm>
            <a:off x="1562100" y="313944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342038-1C6C-4474-9CB5-DB53B8B3C454}"/>
              </a:ext>
            </a:extLst>
          </p:cNvPr>
          <p:cNvSpPr/>
          <p:nvPr/>
        </p:nvSpPr>
        <p:spPr>
          <a:xfrm>
            <a:off x="1562100" y="323850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5B6CF4-FB78-4803-9778-5DF6052D38A0}"/>
              </a:ext>
            </a:extLst>
          </p:cNvPr>
          <p:cNvSpPr/>
          <p:nvPr/>
        </p:nvSpPr>
        <p:spPr>
          <a:xfrm>
            <a:off x="1562100" y="33375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A2764-5D90-4557-892E-FEF94701D66C}"/>
              </a:ext>
            </a:extLst>
          </p:cNvPr>
          <p:cNvSpPr txBox="1"/>
          <p:nvPr/>
        </p:nvSpPr>
        <p:spPr>
          <a:xfrm>
            <a:off x="2552700" y="3483176"/>
            <a:ext cx="384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키워드하고 일치 시 웹 사이트로 업로드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98A94C2-C4B1-48F9-A680-F297C64E2E2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3116580" y="2297430"/>
            <a:ext cx="975360" cy="567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8C31FC63-9251-4F01-AD73-26BFBD4B5C4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68960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6A7C63E-F239-4803-B89E-D570B0D292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3116580" y="2297430"/>
            <a:ext cx="975360" cy="7658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A42E51F-641F-4F2A-8041-C1B5C1B88555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3116580" y="2297430"/>
            <a:ext cx="975360" cy="8648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03A4D27-1909-4B1B-B0D4-ADC7A1C4185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948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4E4A10-5620-4913-85F5-D8898158131B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116580" y="2297430"/>
            <a:ext cx="975360" cy="10629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C5630D-E85A-4AF0-A456-7F180267CD6B}"/>
              </a:ext>
            </a:extLst>
          </p:cNvPr>
          <p:cNvSpPr/>
          <p:nvPr/>
        </p:nvSpPr>
        <p:spPr>
          <a:xfrm>
            <a:off x="3726180" y="452598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405D03-3556-4FA9-A170-CFA85946476E}"/>
              </a:ext>
            </a:extLst>
          </p:cNvPr>
          <p:cNvSpPr/>
          <p:nvPr/>
        </p:nvSpPr>
        <p:spPr>
          <a:xfrm>
            <a:off x="3726180" y="443782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948FCA-1D7B-4C82-A2F0-84DD0EEFD447}"/>
              </a:ext>
            </a:extLst>
          </p:cNvPr>
          <p:cNvSpPr/>
          <p:nvPr/>
        </p:nvSpPr>
        <p:spPr>
          <a:xfrm>
            <a:off x="3343631" y="4091940"/>
            <a:ext cx="2386609" cy="19659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146B93-D67E-49BB-A4FD-3374F8820EF2}"/>
              </a:ext>
            </a:extLst>
          </p:cNvPr>
          <p:cNvSpPr txBox="1"/>
          <p:nvPr/>
        </p:nvSpPr>
        <p:spPr>
          <a:xfrm>
            <a:off x="5745480" y="5780901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</a:rPr>
              <a:t>&lt;-  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동영상 검색  웹사이트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BFDE2A5-4843-477E-A6D1-2C7F9C4FFB53}"/>
              </a:ext>
            </a:extLst>
          </p:cNvPr>
          <p:cNvSpPr/>
          <p:nvPr/>
        </p:nvSpPr>
        <p:spPr>
          <a:xfrm>
            <a:off x="4503420" y="4724818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902E44D-6CCE-4165-B84D-B606A12C2B07}"/>
              </a:ext>
            </a:extLst>
          </p:cNvPr>
          <p:cNvSpPr/>
          <p:nvPr/>
        </p:nvSpPr>
        <p:spPr>
          <a:xfrm>
            <a:off x="4505800" y="4799369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2A4F19D-4FB1-41A6-BA9E-79A4624ADE43}"/>
              </a:ext>
            </a:extLst>
          </p:cNvPr>
          <p:cNvSpPr/>
          <p:nvPr/>
        </p:nvSpPr>
        <p:spPr>
          <a:xfrm>
            <a:off x="4509134" y="4873920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2EE970-1A08-42FE-9DB2-AD15C27C79D8}"/>
              </a:ext>
            </a:extLst>
          </p:cNvPr>
          <p:cNvSpPr/>
          <p:nvPr/>
        </p:nvSpPr>
        <p:spPr>
          <a:xfrm>
            <a:off x="2346008" y="3536677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CC10711-0934-4E91-AF24-47366B26F428}"/>
              </a:ext>
            </a:extLst>
          </p:cNvPr>
          <p:cNvSpPr/>
          <p:nvPr/>
        </p:nvSpPr>
        <p:spPr>
          <a:xfrm>
            <a:off x="2348388" y="3611228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E97A47D-020D-4A2F-B2F2-2DCF8F994F0D}"/>
              </a:ext>
            </a:extLst>
          </p:cNvPr>
          <p:cNvSpPr/>
          <p:nvPr/>
        </p:nvSpPr>
        <p:spPr>
          <a:xfrm>
            <a:off x="2351722" y="3685779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0DB31AB-6C05-4984-A95E-702CFA192136}"/>
              </a:ext>
            </a:extLst>
          </p:cNvPr>
          <p:cNvSpPr/>
          <p:nvPr/>
        </p:nvSpPr>
        <p:spPr>
          <a:xfrm>
            <a:off x="2323148" y="2494041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3D09D32-F0CD-4BD4-B5D9-EB3E186A2C0C}"/>
              </a:ext>
            </a:extLst>
          </p:cNvPr>
          <p:cNvSpPr/>
          <p:nvPr/>
        </p:nvSpPr>
        <p:spPr>
          <a:xfrm>
            <a:off x="2325528" y="2568592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B17AB2-F571-4216-8585-1B72F6A9FF00}"/>
              </a:ext>
            </a:extLst>
          </p:cNvPr>
          <p:cNvSpPr/>
          <p:nvPr/>
        </p:nvSpPr>
        <p:spPr>
          <a:xfrm>
            <a:off x="2328862" y="2643143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976C766-7F67-4BC5-900D-F05CB1FF0D23}"/>
              </a:ext>
            </a:extLst>
          </p:cNvPr>
          <p:cNvSpPr/>
          <p:nvPr/>
        </p:nvSpPr>
        <p:spPr>
          <a:xfrm>
            <a:off x="6680503" y="1907358"/>
            <a:ext cx="567585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F820B-78C3-4672-8CC6-54A212545D13}"/>
              </a:ext>
            </a:extLst>
          </p:cNvPr>
          <p:cNvSpPr/>
          <p:nvPr/>
        </p:nvSpPr>
        <p:spPr>
          <a:xfrm>
            <a:off x="6680503" y="1686057"/>
            <a:ext cx="567585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C381C-85C1-4A6D-955F-C3F5429C1B50}"/>
              </a:ext>
            </a:extLst>
          </p:cNvPr>
          <p:cNvSpPr txBox="1"/>
          <p:nvPr/>
        </p:nvSpPr>
        <p:spPr>
          <a:xfrm>
            <a:off x="7248088" y="1572644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전체 동영상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E0DA7E-029A-44A0-A7EB-69D9AF0EA00F}"/>
              </a:ext>
            </a:extLst>
          </p:cNvPr>
          <p:cNvSpPr txBox="1"/>
          <p:nvPr/>
        </p:nvSpPr>
        <p:spPr>
          <a:xfrm>
            <a:off x="7248088" y="1791719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일치 동영상 </a:t>
            </a:r>
          </a:p>
        </p:txBody>
      </p:sp>
    </p:spTree>
    <p:extLst>
      <p:ext uri="{BB962C8B-B14F-4D97-AF65-F5344CB8AC3E}">
        <p14:creationId xmlns:p14="http://schemas.microsoft.com/office/powerpoint/2010/main" val="2592628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57200" y="2155771"/>
            <a:ext cx="80859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사용자의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콘텐츠에 액세스하도록 앱을 인증하려고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OAuth 2.0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애플리케이션을 인증하므로 필요한 작업은 다음과 같습니다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b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b="1" spc="-150" dirty="0">
                <a:solidFill>
                  <a:srgbClr val="D67F00"/>
                </a:solidFill>
              </a:rPr>
              <a:t>1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인증 워크 </a:t>
            </a:r>
            <a:r>
              <a:rPr lang="ko-KR" altLang="en-US" sz="1400" b="1" spc="-150" dirty="0" err="1">
                <a:solidFill>
                  <a:srgbClr val="D67F00"/>
                </a:solidFill>
              </a:rPr>
              <a:t>플로</a:t>
            </a:r>
            <a:r>
              <a:rPr lang="ko-KR" altLang="en-US" sz="1400" b="1" spc="-150" dirty="0">
                <a:solidFill>
                  <a:srgbClr val="D67F00"/>
                </a:solidFill>
              </a:rPr>
              <a:t> 선택 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인증 토큰을 생성하기 전에 필요한 토큰 유형을 결정해야합니다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(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앱이 공개 또는 비공개 콘텐츠에 액세스하고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있는지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2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토큰 생성</a:t>
            </a:r>
            <a:endParaRPr lang="ko-KR" altLang="en-US" sz="1400" spc="-150" dirty="0">
              <a:solidFill>
                <a:srgbClr val="D67F00"/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공용 컨텐츠의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직접 공용 액세스 토큰을 작성하도록 요청합니다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비공개 콘텐츠의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사용자를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보내 응용 프로그램을 대신하여 권한을 부여합니다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그런 다음 액세스 토큰을 교환 할 수 있는 인증 코드를 받습니다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3 API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요청 만들기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액세스 토큰을 사용하면 토큰이 만료되거나 취소 될 때까지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상호 작용할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endParaRPr lang="ko-KR" altLang="en-US" sz="11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4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EB2AFB-37D7-4A56-AD54-1141249BCE24}"/>
              </a:ext>
            </a:extLst>
          </p:cNvPr>
          <p:cNvSpPr/>
          <p:nvPr/>
        </p:nvSpPr>
        <p:spPr>
          <a:xfrm>
            <a:off x="486561" y="2141488"/>
            <a:ext cx="82669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+mn-ea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키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작성한 각 애플리케이션마다 클라이언트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클라이언트 비밀번호가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키를 생성하려면 애플리케이션에 대한 기본 정보를 제공해야합니다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endParaRPr lang="en-US" altLang="ko-KR" sz="1400" b="0" i="0" spc="-1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B2532-922E-49AD-A58C-54122E68E1EC}"/>
              </a:ext>
            </a:extLst>
          </p:cNvPr>
          <p:cNvSpPr/>
          <p:nvPr/>
        </p:nvSpPr>
        <p:spPr>
          <a:xfrm>
            <a:off x="486560" y="4097715"/>
            <a:ext cx="8266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액세스 토큰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요청을 하려면 액세스 토큰이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사용자를 대신하여 요청을 하려면 해당 토큰을 인증해야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 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는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OAuth 2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 사양을 사용합니다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Vimeo URL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로 사용자를 보내야 액세스가 허용 또는 거부 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수락하면 앱으로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리디렉션되어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액세스 토큰에 대한 코드를 교환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62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08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에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각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요청은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메소드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,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엔드 포인트 및 매개 변수 목록으로 구성됩니다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문서 전체에서 이러한 요청은 다음 예제와 같이 형식화됩니다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</a:t>
            </a:r>
            <a:endParaRPr lang="ko-KR" altLang="en-US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C877F8-F215-42FF-BE2B-E648A5F00CB5}"/>
              </a:ext>
            </a:extLst>
          </p:cNvPr>
          <p:cNvSpPr/>
          <p:nvPr/>
        </p:nvSpPr>
        <p:spPr>
          <a:xfrm>
            <a:off x="2209800" y="342900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{METHOD}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{endpoint}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6D581-70B1-4301-9433-10761568BEBE}"/>
              </a:ext>
            </a:extLst>
          </p:cNvPr>
          <p:cNvSpPr/>
          <p:nvPr/>
        </p:nvSpPr>
        <p:spPr>
          <a:xfrm>
            <a:off x="2370943" y="3798332"/>
            <a:ext cx="7125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이 메소드에는 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"{</a:t>
            </a:r>
            <a:r>
              <a:rPr lang="en-US" altLang="ko-KR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scope_name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}"</a:t>
            </a:r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범위의 토큰이 필요합니다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4130DF1-8CAD-485F-A2EF-A72B9009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776"/>
              </p:ext>
            </p:extLst>
          </p:nvPr>
        </p:nvGraphicFramePr>
        <p:xfrm>
          <a:off x="2370943" y="4304178"/>
          <a:ext cx="2496332" cy="914400"/>
        </p:xfrm>
        <a:graphic>
          <a:graphicData uri="http://schemas.openxmlformats.org/drawingml/2006/table">
            <a:tbl>
              <a:tblPr/>
              <a:tblGrid>
                <a:gridCol w="638957">
                  <a:extLst>
                    <a:ext uri="{9D8B030D-6E8A-4147-A177-3AD203B41FA5}">
                      <a16:colId xmlns:a16="http://schemas.microsoft.com/office/drawing/2014/main" val="22625402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1321347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483226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Field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4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{field1}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2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{field2}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6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4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26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엔드 포인트의 대부분은 여러 작업을 지원합니다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동작은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메소드로 정의됩니다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이러한 방법은 일반적으로 아래 지침을 따릅니다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4105"/>
              </p:ext>
            </p:extLst>
          </p:nvPr>
        </p:nvGraphicFramePr>
        <p:xfrm>
          <a:off x="618343" y="2943224"/>
          <a:ext cx="5601482" cy="3314770"/>
        </p:xfrm>
        <a:graphic>
          <a:graphicData uri="http://schemas.openxmlformats.org/drawingml/2006/table">
            <a:tbl>
              <a:tblPr/>
              <a:tblGrid>
                <a:gridCol w="848507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GET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리소스의 </a:t>
                      </a:r>
                      <a:r>
                        <a:rPr lang="en-US" altLang="ko-KR" sz="1000" dirty="0">
                          <a:effectLst/>
                        </a:rPr>
                        <a:t>JSON </a:t>
                      </a:r>
                      <a:r>
                        <a:rPr lang="ko-KR" altLang="en-US" sz="1000" dirty="0">
                          <a:effectLst/>
                        </a:rPr>
                        <a:t>표현 검색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GET /me </a:t>
                      </a:r>
                      <a:r>
                        <a:rPr lang="ko-KR" altLang="en-US" sz="1000" dirty="0">
                          <a:effectLst/>
                        </a:rPr>
                        <a:t>인증 된 사용자의 정보를 반환합니다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컬렉션에 새 리소스를 추가하십시오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이 방법은 일반적으로 추가 매개 변수가 필요합니다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POST /me/albums </a:t>
                      </a:r>
                      <a:r>
                        <a:rPr lang="ko-KR" altLang="en-US" sz="1000" dirty="0">
                          <a:effectLst/>
                        </a:rPr>
                        <a:t>인증 된 사용자가 새 앨범을 만듭니다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8350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PUT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리소스를 교체하거나 두 리소스를 함께 연결합니다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PUT /me/likes/[video_id] </a:t>
                      </a:r>
                      <a:r>
                        <a:rPr lang="ko-KR" altLang="en-US" sz="1000">
                          <a:effectLst/>
                        </a:rPr>
                        <a:t>인증 된 사용자를 대신하여 </a:t>
                      </a:r>
                      <a:r>
                        <a:rPr lang="en-US" altLang="ko-KR" sz="1000">
                          <a:effectLst/>
                        </a:rPr>
                        <a:t>[video_id]</a:t>
                      </a:r>
                      <a:r>
                        <a:rPr lang="ko-KR" altLang="en-US" sz="1000">
                          <a:effectLst/>
                        </a:rPr>
                        <a:t>에 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좋아요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를 추가합니다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PATCH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자원을 수정하십시오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본문에는 새 자원 표현이 포함됩니다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PATCH /videos/[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동영상의 입력란을 변경할 수 있습니다</a:t>
                      </a:r>
                      <a:r>
                        <a:rPr lang="en-US" altLang="ko-KR" sz="1000" dirty="0">
                          <a:effectLst/>
                        </a:rPr>
                        <a:t>. 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DELETE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기존 자원을 삭제하거나 두 자원의 연결을 끊습니다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DELETE /videos/[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 </a:t>
                      </a:r>
                      <a:r>
                        <a:rPr lang="en-US" altLang="ko-KR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</a:t>
                      </a:r>
                      <a:r>
                        <a:rPr lang="ko-KR" altLang="en-US" sz="1000" dirty="0">
                          <a:effectLst/>
                        </a:rPr>
                        <a:t>을 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를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삭제합니다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424A5E-0C61-4842-BD94-783CBD83CC93}"/>
              </a:ext>
            </a:extLst>
          </p:cNvPr>
          <p:cNvSpPr/>
          <p:nvPr/>
        </p:nvSpPr>
        <p:spPr>
          <a:xfrm>
            <a:off x="6249186" y="5796329"/>
            <a:ext cx="2894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 정보에 따라</a:t>
            </a:r>
            <a:endParaRPr lang="en-US" altLang="ko-KR" sz="1200" spc="-150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  <a:p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클릭한 동영상을 기반으로 추천 주제 선정</a:t>
            </a:r>
            <a:endParaRPr lang="en-US" altLang="ko-KR" sz="1200" spc="-150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CE114-4D78-4DE7-93A1-F617C475E1C8}"/>
              </a:ext>
            </a:extLst>
          </p:cNvPr>
          <p:cNvSpPr/>
          <p:nvPr/>
        </p:nvSpPr>
        <p:spPr>
          <a:xfrm>
            <a:off x="4888073" y="3211925"/>
            <a:ext cx="1331752" cy="217076"/>
          </a:xfrm>
          <a:prstGeom prst="rect">
            <a:avLst/>
          </a:prstGeom>
          <a:noFill/>
          <a:ln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D7A004-529C-469D-8DE9-206CCE876576}"/>
              </a:ext>
            </a:extLst>
          </p:cNvPr>
          <p:cNvSpPr/>
          <p:nvPr/>
        </p:nvSpPr>
        <p:spPr>
          <a:xfrm>
            <a:off x="4025405" y="3927822"/>
            <a:ext cx="1033156" cy="217076"/>
          </a:xfrm>
          <a:prstGeom prst="rect">
            <a:avLst/>
          </a:prstGeom>
          <a:noFill/>
          <a:ln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7810B9-63B4-49BD-AA7F-168F8961CD2A}"/>
              </a:ext>
            </a:extLst>
          </p:cNvPr>
          <p:cNvSpPr/>
          <p:nvPr/>
        </p:nvSpPr>
        <p:spPr>
          <a:xfrm>
            <a:off x="5350866" y="4591522"/>
            <a:ext cx="630484" cy="217076"/>
          </a:xfrm>
          <a:prstGeom prst="rect">
            <a:avLst/>
          </a:prstGeom>
          <a:noFill/>
          <a:ln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5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6" y="2605568"/>
            <a:ext cx="788609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JWT(</a:t>
            </a:r>
            <a:r>
              <a:rPr lang="en-US" altLang="ko-KR" dirty="0" err="1">
                <a:solidFill>
                  <a:srgbClr val="FFC58B"/>
                </a:solidFill>
                <a:latin typeface="Arial Black" panose="020B0A04020102020204" pitchFamily="34" charset="0"/>
              </a:rPr>
              <a:t>Json</a:t>
            </a:r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 Web Token)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68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2669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인증되지 않은 토큰 생성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인증되지 않은 액세스 토큰을 얻으려면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https://api.vimeo.com/oauth/authorize/client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인증 헤더와 일부 매개 변수와 함께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HTTP POST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요청을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해야합니다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.</a:t>
            </a:r>
          </a:p>
          <a:p>
            <a:endParaRPr lang="en-US" altLang="ko-KR" sz="1200" spc="-150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6143A-3ED5-4DC4-B4A2-9E3DAA9C1E3B}"/>
              </a:ext>
            </a:extLst>
          </p:cNvPr>
          <p:cNvSpPr/>
          <p:nvPr/>
        </p:nvSpPr>
        <p:spPr>
          <a:xfrm>
            <a:off x="1447800" y="3012043"/>
            <a:ext cx="5953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POST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oauth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 / authorize / client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853775-A51F-45BB-BCB2-05D0A60A5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24339"/>
              </p:ext>
            </p:extLst>
          </p:nvPr>
        </p:nvGraphicFramePr>
        <p:xfrm>
          <a:off x="995362" y="2772098"/>
          <a:ext cx="6858000" cy="155448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330549949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833367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77303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effectLst/>
                        </a:rPr>
                        <a:t>필드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기술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3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grant_type</a:t>
                      </a:r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반드시 </a:t>
                      </a:r>
                      <a:r>
                        <a:rPr lang="en-US" altLang="ko-KR" sz="1200">
                          <a:effectLst/>
                        </a:rPr>
                        <a:t>"client_credentials"</a:t>
                      </a:r>
                      <a:r>
                        <a:rPr lang="ko-KR" altLang="en-US" sz="1200">
                          <a:effectLst/>
                        </a:rPr>
                        <a:t>로 설정해야합니다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9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범위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아니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기본값은 </a:t>
                      </a:r>
                      <a:r>
                        <a:rPr lang="en-US" altLang="ko-KR" sz="1200" dirty="0">
                          <a:effectLst/>
                        </a:rPr>
                        <a:t>public</a:t>
                      </a:r>
                      <a:r>
                        <a:rPr lang="ko-KR" altLang="en-US" sz="1200" dirty="0">
                          <a:effectLst/>
                        </a:rPr>
                        <a:t>입니다</a:t>
                      </a:r>
                      <a:r>
                        <a:rPr lang="en-US" altLang="ko-KR" sz="1200" dirty="0">
                          <a:effectLst/>
                        </a:rPr>
                        <a:t>. </a:t>
                      </a:r>
                      <a:r>
                        <a:rPr lang="ko-KR" altLang="en-US" sz="1200" dirty="0">
                          <a:effectLst/>
                        </a:rPr>
                        <a:t>이것은 </a:t>
                      </a:r>
                      <a:r>
                        <a:rPr lang="ko-KR" altLang="en-US" sz="1200" dirty="0" err="1">
                          <a:effectLst/>
                        </a:rPr>
                        <a:t>액세스하고자하는</a:t>
                      </a: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ko-KR" altLang="en-US" sz="1200" b="0" u="none" strike="noStrike" dirty="0">
                          <a:solidFill>
                            <a:srgbClr val="EB9D06"/>
                          </a:solidFill>
                          <a:effectLst/>
                          <a:hlinkClick r:id="rId2"/>
                        </a:rPr>
                        <a:t>범위</a:t>
                      </a:r>
                      <a:r>
                        <a:rPr lang="ko-KR" altLang="en-US" sz="1200" dirty="0">
                          <a:effectLst/>
                        </a:rPr>
                        <a:t> 의 공백으로 구분 된 목록입니다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0806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FE909-B3F5-43BD-BBE2-5FF68AE1CD96}"/>
              </a:ext>
            </a:extLst>
          </p:cNvPr>
          <p:cNvSpPr/>
          <p:nvPr/>
        </p:nvSpPr>
        <p:spPr>
          <a:xfrm>
            <a:off x="618343" y="4566523"/>
            <a:ext cx="7477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인증헤더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"Authorization : basic " + base64(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client_id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 + ":" +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client_secret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98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AC54D5-24DA-490A-8965-A71E4A282E6F}"/>
              </a:ext>
            </a:extLst>
          </p:cNvPr>
          <p:cNvSpPr/>
          <p:nvPr/>
        </p:nvSpPr>
        <p:spPr>
          <a:xfrm>
            <a:off x="427839" y="1879546"/>
            <a:ext cx="804941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인증 된 토큰 생성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사용자를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Vimeo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로 보냄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리디렉션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프로세스의 첫 번째 단계는 사용자의 클라이언트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브라우저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vimeo.com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으로 보내는 것입니다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이는 일반적으로 승인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URL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을 웹 페이지의 링크로 제공하여 수행됩니다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E6EEF9-489C-4C96-983A-EBB4B96934B5}"/>
              </a:ext>
            </a:extLst>
          </p:cNvPr>
          <p:cNvSpPr/>
          <p:nvPr/>
        </p:nvSpPr>
        <p:spPr>
          <a:xfrm>
            <a:off x="486561" y="2828836"/>
            <a:ext cx="8049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https://api.vimeo.com/oauth/authorize?client_id=XXXXX&amp;response_type=code&amp;redirect_uri=XXXX.YYY/ZZZZZ&amp;state=XXXXXX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1D6ED2-2E98-48A5-BA88-5D2034AB539A}"/>
              </a:ext>
            </a:extLst>
          </p:cNvPr>
          <p:cNvSpPr/>
          <p:nvPr/>
        </p:nvSpPr>
        <p:spPr>
          <a:xfrm>
            <a:off x="360591" y="3562683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oauth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 / authorize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9A17636-D232-4AFA-A6AA-2EA01A726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21809"/>
              </p:ext>
            </p:extLst>
          </p:nvPr>
        </p:nvGraphicFramePr>
        <p:xfrm>
          <a:off x="486561" y="3962400"/>
          <a:ext cx="8170878" cy="2472074"/>
        </p:xfrm>
        <a:graphic>
          <a:graphicData uri="http://schemas.openxmlformats.org/drawingml/2006/table">
            <a:tbl>
              <a:tblPr/>
              <a:tblGrid>
                <a:gridCol w="2723626">
                  <a:extLst>
                    <a:ext uri="{9D8B030D-6E8A-4147-A177-3AD203B41FA5}">
                      <a16:colId xmlns:a16="http://schemas.microsoft.com/office/drawing/2014/main" val="2967664683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3518630794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4266712129"/>
                    </a:ext>
                  </a:extLst>
                </a:gridCol>
              </a:tblGrid>
              <a:tr h="2106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필드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필수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34760"/>
                  </a:ext>
                </a:extLst>
              </a:tr>
              <a:tr h="1007309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response_type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장기간 동안이 토큰을 서버에 저장하려는 경우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코드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를 입력하고 </a:t>
                      </a:r>
                      <a:r>
                        <a:rPr lang="ko-KR" altLang="en-US" sz="9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권한 부여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워크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플로를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따라야합니다 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브라우저에서 이 토큰을 사용할 계획이라면 토큰은 자동 만료되며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토큰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을 제공해야합니다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 브라우저 시스템을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암시 적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권한 부여 라고 합니다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15153"/>
                  </a:ext>
                </a:extLst>
              </a:tr>
              <a:tr h="210627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client_id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고객 식별자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68245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redirect_uri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 입력란은 필수이며 애플리케이션의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리디렉션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URI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중 하나와 일치 해야 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43300"/>
                  </a:ext>
                </a:extLst>
              </a:tr>
              <a:tr h="412831"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범위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아니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기본값은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공개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및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개인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입니다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이것은 액세스하고자 하는 </a:t>
                      </a:r>
                      <a:r>
                        <a:rPr lang="ko-KR" altLang="en-US" sz="9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범위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의 공백으로 구분 된 목록입니다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382"/>
                  </a:ext>
                </a:extLst>
              </a:tr>
              <a:tr h="264212"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상태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클라이언트가 액세스 토큰과 함께 반환 할 고유 값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57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927653"/>
            <a:ext cx="808593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</a:rPr>
              <a:t>매개 변수</a:t>
            </a: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대부분의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포인트는 추가 요청 매개 변수를 지원합니다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매개 변수는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포인트에 따라 다릅니다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spc="-150" dirty="0">
                <a:solidFill>
                  <a:srgbClr val="FFC58B"/>
                </a:solidFill>
              </a:rPr>
              <a:t>GET</a:t>
            </a:r>
            <a:endParaRPr lang="ko-KR" altLang="en-US" sz="2400" spc="-150" dirty="0">
              <a:solidFill>
                <a:srgbClr val="FFC58B"/>
              </a:solidFill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요청은 모든 표준 쿼리 구성 요소 와 마찬가지로 매개 변수를 끝점에 추가해야 합니다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CDE584-FDB8-4976-ADE7-2F76C0E6DD24}"/>
              </a:ext>
            </a:extLst>
          </p:cNvPr>
          <p:cNvSpPr/>
          <p:nvPr/>
        </p:nvSpPr>
        <p:spPr>
          <a:xfrm>
            <a:off x="486561" y="37743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METHOD endpoint?field1=hello&amp;field2=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0EBA8-B33C-41F2-87F7-FC0F1E78E6F0}"/>
              </a:ext>
            </a:extLst>
          </p:cNvPr>
          <p:cNvSpPr/>
          <p:nvPr/>
        </p:nvSpPr>
        <p:spPr>
          <a:xfrm>
            <a:off x="457200" y="4507900"/>
            <a:ext cx="8553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C58B"/>
                </a:solidFill>
              </a:rPr>
              <a:t>POST, PUT, DELETE, PATCH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다른 모든 요청은 본문을 통해 매개 변수를 제공해야합니다. 기본적으로 우리는 당신이 값을 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application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x-www-form-urlencoded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로 보내는 것으로 가정합니다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2DE935-24CF-44AA-B0C4-F10591DF4274}"/>
              </a:ext>
            </a:extLst>
          </p:cNvPr>
          <p:cNvSpPr/>
          <p:nvPr/>
        </p:nvSpPr>
        <p:spPr>
          <a:xfrm>
            <a:off x="457200" y="5524444"/>
            <a:ext cx="2961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x-www-form-urlencoded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221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E1FE13-B98B-4102-B2DD-6D040734D861}"/>
              </a:ext>
            </a:extLst>
          </p:cNvPr>
          <p:cNvSpPr/>
          <p:nvPr/>
        </p:nvSpPr>
        <p:spPr>
          <a:xfrm>
            <a:off x="591739" y="5207033"/>
            <a:ext cx="752522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C58B"/>
                </a:solidFill>
                <a:latin typeface="+mj-ea"/>
                <a:ea typeface="+mj-ea"/>
              </a:rPr>
              <a:t>Redirect URI </a:t>
            </a:r>
            <a:r>
              <a:rPr lang="ko-KR" altLang="en-US" sz="1600" b="1" dirty="0">
                <a:solidFill>
                  <a:srgbClr val="FFC58B"/>
                </a:solidFill>
                <a:latin typeface="+mj-ea"/>
                <a:ea typeface="+mj-ea"/>
              </a:rPr>
              <a:t>예시</a:t>
            </a:r>
            <a:endParaRPr lang="en-US" altLang="ko-KR" sz="1600" b="1" dirty="0">
              <a:solidFill>
                <a:srgbClr val="FFC58B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https://www.example.com/implicit#</a:t>
            </a:r>
            <a:r>
              <a:rPr lang="en-US" altLang="ko-KR" sz="1400" dirty="0">
                <a:solidFill>
                  <a:srgbClr val="FFC58B"/>
                </a:solidFill>
                <a:latin typeface="Courier New" panose="02070309020205020404" pitchFamily="49" charset="0"/>
              </a:rPr>
              <a:t>access_token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=2afa184ee4rb2eb69de7779932c07c5a&amp;</a:t>
            </a:r>
            <a:r>
              <a:rPr lang="en-US" altLang="ko-KR" sz="1400" dirty="0">
                <a:solidFill>
                  <a:srgbClr val="FFC58B"/>
                </a:solidFill>
                <a:latin typeface="Courier New" panose="02070309020205020404" pitchFamily="49" charset="0"/>
              </a:rPr>
              <a:t>token_type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=bearer&amp;scope=public+private&amp;state=h3110-w0r16&amp;expires_in=3600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0BCDDC-71EE-4BFD-BE10-7B566E09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45022"/>
              </p:ext>
            </p:extLst>
          </p:nvPr>
        </p:nvGraphicFramePr>
        <p:xfrm>
          <a:off x="591739" y="2810723"/>
          <a:ext cx="7862927" cy="2030257"/>
        </p:xfrm>
        <a:graphic>
          <a:graphicData uri="http://schemas.openxmlformats.org/drawingml/2006/table">
            <a:tbl>
              <a:tblPr/>
              <a:tblGrid>
                <a:gridCol w="900708">
                  <a:extLst>
                    <a:ext uri="{9D8B030D-6E8A-4147-A177-3AD203B41FA5}">
                      <a16:colId xmlns:a16="http://schemas.microsoft.com/office/drawing/2014/main" val="3701315916"/>
                    </a:ext>
                  </a:extLst>
                </a:gridCol>
                <a:gridCol w="576128">
                  <a:extLst>
                    <a:ext uri="{9D8B030D-6E8A-4147-A177-3AD203B41FA5}">
                      <a16:colId xmlns:a16="http://schemas.microsoft.com/office/drawing/2014/main" val="349185622"/>
                    </a:ext>
                  </a:extLst>
                </a:gridCol>
                <a:gridCol w="6386091">
                  <a:extLst>
                    <a:ext uri="{9D8B030D-6E8A-4147-A177-3AD203B41FA5}">
                      <a16:colId xmlns:a16="http://schemas.microsoft.com/office/drawing/2014/main" val="845510485"/>
                    </a:ext>
                  </a:extLst>
                </a:gridCol>
              </a:tblGrid>
              <a:tr h="15671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키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유형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034851"/>
                  </a:ext>
                </a:extLst>
              </a:tr>
              <a:tr h="39038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액세스 토큰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String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요청을 수행하는 데 사용할 </a:t>
                      </a:r>
                      <a:r>
                        <a:rPr lang="ko-KR" alt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수있는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액세스 토큰입니다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자세한 내용 </a:t>
                      </a:r>
                      <a:r>
                        <a:rPr lang="ko-KR" altLang="en-US" sz="11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요청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 하기를 참조하십시오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51917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token_type</a:t>
                      </a:r>
                      <a:endParaRPr lang="en-U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String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이 값은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Vimeo API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에서 전달 토큰 만 지원하기 때문에 항상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무기명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이됩니다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969988"/>
                  </a:ext>
                </a:extLst>
              </a:tr>
              <a:tr h="671460"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상태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String</a:t>
                      </a:r>
                      <a:endParaRPr lang="ko-KR" altLang="en-U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이 상태가 </a:t>
                      </a:r>
                      <a:r>
                        <a:rPr lang="ko-KR" altLang="en-US" sz="11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사용자를 </a:t>
                      </a:r>
                      <a:r>
                        <a:rPr lang="en-US" altLang="ko-KR" sz="11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Vimeo</a:t>
                      </a:r>
                      <a:r>
                        <a:rPr lang="ko-KR" altLang="en-US" sz="11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로 보낼</a:t>
                      </a:r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 때 제공 한 상태와 동일한 지 확인해야합니다 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값이 일치하지 않으면 누군가가 승인 프로세스를 하이재킹하려고 시도 할 수 있습니다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270088"/>
                  </a:ext>
                </a:extLst>
              </a:tr>
              <a:tr h="390383"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만료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정수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생성하는 토큰은 수명이 짧습니다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en-US" altLang="ko-KR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expires_in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토큰이 만료 될 때까지의 시간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초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을 알려줍니다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6632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065DB53-C74C-48F4-A25A-49B16283D491}"/>
              </a:ext>
            </a:extLst>
          </p:cNvPr>
          <p:cNvSpPr/>
          <p:nvPr/>
        </p:nvSpPr>
        <p:spPr>
          <a:xfrm>
            <a:off x="503339" y="1948970"/>
            <a:ext cx="8137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C58B"/>
                </a:solidFill>
              </a:rPr>
              <a:t>암시적 워크 </a:t>
            </a:r>
            <a:r>
              <a:rPr lang="ko-KR" altLang="en-US" sz="1600" b="1" dirty="0" err="1">
                <a:solidFill>
                  <a:srgbClr val="FFC58B"/>
                </a:solidFill>
              </a:rPr>
              <a:t>플로</a:t>
            </a:r>
            <a:endParaRPr lang="ko-KR" altLang="en-US" sz="1600" b="1" dirty="0">
              <a:solidFill>
                <a:srgbClr val="FFC58B"/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사용자가 암시적 승인 워크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플로에서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앱을 수락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redirect_uri하면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URL 조각 (# 다음)의 세 값 을 사용하여 사용자를 즉시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리디렉션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합니다.</a:t>
            </a:r>
          </a:p>
        </p:txBody>
      </p:sp>
    </p:spTree>
    <p:extLst>
      <p:ext uri="{BB962C8B-B14F-4D97-AF65-F5344CB8AC3E}">
        <p14:creationId xmlns:p14="http://schemas.microsoft.com/office/powerpoint/2010/main" val="1856327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F96EAC-42A6-42B0-A4BE-151E4D414C36}"/>
              </a:ext>
            </a:extLst>
          </p:cNvPr>
          <p:cNvSpPr/>
          <p:nvPr/>
        </p:nvSpPr>
        <p:spPr>
          <a:xfrm>
            <a:off x="615369" y="1809331"/>
            <a:ext cx="79132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58B"/>
                </a:solidFill>
              </a:rPr>
              <a:t>액세스 토큰 코드 교환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사이트로 돌아 오면 액세스 토큰에 대한 코드를 교환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해야합니다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https://api.vimeo.com/oauth/access_token인증 헤더와 다음 매개 변수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사용하여 HTTP POST 요청을 만듭니다 .</a:t>
            </a: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D5F409-0799-4812-A919-D81B2E97F424}"/>
              </a:ext>
            </a:extLst>
          </p:cNvPr>
          <p:cNvSpPr/>
          <p:nvPr/>
        </p:nvSpPr>
        <p:spPr>
          <a:xfrm>
            <a:off x="1566643" y="3263680"/>
            <a:ext cx="6010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POST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oauth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 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access_token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F0B4BC0-79FE-4081-82F1-77C7478A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94071"/>
              </p:ext>
            </p:extLst>
          </p:nvPr>
        </p:nvGraphicFramePr>
        <p:xfrm>
          <a:off x="737929" y="4030795"/>
          <a:ext cx="7542006" cy="170688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407248546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38824023"/>
                    </a:ext>
                  </a:extLst>
                </a:gridCol>
                <a:gridCol w="2970006">
                  <a:extLst>
                    <a:ext uri="{9D8B030D-6E8A-4147-A177-3AD203B41FA5}">
                      <a16:colId xmlns:a16="http://schemas.microsoft.com/office/drawing/2014/main" val="1909304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필드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grant_type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반드시 </a:t>
                      </a:r>
                      <a:r>
                        <a:rPr lang="en-US" altLang="ko-KR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authorization_code"</a:t>
                      </a:r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로 설정해야합니다</a:t>
                      </a:r>
                      <a:r>
                        <a:rPr lang="en-US" altLang="ko-KR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21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암호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권한 서버로부터 수신 한 권한 코드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7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redirect_uri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이전 단계의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리디렉션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와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일치해야합니다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03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77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977D01-3223-4950-8969-8EE6E403000F}"/>
              </a:ext>
            </a:extLst>
          </p:cNvPr>
          <p:cNvSpPr/>
          <p:nvPr/>
        </p:nvSpPr>
        <p:spPr>
          <a:xfrm>
            <a:off x="369116" y="1563795"/>
            <a:ext cx="854838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58B"/>
                </a:solidFill>
              </a:rPr>
              <a:t>인증 응답에서 액세스 토큰 수신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승인이 유효한 경우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일부 추가 필드와 함께 액세스 토큰을 포함하는 최종 인증 응답을 보냅니다. 이제 응용 프로그램이 승인되었습니다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토큰이 만료되거나 취소 될 때까지 토큰을 사용하여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통해 사용자의 계정에 액세스 할 수 있습니다 (토큰 범위 에서 허용되는 작업으로 제한됨) .</a:t>
            </a: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AFCD9-EB6D-472C-961A-88591C282DD6}"/>
              </a:ext>
            </a:extLst>
          </p:cNvPr>
          <p:cNvSpPr/>
          <p:nvPr/>
        </p:nvSpPr>
        <p:spPr>
          <a:xfrm>
            <a:off x="2357306" y="2754323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{&lt;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access_token</a:t>
            </a:r>
            <a:r>
              <a:rPr lang="ko-KR" altLang="en-US" sz="1600" dirty="0"/>
              <a:t>": "TOKEN",&lt;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token_type</a:t>
            </a:r>
            <a:r>
              <a:rPr lang="ko-KR" altLang="en-US" sz="1600" dirty="0"/>
              <a:t>": "</a:t>
            </a:r>
            <a:r>
              <a:rPr lang="ko-KR" altLang="en-US" sz="1600" dirty="0" err="1"/>
              <a:t>Bearer</a:t>
            </a:r>
            <a:r>
              <a:rPr lang="ko-KR" altLang="en-US" sz="1600" dirty="0"/>
              <a:t>",&lt;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scope</a:t>
            </a:r>
            <a:r>
              <a:rPr lang="ko-KR" altLang="en-US" sz="1600" dirty="0"/>
              <a:t>": "</a:t>
            </a:r>
            <a:r>
              <a:rPr lang="ko-KR" altLang="en-US" sz="1600" dirty="0" err="1"/>
              <a:t>private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interact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create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edit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upload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delete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public</a:t>
            </a:r>
            <a:r>
              <a:rPr lang="ko-KR" altLang="en-US" sz="1600" dirty="0"/>
              <a:t>",&lt;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user</a:t>
            </a:r>
            <a:r>
              <a:rPr lang="ko-KR" altLang="en-US" sz="1600" dirty="0"/>
              <a:t>": { USER }&lt;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D0E22F9-0B07-4A61-B7C2-66E2CF4DA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72490"/>
              </p:ext>
            </p:extLst>
          </p:nvPr>
        </p:nvGraphicFramePr>
        <p:xfrm>
          <a:off x="327171" y="4747947"/>
          <a:ext cx="8489658" cy="1935480"/>
        </p:xfrm>
        <a:graphic>
          <a:graphicData uri="http://schemas.openxmlformats.org/drawingml/2006/table">
            <a:tbl>
              <a:tblPr/>
              <a:tblGrid>
                <a:gridCol w="1253977">
                  <a:extLst>
                    <a:ext uri="{9D8B030D-6E8A-4147-A177-3AD203B41FA5}">
                      <a16:colId xmlns:a16="http://schemas.microsoft.com/office/drawing/2014/main" val="729484703"/>
                    </a:ext>
                  </a:extLst>
                </a:gridCol>
                <a:gridCol w="7235681">
                  <a:extLst>
                    <a:ext uri="{9D8B030D-6E8A-4147-A177-3AD203B41FA5}">
                      <a16:colId xmlns:a16="http://schemas.microsoft.com/office/drawing/2014/main" val="3031361514"/>
                    </a:ext>
                  </a:extLst>
                </a:gridCol>
              </a:tblGrid>
              <a:tr h="23219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매개 변수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28610"/>
                  </a:ext>
                </a:extLst>
              </a:tr>
              <a:tr h="283769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access_token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요청을하는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데 사용하는 토큰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89975"/>
                  </a:ext>
                </a:extLst>
              </a:tr>
              <a:tr h="28376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token_type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토큰 유형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(Vimeo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는 현재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Bearer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만 지원합니다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24194"/>
                  </a:ext>
                </a:extLst>
              </a:tr>
              <a:tr h="432410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범위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토큰이 부여 된 최종 </a:t>
                      </a:r>
                      <a:r>
                        <a:rPr lang="ko-KR" altLang="en-US" sz="11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범위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입니다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목록은 귀하가 요청한 범위와 다를 수 있습니다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이것은 토큰이 부여 된 실제 사용 권한입니다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14303"/>
                  </a:ext>
                </a:extLst>
              </a:tr>
              <a:tr h="432410"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사용자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이것은 인증 된 사용자에 대한 전체 사용자 응답입니다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클라이언트 신임 권한을 사용하여 토큰을 생성 한 경우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값은 제외됩니다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24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71304-9BB7-4D96-87F7-A3763EB5DCBC}"/>
              </a:ext>
            </a:extLst>
          </p:cNvPr>
          <p:cNvSpPr/>
          <p:nvPr/>
        </p:nvSpPr>
        <p:spPr>
          <a:xfrm>
            <a:off x="427839" y="2010990"/>
            <a:ext cx="82463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>
                <a:solidFill>
                  <a:srgbClr val="FFC58B"/>
                </a:solidFill>
                <a:latin typeface="Courier New" panose="02070309020205020404" pitchFamily="49" charset="0"/>
              </a:rPr>
              <a:t>인증되지 않은 토큰 수신 시 권한 헤더 통해 액세스 토큰 보냄</a:t>
            </a:r>
            <a:endParaRPr lang="en-US" altLang="ko-KR" sz="1600" b="1" spc="-150" dirty="0">
              <a:solidFill>
                <a:srgbClr val="FFC58B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curl -H "Authorization: Bearer &lt;OAUTH_TOKEN&gt;" https://api.vimeo.com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6749B0-367C-48B8-BE43-78C7E45E9024}"/>
              </a:ext>
            </a:extLst>
          </p:cNvPr>
          <p:cNvSpPr/>
          <p:nvPr/>
        </p:nvSpPr>
        <p:spPr>
          <a:xfrm>
            <a:off x="427839" y="3197813"/>
            <a:ext cx="83806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C58B"/>
                </a:solidFill>
                <a:latin typeface="Courier New" panose="02070309020205020404" pitchFamily="49" charset="0"/>
              </a:rPr>
              <a:t>액세스 토큰에 공용 범위 만 </a:t>
            </a:r>
            <a:r>
              <a:rPr lang="en-US" altLang="ko-KR" sz="1600" b="1" dirty="0" err="1">
                <a:solidFill>
                  <a:srgbClr val="FFC58B"/>
                </a:solidFill>
                <a:latin typeface="Courier New" panose="02070309020205020404" pitchFamily="49" charset="0"/>
              </a:rPr>
              <a:t>access_token</a:t>
            </a:r>
            <a:r>
              <a:rPr lang="en-US" altLang="ko-KR" sz="1600" b="1" dirty="0">
                <a:solidFill>
                  <a:srgbClr val="FFC58B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600" b="1" dirty="0">
                <a:solidFill>
                  <a:srgbClr val="FFC58B"/>
                </a:solidFill>
                <a:latin typeface="Courier New" panose="02070309020205020404" pitchFamily="49" charset="0"/>
              </a:rPr>
              <a:t>있는 경우 권한 부여 헤더 대신 쿼리 문자열 매개 변수를 사용할 수 있습니다</a:t>
            </a:r>
            <a:endParaRPr lang="en-US" altLang="ko-KR" sz="1600" b="1" dirty="0">
              <a:solidFill>
                <a:srgbClr val="FFC58B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curl https://api.vimeo.com/?access_token=&lt;OAUTH_TOKEN&gt;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메소드 목록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0A2596-453B-42DC-9284-626D5254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71622"/>
              </p:ext>
            </p:extLst>
          </p:nvPr>
        </p:nvGraphicFramePr>
        <p:xfrm>
          <a:off x="1360854" y="1948970"/>
          <a:ext cx="6388101" cy="4376784"/>
        </p:xfrm>
        <a:graphic>
          <a:graphicData uri="http://schemas.openxmlformats.org/drawingml/2006/table">
            <a:tbl>
              <a:tblPr/>
              <a:tblGrid>
                <a:gridCol w="2129367">
                  <a:extLst>
                    <a:ext uri="{9D8B030D-6E8A-4147-A177-3AD203B41FA5}">
                      <a16:colId xmlns:a16="http://schemas.microsoft.com/office/drawing/2014/main" val="704385303"/>
                    </a:ext>
                  </a:extLst>
                </a:gridCol>
                <a:gridCol w="2129367">
                  <a:extLst>
                    <a:ext uri="{9D8B030D-6E8A-4147-A177-3AD203B41FA5}">
                      <a16:colId xmlns:a16="http://schemas.microsoft.com/office/drawing/2014/main" val="2240413906"/>
                    </a:ext>
                  </a:extLst>
                </a:gridCol>
                <a:gridCol w="2129367">
                  <a:extLst>
                    <a:ext uri="{9D8B030D-6E8A-4147-A177-3AD203B41FA5}">
                      <a16:colId xmlns:a16="http://schemas.microsoft.com/office/drawing/2014/main" val="1044753222"/>
                    </a:ext>
                  </a:extLst>
                </a:gridCol>
              </a:tblGrid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strike="noStrike" dirty="0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/me/information</a:t>
                      </a:r>
                      <a:endParaRPr lang="en-US" sz="1000" b="1" dirty="0">
                        <a:effectLst/>
                      </a:endParaRP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Complete?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API Method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32833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Get user information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GetAccountInformationAsync()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59396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Edit user information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UpdateAccountInformationAsync()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06571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 a list of a user's Albums.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GetAccountAlbumsAsync()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445614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Create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CreateAlbumAsync()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00687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Get info on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64640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Edit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UpdateAlbumAsync()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36423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Delete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DeleteAlbumAsync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1960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 the list of videos in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GetAlbumVideosAsync()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9690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Check if an Album contains a video.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GetAlbumVideoAsync()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15108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Add a video to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AddToAlbumAsync()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328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Remove a video from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RemoveFromAlbumAsync()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31775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 a list of videos uploaded by a user.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GetVideosAsync()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4262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Begin the video upload process.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GetUploadTicketAsync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38030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Check if a user owns a clip.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GetUserVideo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059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6E3A07A-9422-4C54-8C97-0E5FEE00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45" y="1654637"/>
            <a:ext cx="13785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API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B4801-C692-43AB-B9BA-F1D0A2B48727}"/>
              </a:ext>
            </a:extLst>
          </p:cNvPr>
          <p:cNvSpPr/>
          <p:nvPr/>
        </p:nvSpPr>
        <p:spPr>
          <a:xfrm>
            <a:off x="5194300" y="658091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https://github.com/mfilippov/vimeo-dot-net/blob/master/README.md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1329857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57291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 LAB 1227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708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104803-2BCC-4A2D-A367-6FF86BB84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90" r="734" b="35158"/>
          <a:stretch/>
        </p:blipFill>
        <p:spPr>
          <a:xfrm>
            <a:off x="394281" y="3570263"/>
            <a:ext cx="7855358" cy="30572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D84EC2-6151-4573-8C56-2754C737B604}"/>
              </a:ext>
            </a:extLst>
          </p:cNvPr>
          <p:cNvSpPr/>
          <p:nvPr/>
        </p:nvSpPr>
        <p:spPr>
          <a:xfrm>
            <a:off x="7323590" y="230438"/>
            <a:ext cx="1644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C58B"/>
                </a:solidFill>
              </a:rPr>
              <a:t>REST API Sample </a:t>
            </a:r>
            <a:r>
              <a:rPr lang="ko-KR" altLang="en-US" sz="16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600" dirty="0">
              <a:solidFill>
                <a:srgbClr val="FFC58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78E8EB-1C2B-46A7-B9F9-0AB64BF33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9" t="22112" r="28532" b="8591"/>
          <a:stretch/>
        </p:blipFill>
        <p:spPr>
          <a:xfrm>
            <a:off x="3720256" y="411061"/>
            <a:ext cx="3497615" cy="27732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9791F4-3ADC-4CC9-BD9C-094548008DE1}"/>
              </a:ext>
            </a:extLst>
          </p:cNvPr>
          <p:cNvSpPr/>
          <p:nvPr/>
        </p:nvSpPr>
        <p:spPr>
          <a:xfrm>
            <a:off x="3682672" y="271636"/>
            <a:ext cx="3535198" cy="3057299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2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1095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343" y="1872762"/>
            <a:ext cx="810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JSON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객체로서 당사자간 안전하게 정보를 전송할 수 있는 작고 독립적인 방법을 정의하는 공개 표준 방식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JWT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디지털 서명으로 되었기 때문에 검증되고 신뢰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RSA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공개키 알고리즘을 사용하여 서명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서명된 토큰은 무결성을 보장</a:t>
            </a:r>
          </a:p>
        </p:txBody>
      </p:sp>
    </p:spTree>
    <p:extLst>
      <p:ext uri="{BB962C8B-B14F-4D97-AF65-F5344CB8AC3E}">
        <p14:creationId xmlns:p14="http://schemas.microsoft.com/office/powerpoint/2010/main" val="36563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B3679-CFD9-4714-965E-B7E9A496B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24"/>
          <a:stretch/>
        </p:blipFill>
        <p:spPr>
          <a:xfrm>
            <a:off x="1166070" y="1948968"/>
            <a:ext cx="6501468" cy="40805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9791F4-3ADC-4CC9-BD9C-094548008DE1}"/>
              </a:ext>
            </a:extLst>
          </p:cNvPr>
          <p:cNvSpPr/>
          <p:nvPr/>
        </p:nvSpPr>
        <p:spPr>
          <a:xfrm>
            <a:off x="1283515" y="2240132"/>
            <a:ext cx="2214694" cy="461665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31DF7B-4AEF-4994-A14D-BFF8F755579E}"/>
              </a:ext>
            </a:extLst>
          </p:cNvPr>
          <p:cNvSpPr/>
          <p:nvPr/>
        </p:nvSpPr>
        <p:spPr>
          <a:xfrm>
            <a:off x="1283515" y="4192960"/>
            <a:ext cx="6006518" cy="1679117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15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21F79A-38C7-400F-A8FC-50A57A85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" b="5720"/>
          <a:stretch/>
        </p:blipFill>
        <p:spPr>
          <a:xfrm>
            <a:off x="1678400" y="1447588"/>
            <a:ext cx="5652529" cy="52884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9791F4-3ADC-4CC9-BD9C-094548008DE1}"/>
              </a:ext>
            </a:extLst>
          </p:cNvPr>
          <p:cNvSpPr/>
          <p:nvPr/>
        </p:nvSpPr>
        <p:spPr>
          <a:xfrm>
            <a:off x="1678400" y="1718136"/>
            <a:ext cx="2096646" cy="320390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44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5197E-9AD3-48F2-B426-E2909136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9" t="11426" r="29449" b="46739"/>
          <a:stretch/>
        </p:blipFill>
        <p:spPr>
          <a:xfrm>
            <a:off x="511727" y="4412051"/>
            <a:ext cx="3758268" cy="2072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36F95C-F55E-445E-890C-190D35C2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7" y="2074127"/>
            <a:ext cx="3758268" cy="2097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DEA94A-F168-4EB7-A8C0-318F31E2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23107"/>
            <a:ext cx="4226868" cy="17722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8AB7C4-D0E6-45B4-94CF-C5FDC85A4616}"/>
              </a:ext>
            </a:extLst>
          </p:cNvPr>
          <p:cNvSpPr/>
          <p:nvPr/>
        </p:nvSpPr>
        <p:spPr>
          <a:xfrm>
            <a:off x="4461761" y="2479609"/>
            <a:ext cx="4226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FFC58B"/>
                </a:solidFill>
              </a:rPr>
              <a:t>콜렉션</a:t>
            </a:r>
            <a:r>
              <a:rPr lang="ko-KR" altLang="en-US" sz="1400" dirty="0">
                <a:solidFill>
                  <a:srgbClr val="FFC58B"/>
                </a:solidFill>
              </a:rPr>
              <a:t> 프리</a:t>
            </a:r>
            <a:r>
              <a:rPr lang="en-US" altLang="ko-KR" sz="1400" dirty="0">
                <a:solidFill>
                  <a:srgbClr val="FFC58B"/>
                </a:solidFill>
              </a:rPr>
              <a:t>-</a:t>
            </a:r>
            <a:r>
              <a:rPr lang="ko-KR" altLang="en-US" sz="1400" dirty="0">
                <a:solidFill>
                  <a:srgbClr val="FFC58B"/>
                </a:solidFill>
              </a:rPr>
              <a:t>스크립트와 </a:t>
            </a:r>
            <a:r>
              <a:rPr lang="en-US" altLang="ko-KR" sz="1400" dirty="0">
                <a:solidFill>
                  <a:srgbClr val="FFC58B"/>
                </a:solidFill>
              </a:rPr>
              <a:t>Request Test </a:t>
            </a:r>
            <a:r>
              <a:rPr lang="ko-KR" altLang="en-US" sz="1400" dirty="0">
                <a:solidFill>
                  <a:srgbClr val="FFC58B"/>
                </a:solidFill>
              </a:rPr>
              <a:t>부분에 코드를 추가하여 콘솔창에 출력 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53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C9F76-B73B-4296-8EBB-141F38610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551" b="56946"/>
          <a:stretch/>
        </p:blipFill>
        <p:spPr>
          <a:xfrm>
            <a:off x="457200" y="3234713"/>
            <a:ext cx="5057162" cy="20335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F159D7-B89B-4B0D-9C4C-8FEA3B4B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3611"/>
            <a:ext cx="6249798" cy="644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A0C61B-D430-4120-9CCE-06B9E4F1D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3463" r="-2551"/>
          <a:stretch/>
        </p:blipFill>
        <p:spPr>
          <a:xfrm>
            <a:off x="486561" y="5422572"/>
            <a:ext cx="5057162" cy="7810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1B858B-0923-4C54-B2F8-9B2476F8EE74}"/>
              </a:ext>
            </a:extLst>
          </p:cNvPr>
          <p:cNvSpPr/>
          <p:nvPr/>
        </p:nvSpPr>
        <p:spPr>
          <a:xfrm>
            <a:off x="341506" y="2607945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헤더 부분에 </a:t>
            </a:r>
            <a:r>
              <a:rPr lang="en-US" altLang="ko-KR" sz="1200" dirty="0">
                <a:solidFill>
                  <a:srgbClr val="FFB061"/>
                </a:solidFill>
              </a:rPr>
              <a:t>Content-type KEY</a:t>
            </a:r>
            <a:r>
              <a:rPr lang="ko-KR" altLang="en-US" sz="1200" dirty="0">
                <a:solidFill>
                  <a:srgbClr val="FFB061"/>
                </a:solidFill>
              </a:rPr>
              <a:t>와 </a:t>
            </a:r>
            <a:r>
              <a:rPr lang="en-US" altLang="ko-KR" sz="1200" dirty="0">
                <a:solidFill>
                  <a:srgbClr val="FFB061"/>
                </a:solidFill>
              </a:rPr>
              <a:t>application/json Value</a:t>
            </a:r>
            <a:r>
              <a:rPr lang="ko-KR" altLang="en-US" sz="1200" dirty="0">
                <a:solidFill>
                  <a:srgbClr val="FFB061"/>
                </a:solidFill>
              </a:rPr>
              <a:t>를 추가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58AA0-6980-422E-A9D0-909CA473C3BC}"/>
              </a:ext>
            </a:extLst>
          </p:cNvPr>
          <p:cNvSpPr/>
          <p:nvPr/>
        </p:nvSpPr>
        <p:spPr>
          <a:xfrm>
            <a:off x="426439" y="6257277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</a:t>
            </a:r>
            <a:r>
              <a:rPr lang="en-US" altLang="ko-KR" sz="1200" dirty="0">
                <a:solidFill>
                  <a:srgbClr val="FFB061"/>
                </a:solidFill>
              </a:rPr>
              <a:t>Body </a:t>
            </a:r>
            <a:r>
              <a:rPr lang="ko-KR" altLang="en-US" sz="1200" dirty="0">
                <a:solidFill>
                  <a:srgbClr val="FFB061"/>
                </a:solidFill>
              </a:rPr>
              <a:t>부분과 </a:t>
            </a:r>
            <a:r>
              <a:rPr lang="en-US" altLang="ko-KR" sz="1200" dirty="0">
                <a:solidFill>
                  <a:srgbClr val="FFB061"/>
                </a:solidFill>
              </a:rPr>
              <a:t>Response</a:t>
            </a:r>
            <a:r>
              <a:rPr lang="ko-KR" altLang="en-US" sz="1200" dirty="0">
                <a:solidFill>
                  <a:srgbClr val="FFB061"/>
                </a:solidFill>
              </a:rPr>
              <a:t>로 온 </a:t>
            </a:r>
            <a:r>
              <a:rPr lang="ko-KR" altLang="en-US" sz="1200" dirty="0" err="1">
                <a:solidFill>
                  <a:srgbClr val="FFB061"/>
                </a:solidFill>
              </a:rPr>
              <a:t>토큰값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53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0FA9F2-385A-4225-A0CD-4A361C8EF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9" t="18370" r="31560" b="13882"/>
          <a:stretch/>
        </p:blipFill>
        <p:spPr>
          <a:xfrm>
            <a:off x="1055657" y="2064708"/>
            <a:ext cx="3613870" cy="3595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5F6D7D-D8ED-4200-A357-C6D75329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7" t="9996" r="51652" b="24890"/>
          <a:stretch/>
        </p:blipFill>
        <p:spPr>
          <a:xfrm>
            <a:off x="4864257" y="2055827"/>
            <a:ext cx="3382121" cy="36047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E13B9E-CDCB-44B2-825A-D18559B624A0}"/>
              </a:ext>
            </a:extLst>
          </p:cNvPr>
          <p:cNvSpPr/>
          <p:nvPr/>
        </p:nvSpPr>
        <p:spPr>
          <a:xfrm>
            <a:off x="1036633" y="5757904"/>
            <a:ext cx="32920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환경 설정</a:t>
            </a:r>
            <a:endParaRPr lang="en-US" altLang="ko-KR" sz="1200" b="1" dirty="0">
              <a:solidFill>
                <a:srgbClr val="FFB061"/>
              </a:solidFill>
            </a:endParaRPr>
          </a:p>
          <a:p>
            <a:endParaRPr lang="en-US" altLang="ko-KR" sz="1200" dirty="0">
              <a:solidFill>
                <a:srgbClr val="FFB061"/>
              </a:solidFill>
            </a:endParaRPr>
          </a:p>
          <a:p>
            <a:r>
              <a:rPr lang="en-US" altLang="ko-KR" sz="1000" dirty="0">
                <a:solidFill>
                  <a:srgbClr val="FFB061"/>
                </a:solidFill>
              </a:rPr>
              <a:t>** CURRENT VALUE</a:t>
            </a:r>
            <a:r>
              <a:rPr lang="ko-KR" altLang="en-US" sz="1000" dirty="0">
                <a:solidFill>
                  <a:srgbClr val="FFB061"/>
                </a:solidFill>
              </a:rPr>
              <a:t>값도 설정 해줘야 함</a:t>
            </a:r>
            <a:endParaRPr lang="en-US" altLang="ko-KR" sz="1000" dirty="0">
              <a:solidFill>
                <a:srgbClr val="FFB06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B32E1-1D34-47FA-AF58-F2975CB0A56B}"/>
              </a:ext>
            </a:extLst>
          </p:cNvPr>
          <p:cNvSpPr/>
          <p:nvPr/>
        </p:nvSpPr>
        <p:spPr>
          <a:xfrm>
            <a:off x="4832061" y="5757904"/>
            <a:ext cx="3292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환경 설정 후 해당</a:t>
            </a:r>
            <a:r>
              <a:rPr lang="en-US" altLang="ko-KR" sz="1200" dirty="0">
                <a:solidFill>
                  <a:srgbClr val="FFB061"/>
                </a:solidFill>
              </a:rPr>
              <a:t> </a:t>
            </a:r>
            <a:r>
              <a:rPr lang="ko-KR" altLang="en-US" sz="1200" dirty="0">
                <a:solidFill>
                  <a:srgbClr val="FFB061"/>
                </a:solidFill>
              </a:rPr>
              <a:t>변수로 바꾼 뒤 </a:t>
            </a:r>
            <a:r>
              <a:rPr lang="en-US" altLang="ko-KR" sz="1200" dirty="0">
                <a:solidFill>
                  <a:srgbClr val="FFB061"/>
                </a:solidFill>
              </a:rPr>
              <a:t>SEND </a:t>
            </a:r>
            <a:r>
              <a:rPr lang="ko-KR" altLang="en-US" sz="1200" dirty="0">
                <a:solidFill>
                  <a:srgbClr val="FFB061"/>
                </a:solidFill>
              </a:rPr>
              <a:t>결과</a:t>
            </a:r>
            <a:endParaRPr lang="en-US" altLang="ko-KR" sz="1200" dirty="0">
              <a:solidFill>
                <a:srgbClr val="FFB061"/>
              </a:solidFill>
            </a:endParaRPr>
          </a:p>
          <a:p>
            <a:r>
              <a:rPr lang="en-US" altLang="ko-KR" sz="1200" dirty="0">
                <a:solidFill>
                  <a:srgbClr val="FFB061"/>
                </a:solidFill>
              </a:rPr>
              <a:t>:: </a:t>
            </a:r>
            <a:r>
              <a:rPr lang="ko-KR" altLang="en-US" sz="1200" dirty="0">
                <a:solidFill>
                  <a:srgbClr val="FFB061"/>
                </a:solidFill>
              </a:rPr>
              <a:t>토큰 값이 동일하게 </a:t>
            </a:r>
            <a:r>
              <a:rPr lang="ko-KR" altLang="en-US" sz="1200" dirty="0" err="1">
                <a:solidFill>
                  <a:srgbClr val="FFB061"/>
                </a:solidFill>
              </a:rPr>
              <a:t>얻어짐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9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D34648-403B-42B3-B5FF-84944B94B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" b="33480"/>
          <a:stretch/>
        </p:blipFill>
        <p:spPr>
          <a:xfrm>
            <a:off x="567018" y="3879420"/>
            <a:ext cx="6526635" cy="27204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44C4ED-FC56-4D45-A90F-5E91DDC8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8" y="1847914"/>
            <a:ext cx="3704261" cy="17835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6A7163-7FF8-4AC9-AA70-88BA3005333F}"/>
              </a:ext>
            </a:extLst>
          </p:cNvPr>
          <p:cNvSpPr/>
          <p:nvPr/>
        </p:nvSpPr>
        <p:spPr>
          <a:xfrm>
            <a:off x="4419810" y="1847914"/>
            <a:ext cx="3292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Snippets </a:t>
            </a:r>
            <a:r>
              <a:rPr lang="ko-KR" altLang="en-US" sz="1200" dirty="0">
                <a:solidFill>
                  <a:srgbClr val="FFB061"/>
                </a:solidFill>
              </a:rPr>
              <a:t>이용 </a:t>
            </a:r>
            <a:r>
              <a:rPr lang="en-US" altLang="ko-KR" sz="1200" dirty="0">
                <a:solidFill>
                  <a:srgbClr val="FFB061"/>
                </a:solidFill>
              </a:rPr>
              <a:t>Test </a:t>
            </a:r>
            <a:r>
              <a:rPr lang="ko-KR" altLang="en-US" sz="1200" dirty="0">
                <a:solidFill>
                  <a:srgbClr val="FFB061"/>
                </a:solidFill>
              </a:rPr>
              <a:t>코드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1B578C-1C42-4597-9844-9D49A27E12A2}"/>
              </a:ext>
            </a:extLst>
          </p:cNvPr>
          <p:cNvSpPr/>
          <p:nvPr/>
        </p:nvSpPr>
        <p:spPr>
          <a:xfrm>
            <a:off x="7182375" y="3879420"/>
            <a:ext cx="3292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Run </a:t>
            </a:r>
            <a:r>
              <a:rPr lang="ko-KR" altLang="en-US" sz="1200" dirty="0">
                <a:solidFill>
                  <a:srgbClr val="FFB061"/>
                </a:solidFill>
              </a:rPr>
              <a:t>결과</a:t>
            </a:r>
            <a:endParaRPr lang="en-US" altLang="ko-KR" sz="1200" dirty="0">
              <a:solidFill>
                <a:srgbClr val="FFB061"/>
              </a:solidFill>
            </a:endParaRPr>
          </a:p>
          <a:p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28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34B59-3DF0-4335-BD5E-069661D9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1706129"/>
            <a:ext cx="5025006" cy="34254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973908-4EB3-4A7C-B730-FF545AFD3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7" t="15741" r="22569" b="62591"/>
          <a:stretch/>
        </p:blipFill>
        <p:spPr>
          <a:xfrm>
            <a:off x="402672" y="5296245"/>
            <a:ext cx="5025006" cy="13506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E47E4A-2F17-4B11-AC3D-DB4A242F044E}"/>
              </a:ext>
            </a:extLst>
          </p:cNvPr>
          <p:cNvSpPr/>
          <p:nvPr/>
        </p:nvSpPr>
        <p:spPr>
          <a:xfrm>
            <a:off x="5694936" y="1798462"/>
            <a:ext cx="3292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json</a:t>
            </a:r>
            <a:r>
              <a:rPr lang="ko-KR" altLang="en-US" sz="1200" dirty="0">
                <a:solidFill>
                  <a:srgbClr val="FFB061"/>
                </a:solidFill>
              </a:rPr>
              <a:t> 데이터 파일 및 </a:t>
            </a:r>
            <a:r>
              <a:rPr lang="en-US" altLang="ko-KR" sz="1200" dirty="0">
                <a:solidFill>
                  <a:srgbClr val="FFB061"/>
                </a:solidFill>
              </a:rPr>
              <a:t>csv </a:t>
            </a:r>
            <a:r>
              <a:rPr lang="ko-KR" altLang="en-US" sz="1200" dirty="0">
                <a:solidFill>
                  <a:srgbClr val="FFB061"/>
                </a:solidFill>
              </a:rPr>
              <a:t>데이터 파일 가져오기</a:t>
            </a:r>
            <a:endParaRPr lang="en-US" altLang="ko-KR" sz="1200" dirty="0">
              <a:solidFill>
                <a:srgbClr val="FFB061"/>
              </a:solidFill>
            </a:endParaRPr>
          </a:p>
          <a:p>
            <a:r>
              <a:rPr lang="ko-KR" altLang="en-US" sz="1200" dirty="0">
                <a:solidFill>
                  <a:srgbClr val="FFB061"/>
                </a:solidFill>
              </a:rPr>
              <a:t> 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23D35A-A907-4BDC-97A2-8839128EBDAB}"/>
              </a:ext>
            </a:extLst>
          </p:cNvPr>
          <p:cNvSpPr/>
          <p:nvPr/>
        </p:nvSpPr>
        <p:spPr>
          <a:xfrm>
            <a:off x="5629222" y="5296245"/>
            <a:ext cx="3292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json</a:t>
            </a:r>
            <a:r>
              <a:rPr lang="ko-KR" altLang="en-US" sz="1200" dirty="0">
                <a:solidFill>
                  <a:srgbClr val="FFB061"/>
                </a:solidFill>
              </a:rPr>
              <a:t> 데이터 파일 및 </a:t>
            </a:r>
            <a:r>
              <a:rPr lang="en-US" altLang="ko-KR" sz="1200" dirty="0">
                <a:solidFill>
                  <a:srgbClr val="FFB061"/>
                </a:solidFill>
              </a:rPr>
              <a:t>csv </a:t>
            </a:r>
            <a:r>
              <a:rPr lang="ko-KR" altLang="en-US" sz="1200" dirty="0">
                <a:solidFill>
                  <a:srgbClr val="FFB061"/>
                </a:solidFill>
              </a:rPr>
              <a:t>데이터 파일 미리보기 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2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A7F9A6-31AF-4713-8E14-EFB2DC87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6" b="22451"/>
          <a:stretch/>
        </p:blipFill>
        <p:spPr>
          <a:xfrm>
            <a:off x="627917" y="2942360"/>
            <a:ext cx="6745886" cy="34310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A1623A-0E8D-4BCB-863E-DD32D9303D74}"/>
              </a:ext>
            </a:extLst>
          </p:cNvPr>
          <p:cNvSpPr/>
          <p:nvPr/>
        </p:nvSpPr>
        <p:spPr>
          <a:xfrm>
            <a:off x="618343" y="6373457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</a:t>
            </a:r>
            <a:r>
              <a:rPr lang="en-US" altLang="ko-KR" sz="1200" dirty="0">
                <a:solidFill>
                  <a:srgbClr val="FFB061"/>
                </a:solidFill>
              </a:rPr>
              <a:t>Text </a:t>
            </a:r>
            <a:r>
              <a:rPr lang="ko-KR" altLang="en-US" sz="1200" dirty="0">
                <a:solidFill>
                  <a:srgbClr val="FFB061"/>
                </a:solidFill>
              </a:rPr>
              <a:t>코드로 데이터 가져오기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BBD7C-BD5C-4BC3-8366-627DE622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3" y="1784608"/>
            <a:ext cx="3958369" cy="9724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2575BC-813D-41F5-B062-6DB7282BF833}"/>
              </a:ext>
            </a:extLst>
          </p:cNvPr>
          <p:cNvSpPr/>
          <p:nvPr/>
        </p:nvSpPr>
        <p:spPr>
          <a:xfrm>
            <a:off x="4780536" y="1756393"/>
            <a:ext cx="3292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데이터를 가져오는 코드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27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0C3794-1882-4BFF-B116-3166D39B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6" y="2305570"/>
            <a:ext cx="6828814" cy="4150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3FFC64-7ADA-481A-8B96-E7D979F1F7B3}"/>
              </a:ext>
            </a:extLst>
          </p:cNvPr>
          <p:cNvSpPr/>
          <p:nvPr/>
        </p:nvSpPr>
        <p:spPr>
          <a:xfrm>
            <a:off x="618343" y="1407607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식별자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34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8D789C-88E9-43F0-81BE-3F537B04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3003783"/>
            <a:ext cx="7477125" cy="2628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3F26EE-AD45-4B00-99E5-8EFF72095A47}"/>
              </a:ext>
            </a:extLst>
          </p:cNvPr>
          <p:cNvSpPr/>
          <p:nvPr/>
        </p:nvSpPr>
        <p:spPr>
          <a:xfrm>
            <a:off x="618343" y="1378165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FFC58B"/>
                </a:solidFill>
              </a:rPr>
              <a:t>엑세스</a:t>
            </a:r>
            <a:r>
              <a:rPr lang="ko-KR" altLang="en-US" sz="1400" dirty="0">
                <a:solidFill>
                  <a:srgbClr val="FFC58B"/>
                </a:solidFill>
              </a:rPr>
              <a:t> 토큰 생성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D43C4-FF66-4CA8-8585-BC38958C9C6E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43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14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Authorization( </a:t>
            </a:r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 부여 </a:t>
            </a:r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92480" y="1561721"/>
            <a:ext cx="7516368" cy="4438156"/>
            <a:chOff x="792480" y="1412254"/>
            <a:chExt cx="7516368" cy="4438156"/>
          </a:xfrm>
        </p:grpSpPr>
        <p:sp>
          <p:nvSpPr>
            <p:cNvPr id="7" name="직사각형 6"/>
            <p:cNvSpPr/>
            <p:nvPr/>
          </p:nvSpPr>
          <p:spPr>
            <a:xfrm>
              <a:off x="792480" y="1948970"/>
              <a:ext cx="1328928" cy="39014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</a:p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3680" y="1948970"/>
              <a:ext cx="1725168" cy="19136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Authorization</a:t>
              </a:r>
            </a:p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83680" y="3936771"/>
              <a:ext cx="1725168" cy="19136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Resource(API)</a:t>
              </a:r>
            </a:p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121408" y="1520464"/>
              <a:ext cx="4462272" cy="710672"/>
              <a:chOff x="2121408" y="1520464"/>
              <a:chExt cx="4462272" cy="710672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2121408" y="2231136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37160" y="1520464"/>
                <a:ext cx="406610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CreateToken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(user="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kang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",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          password=“1234")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21408" y="2598871"/>
              <a:ext cx="4462272" cy="1332436"/>
              <a:chOff x="2121408" y="2773682"/>
              <a:chExt cx="4462272" cy="1332436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 flipH="1">
                <a:off x="2121408" y="2773682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267354" y="2905789"/>
                <a:ext cx="4047744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token:={"id":"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kang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",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"role":["admin", "user"],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"tenant":"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dalsoft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"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}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121408" y="4141697"/>
              <a:ext cx="4462272" cy="436567"/>
              <a:chOff x="2121408" y="4141697"/>
              <a:chExt cx="4462272" cy="436567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>
                <a:off x="2121408" y="4141697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53907" y="4208932"/>
                <a:ext cx="40477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callAPI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params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token)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121408" y="5015754"/>
              <a:ext cx="4462272" cy="450014"/>
              <a:chOff x="2121408" y="5257800"/>
              <a:chExt cx="4462272" cy="450014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 flipH="1">
                <a:off x="2121408" y="5257800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237160" y="5338482"/>
                <a:ext cx="406449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Result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1691875" y="1412254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691875" y="2660833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691875" y="3991805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691875" y="4879309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993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4B382C-EDD4-40F0-B7E0-BFD6FB9B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18" y="2600587"/>
            <a:ext cx="6007572" cy="37057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4FE54-E040-4255-BA92-8D168155FCFD}"/>
              </a:ext>
            </a:extLst>
          </p:cNvPr>
          <p:cNvSpPr/>
          <p:nvPr/>
        </p:nvSpPr>
        <p:spPr>
          <a:xfrm>
            <a:off x="618343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시크릿</a:t>
            </a:r>
            <a:r>
              <a:rPr lang="en-US" altLang="ko-KR" sz="1400" dirty="0">
                <a:solidFill>
                  <a:srgbClr val="FFC58B"/>
                </a:solidFill>
              </a:rPr>
              <a:t>, </a:t>
            </a:r>
            <a:r>
              <a:rPr lang="en-US" altLang="ko-KR" sz="1400" dirty="0" err="1">
                <a:solidFill>
                  <a:srgbClr val="FFC58B"/>
                </a:solidFill>
              </a:rPr>
              <a:t>Oauth</a:t>
            </a:r>
            <a:r>
              <a:rPr lang="en-US" altLang="ko-KR" sz="1400" dirty="0">
                <a:solidFill>
                  <a:srgbClr val="FFC58B"/>
                </a:solidFill>
              </a:rPr>
              <a:t> </a:t>
            </a:r>
            <a:r>
              <a:rPr lang="ko-KR" altLang="en-US" sz="1400" dirty="0">
                <a:solidFill>
                  <a:srgbClr val="FFC58B"/>
                </a:solidFill>
              </a:rPr>
              <a:t>인증 </a:t>
            </a:r>
            <a:r>
              <a:rPr lang="en-US" altLang="ko-KR" sz="1400" dirty="0">
                <a:solidFill>
                  <a:srgbClr val="FFC58B"/>
                </a:solidFill>
              </a:rPr>
              <a:t>URL, </a:t>
            </a:r>
            <a:r>
              <a:rPr lang="ko-KR" altLang="en-US" sz="1400" dirty="0">
                <a:solidFill>
                  <a:srgbClr val="FFC58B"/>
                </a:solidFill>
              </a:rPr>
              <a:t>액세스 토큰 </a:t>
            </a:r>
            <a:r>
              <a:rPr lang="en-US" altLang="ko-KR" sz="1400" dirty="0">
                <a:solidFill>
                  <a:srgbClr val="FFC58B"/>
                </a:solidFill>
              </a:rPr>
              <a:t>URL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8FA688-01DE-46A8-BD22-154C78416C2D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31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38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 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로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GET Response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받기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0D3D7-9C15-4B6B-B4C0-E82C8F59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6" y="3081034"/>
            <a:ext cx="8096250" cy="1239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86BA54-61C4-4079-89C9-A19894E3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6" y="1937283"/>
            <a:ext cx="4543076" cy="713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4BF974-C40A-4299-8AA1-438BCEFE8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06" y="4750731"/>
            <a:ext cx="8096250" cy="1571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513E2C-63D5-4485-944B-395DF9E58624}"/>
              </a:ext>
            </a:extLst>
          </p:cNvPr>
          <p:cNvSpPr/>
          <p:nvPr/>
        </p:nvSpPr>
        <p:spPr>
          <a:xfrm>
            <a:off x="347706" y="2678511"/>
            <a:ext cx="5952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</a:t>
            </a:r>
            <a:r>
              <a:rPr lang="en-US" altLang="ko-KR" sz="1200" b="1" dirty="0">
                <a:solidFill>
                  <a:srgbClr val="FFB061"/>
                </a:solidFill>
              </a:rPr>
              <a:t>Parameters field1 </a:t>
            </a:r>
            <a:r>
              <a:rPr lang="ko-KR" altLang="en-US" sz="1200" b="1" dirty="0">
                <a:solidFill>
                  <a:srgbClr val="FFB061"/>
                </a:solidFill>
              </a:rPr>
              <a:t>과 </a:t>
            </a:r>
            <a:r>
              <a:rPr lang="en-US" altLang="ko-KR" sz="1200" b="1" dirty="0">
                <a:solidFill>
                  <a:srgbClr val="FFB061"/>
                </a:solidFill>
              </a:rPr>
              <a:t>field2 </a:t>
            </a:r>
            <a:r>
              <a:rPr lang="ko-KR" altLang="en-US" sz="1200" b="1" dirty="0">
                <a:solidFill>
                  <a:srgbClr val="FFB061"/>
                </a:solidFill>
              </a:rPr>
              <a:t>입력</a:t>
            </a:r>
            <a:r>
              <a:rPr lang="en-US" altLang="ko-KR" sz="1200" b="1" dirty="0">
                <a:solidFill>
                  <a:srgbClr val="FFB061"/>
                </a:solidFill>
              </a:rPr>
              <a:t>. (Field1</a:t>
            </a:r>
            <a:r>
              <a:rPr lang="ko-KR" altLang="en-US" sz="1200" b="1" dirty="0">
                <a:solidFill>
                  <a:srgbClr val="FFB061"/>
                </a:solidFill>
              </a:rPr>
              <a:t>은 필수적</a:t>
            </a:r>
            <a:r>
              <a:rPr lang="en-US" altLang="ko-KR" sz="1200" b="1" dirty="0">
                <a:solidFill>
                  <a:srgbClr val="FFB061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EEFC8-EE19-43AD-803A-5D8D497A9E22}"/>
              </a:ext>
            </a:extLst>
          </p:cNvPr>
          <p:cNvSpPr/>
          <p:nvPr/>
        </p:nvSpPr>
        <p:spPr>
          <a:xfrm>
            <a:off x="265215" y="4320178"/>
            <a:ext cx="5952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인증 </a:t>
            </a:r>
            <a:r>
              <a:rPr lang="en-US" altLang="ko-KR" sz="1200" b="1" dirty="0">
                <a:solidFill>
                  <a:srgbClr val="FFB061"/>
                </a:solidFill>
              </a:rPr>
              <a:t>: Bearer </a:t>
            </a:r>
            <a:r>
              <a:rPr lang="ko-KR" altLang="en-US" sz="1200" b="1" dirty="0">
                <a:solidFill>
                  <a:srgbClr val="FFB061"/>
                </a:solidFill>
              </a:rPr>
              <a:t>토큰 </a:t>
            </a:r>
            <a:r>
              <a:rPr lang="en-US" altLang="ko-KR" sz="1200" b="1" dirty="0">
                <a:solidFill>
                  <a:srgbClr val="FFB061"/>
                </a:solidFill>
              </a:rPr>
              <a:t>Type</a:t>
            </a:r>
            <a:r>
              <a:rPr lang="ko-KR" altLang="en-US" sz="1200" b="1" dirty="0">
                <a:solidFill>
                  <a:srgbClr val="FFB061"/>
                </a:solidFill>
              </a:rPr>
              <a:t>을 이용 </a:t>
            </a:r>
            <a:r>
              <a:rPr lang="en-US" altLang="ko-KR" sz="1200" b="1" dirty="0">
                <a:solidFill>
                  <a:srgbClr val="FFB061"/>
                </a:solidFill>
              </a:rPr>
              <a:t>, </a:t>
            </a:r>
            <a:r>
              <a:rPr lang="ko-KR" altLang="en-US" sz="1200" b="1" dirty="0">
                <a:solidFill>
                  <a:srgbClr val="FFB061"/>
                </a:solidFill>
              </a:rPr>
              <a:t>생성한 토큰 값을 입력</a:t>
            </a:r>
            <a:endParaRPr lang="en-US" altLang="ko-KR" sz="1200" b="1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E3B03-5B46-4D37-996F-541D0968B22A}"/>
              </a:ext>
            </a:extLst>
          </p:cNvPr>
          <p:cNvSpPr/>
          <p:nvPr/>
        </p:nvSpPr>
        <p:spPr>
          <a:xfrm>
            <a:off x="293796" y="6373457"/>
            <a:ext cx="83670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</a:t>
            </a:r>
            <a:r>
              <a:rPr lang="en-US" altLang="ko-KR" sz="1200" b="1" dirty="0">
                <a:solidFill>
                  <a:srgbClr val="FFB061"/>
                </a:solidFill>
              </a:rPr>
              <a:t>Header</a:t>
            </a:r>
            <a:r>
              <a:rPr lang="ko-KR" altLang="en-US" sz="1200" b="1" dirty="0">
                <a:solidFill>
                  <a:srgbClr val="FFB061"/>
                </a:solidFill>
              </a:rPr>
              <a:t>는 </a:t>
            </a:r>
            <a:r>
              <a:rPr lang="en-US" altLang="ko-KR" sz="1200" b="1" dirty="0">
                <a:solidFill>
                  <a:srgbClr val="FFB061"/>
                </a:solidFill>
              </a:rPr>
              <a:t>Host</a:t>
            </a:r>
            <a:r>
              <a:rPr lang="ko-KR" altLang="en-US" sz="1200" b="1" dirty="0">
                <a:solidFill>
                  <a:srgbClr val="FFB061"/>
                </a:solidFill>
              </a:rPr>
              <a:t>와 </a:t>
            </a:r>
            <a:r>
              <a:rPr lang="en-US" altLang="ko-KR" sz="1200" b="1" dirty="0">
                <a:solidFill>
                  <a:srgbClr val="FFB061"/>
                </a:solidFill>
              </a:rPr>
              <a:t>Content-type </a:t>
            </a:r>
            <a:r>
              <a:rPr lang="ko-KR" altLang="en-US" sz="1200" b="1" dirty="0">
                <a:solidFill>
                  <a:srgbClr val="FFB061"/>
                </a:solidFill>
              </a:rPr>
              <a:t>설정 </a:t>
            </a:r>
            <a:r>
              <a:rPr lang="en-US" altLang="ko-KR" sz="1200" b="1" dirty="0">
                <a:solidFill>
                  <a:srgbClr val="FFB061"/>
                </a:solidFill>
              </a:rPr>
              <a:t>Host</a:t>
            </a:r>
            <a:r>
              <a:rPr lang="ko-KR" altLang="en-US" sz="1200" b="1" dirty="0">
                <a:solidFill>
                  <a:srgbClr val="FFB061"/>
                </a:solidFill>
              </a:rPr>
              <a:t>는 </a:t>
            </a:r>
            <a:r>
              <a:rPr lang="en-US" altLang="ko-KR" sz="1200" b="1" dirty="0">
                <a:solidFill>
                  <a:srgbClr val="FFB061"/>
                </a:solidFill>
              </a:rPr>
              <a:t>api.vimeo.com , Content-Type</a:t>
            </a:r>
            <a:r>
              <a:rPr lang="ko-KR" altLang="en-US" sz="1200" b="1" dirty="0">
                <a:solidFill>
                  <a:srgbClr val="FFB061"/>
                </a:solidFill>
              </a:rPr>
              <a:t>은 </a:t>
            </a:r>
            <a:r>
              <a:rPr lang="en-US" altLang="ko-KR" sz="1200" b="1" dirty="0">
                <a:solidFill>
                  <a:srgbClr val="FFB061"/>
                </a:solidFill>
              </a:rPr>
              <a:t>json</a:t>
            </a:r>
            <a:r>
              <a:rPr lang="ko-KR" altLang="en-US" sz="1200" b="1" dirty="0">
                <a:solidFill>
                  <a:srgbClr val="FFB061"/>
                </a:solidFill>
              </a:rPr>
              <a:t>으로 받을 것 이기 때문에</a:t>
            </a:r>
            <a:r>
              <a:rPr lang="en-US" altLang="ko-KR" sz="1200" b="1" dirty="0">
                <a:solidFill>
                  <a:srgbClr val="FFB061"/>
                </a:solidFill>
              </a:rPr>
              <a:t> json</a:t>
            </a:r>
            <a:r>
              <a:rPr lang="ko-KR" altLang="en-US" sz="1200" b="1" dirty="0">
                <a:solidFill>
                  <a:srgbClr val="FFB061"/>
                </a:solidFill>
              </a:rPr>
              <a:t>으로 설정</a:t>
            </a:r>
            <a:endParaRPr lang="en-US" altLang="ko-KR" sz="1200" b="1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79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A500E0-30A1-48F5-806B-DFE24F5F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1879545"/>
            <a:ext cx="7818540" cy="115626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ACE3BB3-C014-46A8-B07B-CB38208CF9AE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01134-DBBD-4206-AE97-9C9CB797FC5E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6EE7CC-BC32-4B36-A4A3-40AD0693679E}"/>
              </a:ext>
            </a:extLst>
          </p:cNvPr>
          <p:cNvSpPr/>
          <p:nvPr/>
        </p:nvSpPr>
        <p:spPr>
          <a:xfrm>
            <a:off x="618343" y="985923"/>
            <a:ext cx="1365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First API Call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30510-ED47-492D-A203-8B610C4EF6BD}"/>
              </a:ext>
            </a:extLst>
          </p:cNvPr>
          <p:cNvSpPr/>
          <p:nvPr/>
        </p:nvSpPr>
        <p:spPr>
          <a:xfrm>
            <a:off x="427839" y="3203350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</a:t>
            </a:r>
            <a:r>
              <a:rPr lang="en-US" altLang="ko-KR" sz="1200" dirty="0">
                <a:solidFill>
                  <a:srgbClr val="FFB061"/>
                </a:solidFill>
              </a:rPr>
              <a:t>Vimeo API </a:t>
            </a:r>
            <a:r>
              <a:rPr lang="ko-KR" altLang="en-US" sz="1200" dirty="0">
                <a:solidFill>
                  <a:srgbClr val="FFB061"/>
                </a:solidFill>
              </a:rPr>
              <a:t>와</a:t>
            </a:r>
            <a:r>
              <a:rPr lang="en-US" altLang="ko-KR" sz="1200" dirty="0">
                <a:solidFill>
                  <a:srgbClr val="FFB061"/>
                </a:solidFill>
              </a:rPr>
              <a:t> </a:t>
            </a:r>
            <a:r>
              <a:rPr lang="ko-KR" altLang="en-US" sz="1200" dirty="0">
                <a:solidFill>
                  <a:srgbClr val="FFB061"/>
                </a:solidFill>
              </a:rPr>
              <a:t>성공적으로 연결 </a:t>
            </a:r>
            <a:r>
              <a:rPr lang="ko-KR" altLang="en-US" sz="1200" dirty="0" err="1">
                <a:solidFill>
                  <a:srgbClr val="FFB061"/>
                </a:solidFill>
              </a:rPr>
              <a:t>됐음을</a:t>
            </a:r>
            <a:r>
              <a:rPr lang="ko-KR" altLang="en-US" sz="1200" dirty="0">
                <a:solidFill>
                  <a:srgbClr val="FFB061"/>
                </a:solidFill>
              </a:rPr>
              <a:t> 응답함</a:t>
            </a:r>
            <a:r>
              <a:rPr lang="en-US" altLang="ko-KR" sz="1200" dirty="0">
                <a:solidFill>
                  <a:srgbClr val="FFB061"/>
                </a:solidFill>
              </a:rPr>
              <a:t>.  </a:t>
            </a:r>
            <a:r>
              <a:rPr lang="ko-KR" altLang="en-US" sz="1200" dirty="0">
                <a:solidFill>
                  <a:srgbClr val="FFB061"/>
                </a:solidFill>
              </a:rPr>
              <a:t>환경</a:t>
            </a:r>
            <a:r>
              <a:rPr lang="en-US" altLang="ko-KR" sz="1200" dirty="0">
                <a:solidFill>
                  <a:srgbClr val="FFB061"/>
                </a:solidFill>
              </a:rPr>
              <a:t>(Client ID, Client Secret, Access token </a:t>
            </a:r>
            <a:r>
              <a:rPr lang="ko-KR" altLang="en-US" sz="1200" dirty="0">
                <a:solidFill>
                  <a:srgbClr val="FFB061"/>
                </a:solidFill>
              </a:rPr>
              <a:t>도 잘 작동됨</a:t>
            </a:r>
            <a:r>
              <a:rPr lang="en-US" altLang="ko-KR" sz="1200" dirty="0">
                <a:solidFill>
                  <a:srgbClr val="FFB06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17667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9C80-083E-4F49-8F19-0EFE0280F1EC}"/>
              </a:ext>
            </a:extLst>
          </p:cNvPr>
          <p:cNvSpPr/>
          <p:nvPr/>
        </p:nvSpPr>
        <p:spPr>
          <a:xfrm>
            <a:off x="618343" y="985924"/>
            <a:ext cx="338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 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로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GET Response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받기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6E5889-3F67-4AEA-A037-231B4D818923}"/>
              </a:ext>
            </a:extLst>
          </p:cNvPr>
          <p:cNvSpPr/>
          <p:nvPr/>
        </p:nvSpPr>
        <p:spPr>
          <a:xfrm>
            <a:off x="693844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C58B"/>
                </a:solidFill>
              </a:rPr>
              <a:t>Json Response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1194B-B4C6-4030-A5A3-3F8988BE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24" y="1839830"/>
            <a:ext cx="4930552" cy="41988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DA7FA-1560-444F-9363-D4DB73437F44}"/>
              </a:ext>
            </a:extLst>
          </p:cNvPr>
          <p:cNvSpPr/>
          <p:nvPr/>
        </p:nvSpPr>
        <p:spPr>
          <a:xfrm>
            <a:off x="2622521" y="6192527"/>
            <a:ext cx="5952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응답의 일부</a:t>
            </a:r>
            <a:r>
              <a:rPr lang="en-US" altLang="ko-KR" sz="1200" b="1" dirty="0">
                <a:solidFill>
                  <a:srgbClr val="FFB061"/>
                </a:solidFill>
              </a:rPr>
              <a:t>. </a:t>
            </a:r>
            <a:r>
              <a:rPr lang="ko-KR" altLang="en-US" sz="1200" b="1" dirty="0">
                <a:solidFill>
                  <a:srgbClr val="FFB061"/>
                </a:solidFill>
              </a:rPr>
              <a:t>약 </a:t>
            </a:r>
            <a:r>
              <a:rPr lang="en-US" altLang="ko-KR" sz="1200" b="1" dirty="0">
                <a:solidFill>
                  <a:srgbClr val="FFB061"/>
                </a:solidFill>
              </a:rPr>
              <a:t>700 line</a:t>
            </a:r>
            <a:r>
              <a:rPr lang="ko-KR" altLang="en-US" sz="1200" b="1" dirty="0">
                <a:solidFill>
                  <a:srgbClr val="FFB061"/>
                </a:solidFill>
              </a:rPr>
              <a:t>이 응답으로 옴</a:t>
            </a:r>
            <a:endParaRPr lang="en-US" altLang="ko-KR" sz="1200" b="1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0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16" y="2603392"/>
            <a:ext cx="2786193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FFC58B"/>
                </a:solidFill>
                <a:latin typeface="Arial Black" panose="020B0A04020102020204" pitchFamily="34" charset="0"/>
              </a:rPr>
              <a:t>Youtube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FF3446-CA21-4E23-B47B-3285F72AE088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8E78-4EDE-4DFB-AE50-DB5BF536A682}"/>
              </a:ext>
            </a:extLst>
          </p:cNvPr>
          <p:cNvSpPr/>
          <p:nvPr/>
        </p:nvSpPr>
        <p:spPr>
          <a:xfrm>
            <a:off x="749416" y="3605789"/>
            <a:ext cx="764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LLC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American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headquartered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Bruno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California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PayPal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employees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Hurley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Karim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February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2005. Google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bought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2006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US$1.65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billion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operates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Google's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297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Data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447589"/>
            <a:ext cx="796115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활용 분야</a:t>
            </a:r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pPr marL="342900" indent="-34290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Activities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Captions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solidFill>
                  <a:srgbClr val="5E696C"/>
                </a:solidFill>
                <a:latin typeface="Lato"/>
              </a:rPr>
              <a:t>ChannelBanners</a:t>
            </a:r>
            <a:endParaRPr lang="en-US" altLang="ko-KR" sz="1600" b="1" dirty="0">
              <a:solidFill>
                <a:srgbClr val="5E696C"/>
              </a:solidFill>
              <a:latin typeface="Lato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Channels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solidFill>
                  <a:srgbClr val="5E696C"/>
                </a:solidFill>
                <a:latin typeface="Lato"/>
              </a:rPr>
              <a:t>ChannelSections</a:t>
            </a:r>
            <a:endParaRPr lang="en-US" altLang="ko-KR" sz="1600" b="1" dirty="0">
              <a:solidFill>
                <a:srgbClr val="5E696C"/>
              </a:solidFill>
              <a:latin typeface="Lato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Comments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solidFill>
                  <a:srgbClr val="5E696C"/>
                </a:solidFill>
                <a:latin typeface="Lato"/>
              </a:rPr>
              <a:t>CommentThreads</a:t>
            </a:r>
            <a:endParaRPr lang="en-US" altLang="ko-KR" sz="1600" b="1" dirty="0">
              <a:solidFill>
                <a:srgbClr val="5E696C"/>
              </a:solidFill>
              <a:latin typeface="Lato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solidFill>
                  <a:srgbClr val="5E696C"/>
                </a:solidFill>
                <a:latin typeface="Lato"/>
              </a:rPr>
              <a:t>GuideCategories</a:t>
            </a:r>
            <a:endParaRPr lang="en-US" altLang="ko-KR" sz="1600" b="1" dirty="0">
              <a:solidFill>
                <a:srgbClr val="5E696C"/>
              </a:solidFill>
              <a:latin typeface="Lato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solidFill>
                  <a:srgbClr val="5E696C"/>
                </a:solidFill>
                <a:latin typeface="Lato"/>
              </a:rPr>
              <a:t>PlaylistItems</a:t>
            </a:r>
            <a:endParaRPr lang="en-US" altLang="ko-KR" sz="1600" b="1" dirty="0">
              <a:solidFill>
                <a:srgbClr val="5E696C"/>
              </a:solidFill>
              <a:latin typeface="Lato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Playlists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Search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Subscriptions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Thumbnails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solidFill>
                  <a:srgbClr val="5E696C"/>
                </a:solidFill>
                <a:latin typeface="Lato"/>
              </a:rPr>
              <a:t>VideoAbuseReportReasons</a:t>
            </a:r>
            <a:endParaRPr lang="en-US" altLang="ko-KR" sz="1600" b="1" dirty="0">
              <a:solidFill>
                <a:srgbClr val="5E696C"/>
              </a:solidFill>
              <a:latin typeface="Lato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>
                <a:solidFill>
                  <a:srgbClr val="5E696C"/>
                </a:solidFill>
                <a:latin typeface="Lato"/>
              </a:rPr>
              <a:t>VideoCategories</a:t>
            </a:r>
            <a:endParaRPr lang="en-US" altLang="ko-KR" sz="1600" b="1" dirty="0">
              <a:solidFill>
                <a:srgbClr val="5E696C"/>
              </a:solidFill>
              <a:latin typeface="Lato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Videos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5E696C"/>
                </a:solidFill>
                <a:latin typeface="Lato"/>
              </a:rPr>
              <a:t>Watermarks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59398-AB7C-4B8A-BB65-60994832316E}"/>
              </a:ext>
            </a:extLst>
          </p:cNvPr>
          <p:cNvSpPr txBox="1"/>
          <p:nvPr/>
        </p:nvSpPr>
        <p:spPr>
          <a:xfrm>
            <a:off x="4453217" y="3105150"/>
            <a:ext cx="393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 싹 뜯어고칠 것</a:t>
            </a:r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858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8828A6-BDC9-4984-BBCE-FC31D46D82C8}"/>
              </a:ext>
            </a:extLst>
          </p:cNvPr>
          <p:cNvSpPr/>
          <p:nvPr/>
        </p:nvSpPr>
        <p:spPr>
          <a:xfrm>
            <a:off x="486561" y="1636267"/>
            <a:ext cx="8266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 : list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1600" b="1" spc="-150" dirty="0">
                <a:solidFill>
                  <a:srgbClr val="FFC58B"/>
                </a:solidFill>
                <a:latin typeface="Helvetica Neue"/>
              </a:rPr>
              <a:t>   </a:t>
            </a:r>
            <a:r>
              <a:rPr lang="en-US" altLang="ko-KR" sz="1600" spc="-150" dirty="0">
                <a:latin typeface="Helvetica Neue"/>
              </a:rPr>
              <a:t>API </a:t>
            </a:r>
            <a:r>
              <a:rPr lang="ko-KR" altLang="en-US" sz="1600" spc="-150" dirty="0">
                <a:latin typeface="Helvetica Neue"/>
              </a:rPr>
              <a:t>요청에 따라 지정된 쿼리 매개변수와 일치하는 검색결과의 모음을 반환   </a:t>
            </a:r>
            <a:endParaRPr lang="en-US" altLang="ko-KR" sz="2000" spc="-150" dirty="0">
              <a:latin typeface="Helvetica Neue"/>
            </a:endParaRPr>
          </a:p>
          <a:p>
            <a:r>
              <a:rPr lang="ko-KR" altLang="en-US" sz="1600" spc="-150" dirty="0">
                <a:latin typeface="Helvetica Neue"/>
              </a:rPr>
              <a:t>    이때</a:t>
            </a:r>
            <a:r>
              <a:rPr lang="en-US" altLang="ko-KR" sz="1600" spc="-150" dirty="0">
                <a:latin typeface="Helvetica Neue"/>
              </a:rPr>
              <a:t>,  list</a:t>
            </a:r>
            <a:r>
              <a:rPr lang="ko-KR" altLang="en-US" sz="1600" spc="-150" dirty="0">
                <a:latin typeface="Helvetica Neue"/>
              </a:rPr>
              <a:t>에는  </a:t>
            </a:r>
            <a:r>
              <a:rPr lang="en-US" altLang="ko-KR" sz="1600" spc="-150" dirty="0">
                <a:latin typeface="Helvetica Neue"/>
              </a:rPr>
              <a:t>video, channel, playlist </a:t>
            </a:r>
            <a:r>
              <a:rPr lang="ko-KR" altLang="en-US" sz="1600" spc="-150" dirty="0">
                <a:latin typeface="Helvetica Neue"/>
              </a:rPr>
              <a:t>리소스가 포함되어 있음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C27F33-2247-4E63-A649-CED48D08AFEB}"/>
              </a:ext>
            </a:extLst>
          </p:cNvPr>
          <p:cNvGrpSpPr/>
          <p:nvPr/>
        </p:nvGrpSpPr>
        <p:grpSpPr>
          <a:xfrm>
            <a:off x="618343" y="2731212"/>
            <a:ext cx="7481390" cy="3565272"/>
            <a:chOff x="671117" y="3140652"/>
            <a:chExt cx="7481390" cy="3565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9FC48-C553-4BBE-9752-343B093B2C8E}"/>
                </a:ext>
              </a:extLst>
            </p:cNvPr>
            <p:cNvSpPr/>
            <p:nvPr/>
          </p:nvSpPr>
          <p:spPr>
            <a:xfrm>
              <a:off x="671118" y="3140652"/>
              <a:ext cx="4681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* 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검색 결과 표현 </a:t>
              </a:r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– JSON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 구조</a:t>
              </a:r>
              <a:endParaRPr lang="ko-KR" altLang="en-US" sz="2000" b="1" dirty="0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49572FF-CA1D-4DF4-9507-A2104BA2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18" y="3546149"/>
              <a:ext cx="7481389" cy="31597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01568" rIns="0" bIns="10156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youtube#searchResult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videoId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playlistId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snippet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publishedAt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datetime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thumbnails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(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key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)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}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4769AE1-34BF-4BFE-811F-29BD98934C1F}"/>
                </a:ext>
              </a:extLst>
            </p:cNvPr>
            <p:cNvSpPr/>
            <p:nvPr/>
          </p:nvSpPr>
          <p:spPr>
            <a:xfrm>
              <a:off x="3762461" y="4325865"/>
              <a:ext cx="419869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id.type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속성값이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youtube#video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youtube#channel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youtube#playlist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인 경우 각 검색 쿼리에 일치하는 동영상을 고유하게 식별하는 데 사용하는 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ID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를 포함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01A4D7-ADF4-494B-A0DD-5550845F2BB8}"/>
                </a:ext>
              </a:extLst>
            </p:cNvPr>
            <p:cNvSpPr/>
            <p:nvPr/>
          </p:nvSpPr>
          <p:spPr>
            <a:xfrm>
              <a:off x="671117" y="4320478"/>
              <a:ext cx="3091343" cy="328552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7DBB46-0B8B-4832-B361-1F9284141282}"/>
                </a:ext>
              </a:extLst>
            </p:cNvPr>
            <p:cNvSpPr/>
            <p:nvPr/>
          </p:nvSpPr>
          <p:spPr>
            <a:xfrm>
              <a:off x="671117" y="4797483"/>
              <a:ext cx="3091343" cy="1443925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16B8E4E-03B4-4520-9494-FDA48B1F66D8}"/>
                </a:ext>
              </a:extLst>
            </p:cNvPr>
            <p:cNvSpPr/>
            <p:nvPr/>
          </p:nvSpPr>
          <p:spPr>
            <a:xfrm>
              <a:off x="3762460" y="4868486"/>
              <a:ext cx="419869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snippet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은 제목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설명 등 검색 결과에 대한 기본 세부 정보를 저장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69A36C7E-00F2-4B69-BEE6-D0197ECF4A8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87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err="1">
                <a:solidFill>
                  <a:srgbClr val="FFC58B"/>
                </a:solidFill>
                <a:latin typeface="Helvetica Neue"/>
              </a:rPr>
              <a:t>Youtube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의 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API(search)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 활용</a:t>
            </a:r>
            <a:endParaRPr lang="en-US" altLang="ko-KR" sz="24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55088B-EB5B-4BDF-9E5F-C421EF21404E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08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486561" y="1501695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* list(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응답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)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형식</a:t>
            </a:r>
            <a:endParaRPr lang="ko-KR" alt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E0E100-E254-4177-AEED-3D186B5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5" y="2031265"/>
            <a:ext cx="2445393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youtube#searchListResponse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nextPageToken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prevPageToken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pageInfo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totalResults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resultsPerPage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items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search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Resource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46C94-D061-47CD-8E0E-F9ED640E7A6D}"/>
              </a:ext>
            </a:extLst>
          </p:cNvPr>
          <p:cNvSpPr txBox="1"/>
          <p:nvPr/>
        </p:nvSpPr>
        <p:spPr>
          <a:xfrm>
            <a:off x="3483184" y="1797238"/>
            <a:ext cx="5352178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b="1" dirty="0"/>
              <a:t>Next/</a:t>
            </a:r>
            <a:r>
              <a:rPr lang="en-US" altLang="ko-KR" sz="1400" b="1" dirty="0" err="1"/>
              <a:t>prevPageToken</a:t>
            </a:r>
            <a:r>
              <a:rPr lang="en-US" altLang="ko-KR" sz="1400" b="1" dirty="0"/>
              <a:t>	</a:t>
            </a:r>
            <a:r>
              <a:rPr lang="ko-KR" altLang="en-US" sz="1400" dirty="0"/>
              <a:t>이전</a:t>
            </a:r>
            <a:r>
              <a:rPr lang="en-US" altLang="ko-KR" sz="1400" dirty="0"/>
              <a:t>/</a:t>
            </a:r>
            <a:r>
              <a:rPr lang="ko-KR" altLang="en-US" sz="1400" dirty="0"/>
              <a:t>다음페이지를 검색할 수 있는 토큰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 err="1"/>
              <a:t>pageInfo.totalResults</a:t>
            </a:r>
            <a:r>
              <a:rPr lang="en-US" altLang="ko-KR" sz="1400" b="1" dirty="0"/>
              <a:t>	</a:t>
            </a:r>
            <a:r>
              <a:rPr lang="ko-KR" altLang="en-US" sz="1400" dirty="0"/>
              <a:t>결과집합의 총 개수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/>
              <a:t>Items[] 			</a:t>
            </a:r>
            <a:r>
              <a:rPr lang="ko-KR" altLang="en-US" sz="1400" dirty="0"/>
              <a:t>검색기준과 일치하는 결과목록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4B8D-B535-411D-80D5-E348E5E07EDF}"/>
              </a:ext>
            </a:extLst>
          </p:cNvPr>
          <p:cNvSpPr/>
          <p:nvPr/>
        </p:nvSpPr>
        <p:spPr>
          <a:xfrm>
            <a:off x="647705" y="463833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b="1" spc="-150" dirty="0">
                <a:solidFill>
                  <a:srgbClr val="FFC58B"/>
                </a:solidFill>
                <a:latin typeface="Helvetica Neue"/>
              </a:rPr>
              <a:t>오류유형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487BB-A9AD-43B7-AA51-BD6B4A30B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 b="12148"/>
          <a:stretch/>
        </p:blipFill>
        <p:spPr>
          <a:xfrm>
            <a:off x="647705" y="5103731"/>
            <a:ext cx="5511568" cy="1120212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600B7923-8755-4680-86AF-6A23A758AD7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A65FB3-6508-43C4-9E6A-6D1C001B20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B061"/>
                </a:solidFill>
              </a:rPr>
              <a:t>구현</a:t>
            </a:r>
            <a:endParaRPr lang="en-US" altLang="ko-KR" sz="2400" b="1" spc="-225" dirty="0">
              <a:solidFill>
                <a:srgbClr val="FFB06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862AD8-3A46-496B-B23E-D0CD70C576F2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93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API HTTP 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호출 요청</a:t>
            </a:r>
            <a:endParaRPr lang="en-US" altLang="ko-KR" sz="20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154404"/>
            <a:ext cx="583873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https://www.googleapis.com/youtube/v3/search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427839" y="2636523"/>
            <a:ext cx="8560964" cy="461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1)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필수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 part 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포함하는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search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리소스 속성 하나 이상의 쉼표로 구분된 목록을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지정할 경우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은 받지 않으며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“snippet”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으로 할 경우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을 중첩으로 하여 둘 다 받습니다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br>
              <a:rPr lang="ko-KR" altLang="en-US" sz="1100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2)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필터 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(3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개 중 하나만 지정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)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forContentOwner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매개변수에서 지정한 콘텐츠 소유자가 소유한 리소스만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사용자는 지정된 콘텐츠 소유자와 연결된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CMS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계정을 사용하여 인증을 받아야 하고 </a:t>
            </a: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를 제공해야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forMine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인증된 사용자가 소유한 동영상만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true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매개변수의 값도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relatedToVideoId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매개변수 값이 식별하는 동영상에 관련된 동영상 목록을 검색합니다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 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YouTube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동영상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하고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사용하는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8679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D1ED3E-E71E-42A2-8EED-915D5B17294D}"/>
              </a:ext>
            </a:extLst>
          </p:cNvPr>
          <p:cNvSpPr/>
          <p:nvPr/>
        </p:nvSpPr>
        <p:spPr>
          <a:xfrm>
            <a:off x="427839" y="1642636"/>
            <a:ext cx="8405771" cy="522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/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채널에서 만든 특정 리소스만 포함해야 한다는 것을 나타냅니다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channelType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채널의 특정 유형에 대한 검색을 제한할 수 있습니다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any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모든 채널 반환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| show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프로그램만 검색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order(string)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응답에서 리소스를 지시하는 데 사용할 메소드를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SEARCH_SORT_RELEVANCE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date: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리소스를 만든 날짜를 기준으로 최근 항목부터 시간 순서대로 리소스를 정렬</a:t>
            </a:r>
            <a:r>
              <a:rPr lang="ko-KR" altLang="en-US" sz="1100" spc="-150" dirty="0"/>
              <a:t>  </a:t>
            </a:r>
            <a:r>
              <a:rPr lang="en-US" altLang="ko-KR" sz="1100" dirty="0"/>
              <a:t>|</a:t>
            </a:r>
            <a:r>
              <a:rPr lang="ko-KR" altLang="en-US" sz="1100" dirty="0"/>
              <a:t>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rating: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높은 평가부터 낮은 평가순으로 리소스를 정렬</a:t>
            </a:r>
            <a:endParaRPr lang="en-US" altLang="ko-KR" sz="1100" spc="-15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relevance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검색 쿼리에 대한 관련성을 기준으로 리소스를 정렬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)</a:t>
            </a:r>
            <a:r>
              <a:rPr lang="en-US" altLang="ko-KR" sz="1100" dirty="0"/>
              <a:t>	|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title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제목에 따라 문자순으로 리소스 정렬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videoCount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업로드한 동영상 수에 따라 채널을 내림차순으로 정렬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100" dirty="0"/>
              <a:t>|  </a:t>
            </a: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viewCount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리소스를 조회수가 높은 항목부터 정렬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55E61"/>
                </a:solidFill>
                <a:latin typeface="Lato"/>
              </a:rPr>
              <a:t>eventType</a:t>
            </a: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방송 이벤트에 대한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/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completed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완료된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live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진행 중인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upcoming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이후에 진행될 방송만 포함</a:t>
            </a:r>
            <a:endParaRPr lang="en-US" altLang="ko-KR" sz="1100" b="1" dirty="0">
              <a:solidFill>
                <a:srgbClr val="F55E6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type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특정 리소스 유형만 검색하도록 검색 쿼리를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같은 쉼표로 구분된 리소스 유형의 목록입니다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video, channel, playlist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br>
              <a:rPr lang="ko-KR" altLang="en-US" sz="1100" dirty="0"/>
            </a:br>
            <a:r>
              <a:rPr lang="en-US" altLang="ko-KR" sz="1100" b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eventType</a:t>
            </a:r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=live &amp; type=video 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라이브 동영상에 대한 검색 결과만을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marL="457200"/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type = video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일반 동영상에 대한 검색 결과를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br>
              <a:rPr lang="ko-KR" altLang="en-US" sz="1100" dirty="0"/>
            </a:br>
            <a:endParaRPr lang="ko-KR" altLang="en-US" sz="1100" dirty="0"/>
          </a:p>
          <a:p>
            <a:pPr marL="457200">
              <a:lnSpc>
                <a:spcPct val="150000"/>
              </a:lnSpc>
            </a:pP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4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068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Information Exchange( </a:t>
            </a:r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교환</a:t>
            </a:r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483" y="1948970"/>
            <a:ext cx="7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서명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공개키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개인키 알고리즘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때문에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누군지 보장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서명이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payload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계산되어 변조 방지 가능</a:t>
            </a:r>
          </a:p>
        </p:txBody>
      </p:sp>
    </p:spTree>
    <p:extLst>
      <p:ext uri="{BB962C8B-B14F-4D97-AF65-F5344CB8AC3E}">
        <p14:creationId xmlns:p14="http://schemas.microsoft.com/office/powerpoint/2010/main" val="69553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219" y="2294624"/>
          <a:ext cx="8122986" cy="2655570"/>
        </p:xfrm>
        <a:graphic>
          <a:graphicData uri="http://schemas.openxmlformats.org/drawingml/2006/table">
            <a:tbl>
              <a:tblPr/>
              <a:tblGrid>
                <a:gridCol w="990709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901427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4230850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특정 리소스유형만 검색하도록 검색 쿼리를 제한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channel, playlist, video </a:t>
                      </a:r>
                      <a:r>
                        <a:rPr lang="ko-KR" altLang="en-US" sz="1000" dirty="0">
                          <a:effectLst/>
                        </a:rPr>
                        <a:t>이며</a:t>
                      </a:r>
                      <a:r>
                        <a:rPr lang="en-US" altLang="ko-KR" sz="1000" dirty="0">
                          <a:effectLst/>
                        </a:rPr>
                        <a:t>,  video</a:t>
                      </a:r>
                      <a:r>
                        <a:rPr lang="ko-KR" altLang="en-US" sz="1000" dirty="0">
                          <a:effectLst/>
                        </a:rPr>
                        <a:t>로 지정할 경우 동영상만 검색된다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videoDefinition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검색 할 동영상의 화질을 결정할 수가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high(</a:t>
                      </a:r>
                      <a:r>
                        <a:rPr lang="ko-KR" altLang="en-US" sz="1000" dirty="0">
                          <a:effectLst/>
                        </a:rPr>
                        <a:t>고화질</a:t>
                      </a:r>
                      <a:r>
                        <a:rPr lang="en-US" altLang="ko-KR" sz="1000" dirty="0">
                          <a:effectLst/>
                        </a:rPr>
                        <a:t>), standard(</a:t>
                      </a:r>
                      <a:r>
                        <a:rPr lang="ko-KR" altLang="en-US" sz="1000" dirty="0">
                          <a:effectLst/>
                        </a:rPr>
                        <a:t>표준화질</a:t>
                      </a:r>
                      <a:r>
                        <a:rPr lang="en-US" altLang="ko-KR" sz="1000" dirty="0">
                          <a:effectLst/>
                        </a:rPr>
                        <a:t>), any(</a:t>
                      </a:r>
                      <a:r>
                        <a:rPr lang="ko-KR" altLang="en-US" sz="1000" dirty="0">
                          <a:effectLst/>
                        </a:rPr>
                        <a:t>화질에 관계없이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로 원하는 값에 따라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videoDuration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동영상을 길이를 기준으로 검색을 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short(4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medium(4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, 20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long(20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effectLst/>
                        </a:rPr>
                        <a:t>으로 원하는 값에 따른 길이의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특정유형의 동영상만 검색하도록 결정할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값이 </a:t>
                      </a:r>
                      <a:r>
                        <a:rPr lang="en-US" altLang="ko-KR" sz="1000" dirty="0">
                          <a:effectLst/>
                        </a:rPr>
                        <a:t>movie</a:t>
                      </a:r>
                      <a:r>
                        <a:rPr lang="ko-KR" altLang="en-US" sz="1000" dirty="0">
                          <a:effectLst/>
                        </a:rPr>
                        <a:t>일 경우 영화유형만</a:t>
                      </a:r>
                      <a:r>
                        <a:rPr lang="en-US" altLang="ko-KR" sz="1000" dirty="0">
                          <a:effectLst/>
                        </a:rPr>
                        <a:t>,  any</a:t>
                      </a:r>
                      <a:r>
                        <a:rPr lang="ko-KR" altLang="en-US" sz="1000" dirty="0">
                          <a:effectLst/>
                        </a:rPr>
                        <a:t>일 경우 모든 유형의 동영상을 검색한다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C5202ED-7CF3-4043-A58C-A927AF9BCE40}"/>
              </a:ext>
            </a:extLst>
          </p:cNvPr>
          <p:cNvSpPr/>
          <p:nvPr/>
        </p:nvSpPr>
        <p:spPr>
          <a:xfrm>
            <a:off x="573219" y="1717988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B061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63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063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 –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환경 설정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598513"/>
            <a:ext cx="79611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1. YouTube API KEY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생성</a:t>
            </a:r>
            <a:endParaRPr lang="ko-KR" altLang="en-US" sz="1400" dirty="0"/>
          </a:p>
          <a:p>
            <a:br>
              <a:rPr lang="ko-KR" altLang="en-US" sz="1400" dirty="0"/>
            </a:b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C9859-99C0-42C9-B86F-D148C7CC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8" y="2643430"/>
            <a:ext cx="7290034" cy="23179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5F0E6-7F3D-4E0C-8733-13C1757E3759}"/>
              </a:ext>
            </a:extLst>
          </p:cNvPr>
          <p:cNvSpPr/>
          <p:nvPr/>
        </p:nvSpPr>
        <p:spPr>
          <a:xfrm>
            <a:off x="926983" y="2162738"/>
            <a:ext cx="7290033" cy="369332"/>
          </a:xfrm>
          <a:prstGeom prst="rect">
            <a:avLst/>
          </a:prstGeom>
          <a:ln w="57150">
            <a:solidFill>
              <a:srgbClr val="FFC58B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Roboto"/>
              </a:rPr>
              <a:t>발급받은 </a:t>
            </a:r>
            <a:r>
              <a:rPr lang="en-US" altLang="ko-KR" b="1" dirty="0">
                <a:latin typeface="Roboto"/>
              </a:rPr>
              <a:t>KEY : AIzaSyCPV5F0Kp5NOF1ethkaSfR9JWYB2Jqsnhs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5CB0D0-4B54-4B5A-9C3C-15EB61B87CB3}"/>
              </a:ext>
            </a:extLst>
          </p:cNvPr>
          <p:cNvSpPr/>
          <p:nvPr/>
        </p:nvSpPr>
        <p:spPr>
          <a:xfrm>
            <a:off x="427839" y="4794275"/>
            <a:ext cx="5976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2. POSTMAN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프로젝트 생성 및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Request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추가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56B328-D785-4C58-81CA-27702126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8" y="5259487"/>
            <a:ext cx="2886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4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5B6A32-CA86-4750-807D-6302EDC5F6C6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72777-9403-437F-8B47-4E2A6718A8F6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key=AIzaSyCPV5F0Kp5NOF1ethkaSfR9JWYB2Jqsnhs&amp;part=id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CC47C-FD7C-4BA8-B42C-7BB8F0A6351A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D01824-AA0B-45D6-92AC-5473BA6C5FBF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1-1   Search : Part=id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5CCD49-5E74-4CDF-8E7B-4A187735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596576"/>
            <a:ext cx="6852794" cy="39839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767DB9-D60B-4E11-B34B-58063DEB0A34}"/>
              </a:ext>
            </a:extLst>
          </p:cNvPr>
          <p:cNvSpPr/>
          <p:nvPr/>
        </p:nvSpPr>
        <p:spPr>
          <a:xfrm>
            <a:off x="745029" y="3576977"/>
            <a:ext cx="7643962" cy="26979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91585-CFC5-4758-8CBE-00E4B4363261}"/>
              </a:ext>
            </a:extLst>
          </p:cNvPr>
          <p:cNvSpPr txBox="1"/>
          <p:nvPr/>
        </p:nvSpPr>
        <p:spPr>
          <a:xfrm>
            <a:off x="4567010" y="4717641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ko-KR" altLang="en-US" sz="1600" b="1" dirty="0">
                <a:solidFill>
                  <a:srgbClr val="C00000"/>
                </a:solidFill>
              </a:rPr>
              <a:t>검색 결과 </a:t>
            </a:r>
            <a:r>
              <a:rPr lang="en-US" altLang="ko-KR" sz="1600" b="1" dirty="0">
                <a:solidFill>
                  <a:srgbClr val="C00000"/>
                </a:solidFill>
              </a:rPr>
              <a:t>: id</a:t>
            </a:r>
            <a:r>
              <a:rPr lang="ko-KR" altLang="en-US" sz="1600" b="1" dirty="0">
                <a:solidFill>
                  <a:srgbClr val="C00000"/>
                </a:solidFill>
              </a:rPr>
              <a:t>들만 조회됨</a:t>
            </a:r>
          </a:p>
        </p:txBody>
      </p:sp>
    </p:spTree>
    <p:extLst>
      <p:ext uri="{BB962C8B-B14F-4D97-AF65-F5344CB8AC3E}">
        <p14:creationId xmlns:p14="http://schemas.microsoft.com/office/powerpoint/2010/main" val="3720481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key=AIzaSyCPV5F0Kp5NOF1ethkaSfR9JWYB2Jqsnhs&amp;part=snippet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205B852-4170-4289-84CE-22B96A9B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7" y="2585124"/>
            <a:ext cx="8262145" cy="39834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210660" y="6281178"/>
            <a:ext cx="1138257" cy="922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1-2  Search : Part=snippet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4E12C-3746-47C9-A748-5865AB14C522}"/>
              </a:ext>
            </a:extLst>
          </p:cNvPr>
          <p:cNvSpPr txBox="1"/>
          <p:nvPr/>
        </p:nvSpPr>
        <p:spPr>
          <a:xfrm>
            <a:off x="4053209" y="5819405"/>
            <a:ext cx="425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</a:t>
            </a:r>
            <a:r>
              <a:rPr lang="en-US" altLang="ko-KR" sz="1200" b="1" dirty="0" err="1">
                <a:solidFill>
                  <a:srgbClr val="C00000"/>
                </a:solidFill>
              </a:rPr>
              <a:t>liveBroadcastContent</a:t>
            </a:r>
            <a:r>
              <a:rPr lang="ko-KR" altLang="en-US" sz="1200" b="1" dirty="0">
                <a:solidFill>
                  <a:srgbClr val="C00000"/>
                </a:solidFill>
              </a:rPr>
              <a:t>의 구별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none | live : </a:t>
            </a:r>
            <a:r>
              <a:rPr lang="ko-KR" altLang="en-US" sz="1200" b="1" dirty="0">
                <a:solidFill>
                  <a:srgbClr val="C00000"/>
                </a:solidFill>
              </a:rPr>
              <a:t>진행 중인 방송</a:t>
            </a:r>
            <a:r>
              <a:rPr lang="en-US" altLang="ko-KR" sz="1200" b="1" dirty="0">
                <a:solidFill>
                  <a:srgbClr val="C00000"/>
                </a:solidFill>
              </a:rPr>
              <a:t>| upcoming : </a:t>
            </a:r>
            <a:r>
              <a:rPr lang="ko-KR" altLang="en-US" sz="1200" b="1" dirty="0">
                <a:solidFill>
                  <a:srgbClr val="C00000"/>
                </a:solidFill>
              </a:rPr>
              <a:t>이후에 진행될 방송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EC9508-872D-44D2-A022-1E092B510BA0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165670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snippet&amp;q</a:t>
              </a:r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=overwatch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2-1  Search : Part=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snippet&amp;q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=overwatch{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검색어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D4A209-BF0F-49DC-BFDE-E8ECDC98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3" y="2596576"/>
            <a:ext cx="8271871" cy="40391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119930" y="3901137"/>
            <a:ext cx="6463717" cy="1469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B35E2-CEDB-472E-BF11-52A347E38CF2}"/>
              </a:ext>
            </a:extLst>
          </p:cNvPr>
          <p:cNvSpPr txBox="1"/>
          <p:nvPr/>
        </p:nvSpPr>
        <p:spPr>
          <a:xfrm>
            <a:off x="4137099" y="3562351"/>
            <a:ext cx="357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overwatch</a:t>
            </a:r>
            <a:r>
              <a:rPr lang="ko-KR" altLang="en-US" sz="1200" b="1" dirty="0">
                <a:solidFill>
                  <a:srgbClr val="C00000"/>
                </a:solidFill>
              </a:rPr>
              <a:t>라는 키워드가 포함된 콘텐츠들만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C454B-9E0B-4302-8A7C-D1636EDB242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205417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snippet&amp;q</a:t>
              </a:r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LeagueOfLegends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8" y="1487653"/>
            <a:ext cx="861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2-2  Search : Part=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snippet&amp;q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</a:t>
            </a:r>
            <a:r>
              <a:rPr lang="en-US" altLang="ko-KR" b="1" spc="-150" dirty="0" err="1">
                <a:solidFill>
                  <a:srgbClr val="505050"/>
                </a:solidFill>
                <a:latin typeface="+mj-ea"/>
              </a:rPr>
              <a:t>LeagueOfLegends</a:t>
            </a:r>
            <a:r>
              <a:rPr lang="ko-KR" altLang="en-US" b="1" spc="-150" dirty="0">
                <a:latin typeface="+mj-ea"/>
              </a:rPr>
              <a:t> </a:t>
            </a:r>
            <a:r>
              <a:rPr lang="en-US" altLang="ko-KR" b="1" spc="-150" dirty="0">
                <a:solidFill>
                  <a:srgbClr val="5E696C"/>
                </a:solidFill>
                <a:latin typeface="Lato"/>
              </a:rPr>
              <a:t>{</a:t>
            </a:r>
            <a:r>
              <a:rPr lang="ko-KR" altLang="en-US" b="1" spc="-150" dirty="0">
                <a:solidFill>
                  <a:srgbClr val="5E696C"/>
                </a:solidFill>
                <a:latin typeface="Lato"/>
              </a:rPr>
              <a:t>검색어</a:t>
            </a:r>
            <a:r>
              <a:rPr lang="en-US" altLang="ko-KR" b="1" spc="-150" dirty="0">
                <a:solidFill>
                  <a:srgbClr val="5E696C"/>
                </a:solidFill>
                <a:latin typeface="Lato"/>
              </a:rPr>
              <a:t>}</a:t>
            </a:r>
            <a:endParaRPr lang="ko-KR" altLang="en-US" sz="1200" spc="-1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8A260C-0880-4ECB-9430-32480880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6" y="2638521"/>
            <a:ext cx="8235968" cy="393714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786974" y="3779185"/>
            <a:ext cx="7643962" cy="2796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7CA41-CCE0-4BBA-8D36-F134040045E6}"/>
              </a:ext>
            </a:extLst>
          </p:cNvPr>
          <p:cNvSpPr txBox="1"/>
          <p:nvPr/>
        </p:nvSpPr>
        <p:spPr>
          <a:xfrm>
            <a:off x="4572000" y="5038925"/>
            <a:ext cx="382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</a:t>
            </a:r>
            <a:r>
              <a:rPr lang="ko-KR" altLang="en-US" sz="1200" b="1" dirty="0">
                <a:solidFill>
                  <a:srgbClr val="C00000"/>
                </a:solidFill>
              </a:rPr>
              <a:t>구별을 하지 않아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와 </a:t>
            </a:r>
            <a:r>
              <a:rPr lang="en-US" altLang="ko-KR" sz="1200" b="1" dirty="0">
                <a:solidFill>
                  <a:srgbClr val="C00000"/>
                </a:solidFill>
              </a:rPr>
              <a:t>channel </a:t>
            </a:r>
            <a:r>
              <a:rPr lang="ko-KR" altLang="en-US" sz="1200" b="1" dirty="0">
                <a:solidFill>
                  <a:srgbClr val="C00000"/>
                </a:solidFill>
              </a:rPr>
              <a:t>모두 조회된다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8EB0CC-F3F1-442F-8924-F22668B9F57B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95921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https://www.googleapis.com/youtube/v3/search?key=AIzaSyCPV5F0Kp5NOF1ethkaSfR9JWYB2Jqsnhs&amp;part=snippet&amp;q=overwatch&amp;type=channel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3-1  Search : type=channel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5342CB-4596-49C3-96F9-D6FEF1E9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2596576"/>
            <a:ext cx="8262145" cy="378959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009324" y="3682766"/>
            <a:ext cx="1968768" cy="377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5622021"/>
            <a:ext cx="1968768" cy="377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BFB89-6D44-4149-8DD1-B708483D8EDE}"/>
              </a:ext>
            </a:extLst>
          </p:cNvPr>
          <p:cNvSpPr txBox="1"/>
          <p:nvPr/>
        </p:nvSpPr>
        <p:spPr>
          <a:xfrm>
            <a:off x="4572000" y="5038925"/>
            <a:ext cx="328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= channel</a:t>
            </a:r>
            <a:r>
              <a:rPr lang="ko-KR" altLang="en-US" sz="1200" b="1" dirty="0">
                <a:solidFill>
                  <a:srgbClr val="C00000"/>
                </a:solidFill>
              </a:rPr>
              <a:t>로 구별하여 </a:t>
            </a:r>
            <a:r>
              <a:rPr lang="en-US" altLang="ko-KR" sz="1200" b="1" dirty="0">
                <a:solidFill>
                  <a:srgbClr val="C00000"/>
                </a:solidFill>
              </a:rPr>
              <a:t>channel</a:t>
            </a:r>
            <a:r>
              <a:rPr lang="ko-KR" altLang="en-US" sz="1200" b="1" dirty="0">
                <a:solidFill>
                  <a:srgbClr val="C00000"/>
                </a:solidFill>
              </a:rPr>
              <a:t>만 조회됨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9BA358-0D8E-49A6-8F77-858D74820305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584356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C687B58-99C1-4F34-A182-959D26D9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6" y="2596576"/>
            <a:ext cx="8235968" cy="384483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3-2  Search : type=video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009323" y="3540155"/>
            <a:ext cx="6742103" cy="3020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3842159"/>
            <a:ext cx="6742104" cy="1921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BFB89-6D44-4149-8DD1-B708483D8EDE}"/>
              </a:ext>
            </a:extLst>
          </p:cNvPr>
          <p:cNvSpPr txBox="1"/>
          <p:nvPr/>
        </p:nvSpPr>
        <p:spPr>
          <a:xfrm>
            <a:off x="4572000" y="3565160"/>
            <a:ext cx="3098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= channel</a:t>
            </a:r>
            <a:r>
              <a:rPr lang="ko-KR" altLang="en-US" sz="1200" b="1" dirty="0">
                <a:solidFill>
                  <a:srgbClr val="C00000"/>
                </a:solidFill>
              </a:rPr>
              <a:t>로 구별하여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만 조회됨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572000" y="4435705"/>
            <a:ext cx="309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snippet</a:t>
            </a:r>
            <a:r>
              <a:rPr lang="ko-KR" altLang="en-US" sz="1200" b="1" dirty="0">
                <a:solidFill>
                  <a:srgbClr val="C00000"/>
                </a:solidFill>
              </a:rPr>
              <a:t>은 세부 정보로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그 동영상이 속한 채널의 정보도 포함되어 조회된다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63E12B-CB00-45E8-A5D1-2BE815ED416A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04746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9796D-78BD-4EB5-9A22-AB01C987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671727"/>
            <a:ext cx="8235967" cy="370173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https://www.googleapis.com/youtube/v3/search?key=AIzaSyCPV5F0Kp5NOF1ethkaSfR9JWYB2Jqsnhs&amp;part=snippet&amp;q=overwatch&amp;type=video&amp;eventType=live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4-1  Search : type=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video&amp;eventType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=live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3613666"/>
            <a:ext cx="6742104" cy="25690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690783" y="4989379"/>
            <a:ext cx="309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overwatch</a:t>
            </a:r>
            <a:r>
              <a:rPr lang="ko-KR" altLang="en-US" sz="1200" b="1" dirty="0">
                <a:solidFill>
                  <a:srgbClr val="C00000"/>
                </a:solidFill>
              </a:rPr>
              <a:t>라는 키워드를 가진 </a:t>
            </a:r>
            <a:r>
              <a:rPr lang="en-US" altLang="ko-KR" sz="1200" b="1" dirty="0" err="1">
                <a:solidFill>
                  <a:srgbClr val="C00000"/>
                </a:solidFill>
              </a:rPr>
              <a:t>liveBroadcast</a:t>
            </a:r>
            <a:r>
              <a:rPr lang="en-US" altLang="ko-KR" sz="1200" b="1" dirty="0">
                <a:solidFill>
                  <a:srgbClr val="C00000"/>
                </a:solidFill>
              </a:rPr>
              <a:t> type</a:t>
            </a:r>
            <a:r>
              <a:rPr lang="ko-KR" altLang="en-US" sz="1200" b="1" dirty="0">
                <a:solidFill>
                  <a:srgbClr val="C00000"/>
                </a:solidFill>
              </a:rPr>
              <a:t>이 </a:t>
            </a:r>
            <a:r>
              <a:rPr lang="en-US" altLang="ko-KR" sz="1200" b="1" dirty="0">
                <a:solidFill>
                  <a:srgbClr val="C00000"/>
                </a:solidFill>
              </a:rPr>
              <a:t>live</a:t>
            </a:r>
            <a:r>
              <a:rPr lang="ko-KR" altLang="en-US" sz="1200" b="1" dirty="0">
                <a:solidFill>
                  <a:srgbClr val="C00000"/>
                </a:solidFill>
              </a:rPr>
              <a:t>인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들만 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5B81A1-87EE-4A89-B199-2A9DDDAD5DED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73470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25B348-803F-473B-89FF-05A897D7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735294"/>
            <a:ext cx="8235967" cy="347675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https://www.googleapis.com/youtube/v3/search?key=AIzaSyCPV5F0Kp5NOF1ethkaSfR9JWYB2Jqsnhs&amp;part=snippet&amp;q=overwatch&amp;type=video&amp;eventType=completed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4-2  Search : type=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video&amp;eventType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=completed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263864" y="5796793"/>
            <a:ext cx="1236054" cy="145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934064" y="5638938"/>
            <a:ext cx="345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</a:t>
            </a:r>
            <a:r>
              <a:rPr lang="en-US" altLang="ko-KR" sz="1200" b="1" dirty="0" err="1">
                <a:solidFill>
                  <a:srgbClr val="C00000"/>
                </a:solidFill>
              </a:rPr>
              <a:t>eventType</a:t>
            </a:r>
            <a:r>
              <a:rPr lang="en-US" altLang="ko-KR" sz="1200" b="1" dirty="0">
                <a:solidFill>
                  <a:srgbClr val="C00000"/>
                </a:solidFill>
              </a:rPr>
              <a:t>=complete</a:t>
            </a:r>
            <a:r>
              <a:rPr lang="ko-KR" altLang="en-US" sz="1200" b="1" dirty="0">
                <a:solidFill>
                  <a:srgbClr val="C00000"/>
                </a:solidFill>
              </a:rPr>
              <a:t>일 경우</a:t>
            </a:r>
            <a:r>
              <a:rPr lang="en-US" altLang="ko-KR" sz="1200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ko-KR" sz="1200" b="1" dirty="0" err="1">
                <a:solidFill>
                  <a:srgbClr val="C00000"/>
                </a:solidFill>
              </a:rPr>
              <a:t>liveBroadcastContent</a:t>
            </a:r>
            <a:r>
              <a:rPr lang="ko-KR" altLang="en-US" sz="1200" b="1" dirty="0">
                <a:solidFill>
                  <a:srgbClr val="C00000"/>
                </a:solidFill>
              </a:rPr>
              <a:t>의 타입이 </a:t>
            </a:r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r>
              <a:rPr lang="ko-KR" altLang="en-US" sz="1200" b="1" dirty="0">
                <a:solidFill>
                  <a:srgbClr val="C00000"/>
                </a:solidFill>
              </a:rPr>
              <a:t>으로 출력됨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D3FDC-D429-4101-A5A8-8DF75270EB5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913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616" y="2663143"/>
            <a:ext cx="746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암호알고리즘방식과 토큰의 종류로 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799" y="2275570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426" y="1683405"/>
            <a:ext cx="85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정보를 구성되어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xxxxx.yyyyy.zzzzz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형식으로 토큰이 발행됨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45616" y="3283839"/>
            <a:ext cx="2725288" cy="2848707"/>
            <a:chOff x="20844" y="3604514"/>
            <a:chExt cx="2725288" cy="2848707"/>
          </a:xfrm>
        </p:grpSpPr>
        <p:sp>
          <p:nvSpPr>
            <p:cNvPr id="3" name="직사각형 2"/>
            <p:cNvSpPr/>
            <p:nvPr/>
          </p:nvSpPr>
          <p:spPr>
            <a:xfrm>
              <a:off x="20844" y="3604514"/>
              <a:ext cx="2725288" cy="284870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{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"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alg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" : "HS256",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"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typ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" : "JWT"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}</a:t>
              </a: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844" y="3604514"/>
              <a:ext cx="2725288" cy="448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header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76388" y="3732579"/>
            <a:ext cx="453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Alg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/>
              <a:t> HMAC SHA256 or RSA.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토큰의 종류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0741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https://www.googleapis.com/youtube/v3/search?key=AIzaSyCPV5F0Kp5NOF1ethkaSfR9JWYB2Jqsnhs&amp;part=snippet&amp;q=overwatch&amp;type=video&amp;order=date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5  Search :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q=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overwatch&amp;type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=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video&amp;order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=date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572000" y="2799826"/>
            <a:ext cx="439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# order = date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로 할 경우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최근 시간부터 순서대로 조회되는 것이 맞으나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POSTMAN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결과화면에서는 시간 순서가 조금 이상하므로 이유를 찾아봐야 합니다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6E3D9-B32F-433D-862A-961CF13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40" y="2682479"/>
            <a:ext cx="3338718" cy="22877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220348" y="2751589"/>
            <a:ext cx="1236054" cy="107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530270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Activities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API HTTP 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호출 요청</a:t>
            </a:r>
            <a:endParaRPr lang="en-US" altLang="ko-KR" sz="20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154404"/>
            <a:ext cx="609040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activities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427839" y="2636523"/>
            <a:ext cx="8560964" cy="360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1)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필수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 part 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포함하는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search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리소스 속성 하나 이상의 쉼표로 구분된 목록을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id”, “snippet”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contentDetails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”</a:t>
            </a:r>
            <a:endParaRPr lang="ko-KR" altLang="en-US" sz="1100" dirty="0"/>
          </a:p>
          <a:p>
            <a:br>
              <a:rPr lang="ko-KR" altLang="en-US" sz="1100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2)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필터 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(3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개 중 하나만 지정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)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home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/>
              <a:t>제대로 인정된 요청에서만 사용할 수 있음</a:t>
            </a:r>
            <a:r>
              <a:rPr lang="en-US" altLang="ko-KR" sz="1100" dirty="0"/>
              <a:t>. </a:t>
            </a:r>
            <a:r>
              <a:rPr lang="ko-KR" altLang="en-US" sz="1100" dirty="0"/>
              <a:t>현재 인증된 사용자의 </a:t>
            </a:r>
            <a:r>
              <a:rPr lang="en-US" altLang="ko-KR" sz="1100" dirty="0" err="1"/>
              <a:t>Youtube</a:t>
            </a:r>
            <a:r>
              <a:rPr lang="en-US" altLang="ko-KR" sz="1100" dirty="0"/>
              <a:t> </a:t>
            </a:r>
            <a:r>
              <a:rPr lang="ko-KR" altLang="en-US" sz="1100" dirty="0"/>
              <a:t>홈페이지에 표시되는 활동 </a:t>
            </a:r>
            <a:r>
              <a:rPr lang="ko-KR" altLang="en-US" sz="1100" dirty="0" err="1"/>
              <a:t>피드를</a:t>
            </a:r>
            <a:r>
              <a:rPr lang="ko-KR" altLang="en-US" sz="1100" dirty="0"/>
              <a:t> 검색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mine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제대로 인증된 요청에서만 사용할 수 있음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인증된 사용자의 활동 </a:t>
            </a:r>
            <a:r>
              <a:rPr lang="ko-KR" altLang="en-US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피드를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검색</a:t>
            </a:r>
            <a:endParaRPr lang="ko-KR" altLang="en-US" sz="1100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solidFill>
                  <a:srgbClr val="FFC58B"/>
                </a:solidFill>
                <a:latin typeface="Lato"/>
              </a:rPr>
              <a:t>	</a:t>
            </a:r>
            <a:r>
              <a:rPr lang="ko-KR" altLang="en-US" sz="1100" dirty="0">
                <a:latin typeface="Lato"/>
              </a:rPr>
              <a:t>고유한 </a:t>
            </a:r>
            <a:r>
              <a:rPr lang="en-US" altLang="ko-KR" sz="1100" dirty="0" err="1">
                <a:latin typeface="Lato"/>
              </a:rPr>
              <a:t>Youtube</a:t>
            </a:r>
            <a:r>
              <a:rPr lang="en-US" altLang="ko-KR" sz="1100" dirty="0">
                <a:latin typeface="Lato"/>
              </a:rPr>
              <a:t> </a:t>
            </a:r>
            <a:r>
              <a:rPr lang="ko-KR" altLang="en-US" sz="1100" dirty="0">
                <a:latin typeface="Lato"/>
              </a:rPr>
              <a:t>채널 </a:t>
            </a:r>
            <a:r>
              <a:rPr lang="en-US" altLang="ko-KR" sz="1100" dirty="0">
                <a:latin typeface="Lato"/>
              </a:rPr>
              <a:t>ID </a:t>
            </a:r>
            <a:r>
              <a:rPr lang="ko-KR" altLang="en-US" sz="1100" dirty="0">
                <a:latin typeface="Lato"/>
              </a:rPr>
              <a:t>지정</a:t>
            </a:r>
            <a:r>
              <a:rPr lang="en-US" altLang="ko-KR" sz="1100" dirty="0">
                <a:latin typeface="Lato"/>
              </a:rPr>
              <a:t>. API</a:t>
            </a:r>
            <a:r>
              <a:rPr lang="ko-KR" altLang="en-US" sz="1100" dirty="0">
                <a:latin typeface="Lato"/>
              </a:rPr>
              <a:t>는 채널의 활동 목록을 반환</a:t>
            </a: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6496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5482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Recommendation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관련 속성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FB929F-E661-4993-A421-E8FB28491D69}"/>
              </a:ext>
            </a:extLst>
          </p:cNvPr>
          <p:cNvSpPr/>
          <p:nvPr/>
        </p:nvSpPr>
        <p:spPr>
          <a:xfrm>
            <a:off x="427839" y="1496876"/>
            <a:ext cx="84057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fontAlgn="base"/>
            <a:r>
              <a:rPr lang="en-US" altLang="ko-KR" sz="1200" b="1" dirty="0">
                <a:latin typeface="Lato"/>
              </a:rPr>
              <a:t>	</a:t>
            </a:r>
            <a:r>
              <a:rPr lang="ko-KR" altLang="ko-KR" sz="1100" dirty="0"/>
              <a:t>추천된 리소스에 대한 정보를 포함</a:t>
            </a:r>
            <a:r>
              <a:rPr lang="en-US" altLang="ko-KR" sz="1100" dirty="0"/>
              <a:t>. </a:t>
            </a:r>
            <a:r>
              <a:rPr lang="ko-KR" altLang="ko-KR" sz="1100" dirty="0"/>
              <a:t>이 속성은 </a:t>
            </a:r>
            <a:r>
              <a:rPr lang="en-US" altLang="ko-KR" sz="1100" dirty="0" err="1"/>
              <a:t>snippet.type</a:t>
            </a:r>
            <a:r>
              <a:rPr lang="ko-KR" altLang="ko-KR" sz="1100" dirty="0"/>
              <a:t>이 </a:t>
            </a:r>
            <a:r>
              <a:rPr lang="en-US" altLang="ko-KR" sz="1100" dirty="0"/>
              <a:t>recommendation</a:t>
            </a:r>
            <a:r>
              <a:rPr lang="ko-KR" altLang="ko-KR" sz="1100" dirty="0"/>
              <a:t>인 경우에만 존재</a:t>
            </a:r>
            <a:r>
              <a:rPr lang="en-US" altLang="ko-KR" sz="1100" dirty="0"/>
              <a:t>.</a:t>
            </a:r>
          </a:p>
          <a:p>
            <a:pPr fontAlgn="base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marL="457200"/>
            <a:r>
              <a:rPr lang="ko-KR" altLang="en-US" sz="1100" dirty="0">
                <a:latin typeface="Arial" panose="020B0604020202020204" pitchFamily="34" charset="0"/>
              </a:rPr>
              <a:t>추천된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</a:rPr>
              <a:t>리소스를 식별하는 정보를 포함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457200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contentDetails.recommendation.resourceId.kind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fontAlgn="base"/>
            <a:r>
              <a:rPr lang="en-US" altLang="ko-KR" sz="1200" b="1" dirty="0">
                <a:latin typeface="Lato"/>
              </a:rPr>
              <a:t>	</a:t>
            </a:r>
            <a:r>
              <a:rPr lang="en-US" altLang="ko-KR" sz="1100" dirty="0" err="1">
                <a:latin typeface="Lato"/>
              </a:rPr>
              <a:t>api</a:t>
            </a:r>
            <a:r>
              <a:rPr lang="ko-KR" altLang="en-US" sz="1100" dirty="0">
                <a:latin typeface="Lato"/>
              </a:rPr>
              <a:t> 리소스의 유형</a:t>
            </a:r>
            <a:endParaRPr lang="en-US" altLang="ko-KR" sz="1100" dirty="0">
              <a:latin typeface="Lato"/>
            </a:endParaRPr>
          </a:p>
          <a:p>
            <a:pPr fontAlgn="base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contentDetails.recommendation.resourceId.videoId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channelId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추천된 리소스가 동영상인 경우 </a:t>
            </a:r>
            <a:r>
              <a:rPr lang="en-US" altLang="ko-KR" sz="1050" dirty="0">
                <a:latin typeface="Arial" panose="020B0604020202020204" pitchFamily="34" charset="0"/>
              </a:rPr>
              <a:t>YouTube</a:t>
            </a:r>
            <a:r>
              <a:rPr lang="ko-KR" altLang="en-US" sz="1050" dirty="0">
                <a:latin typeface="Arial" panose="020B0604020202020204" pitchFamily="34" charset="0"/>
              </a:rPr>
              <a:t>가 동영상을 고유하게 식별하는 데 사용하는 </a:t>
            </a:r>
            <a:r>
              <a:rPr lang="en-US" altLang="ko-KR" sz="1050" dirty="0">
                <a:latin typeface="Arial" panose="020B0604020202020204" pitchFamily="34" charset="0"/>
              </a:rPr>
              <a:t>ID, </a:t>
            </a:r>
            <a:r>
              <a:rPr lang="en-US" altLang="ko-KR" sz="1050" dirty="0" err="1">
                <a:latin typeface="Arial" panose="020B0604020202020204" pitchFamily="34" charset="0"/>
              </a:rPr>
              <a:t>resourceId</a:t>
            </a:r>
            <a:r>
              <a:rPr lang="ko-KR" altLang="en-US" sz="1050" dirty="0">
                <a:latin typeface="Arial" panose="020B0604020202020204" pitchFamily="34" charset="0"/>
              </a:rPr>
              <a:t>가</a:t>
            </a:r>
            <a:r>
              <a:rPr lang="en-US" altLang="ko-KR" sz="1050" dirty="0">
                <a:latin typeface="Arial" panose="020B0604020202020204" pitchFamily="34" charset="0"/>
              </a:rPr>
              <a:t> </a:t>
            </a:r>
            <a:r>
              <a:rPr lang="en-US" altLang="ko-KR" sz="1050" dirty="0" err="1">
                <a:latin typeface="Arial" panose="020B0604020202020204" pitchFamily="34" charset="0"/>
              </a:rPr>
              <a:t>youtube#video</a:t>
            </a:r>
            <a:r>
              <a:rPr lang="ko-KR" altLang="en-US" sz="1050" dirty="0">
                <a:latin typeface="Arial" panose="020B0604020202020204" pitchFamily="34" charset="0"/>
              </a:rPr>
              <a:t>인 경우 </a:t>
            </a:r>
            <a:r>
              <a:rPr lang="en-US" altLang="ko-KR" sz="1050" dirty="0">
                <a:latin typeface="Arial" panose="020B0604020202020204" pitchFamily="34" charset="0"/>
              </a:rPr>
              <a:t>/ </a:t>
            </a:r>
            <a:r>
              <a:rPr lang="en-US" altLang="ko-KR" sz="1050" dirty="0" err="1">
                <a:latin typeface="Arial" panose="020B0604020202020204" pitchFamily="34" charset="0"/>
              </a:rPr>
              <a:t>youtube#channel</a:t>
            </a:r>
            <a:r>
              <a:rPr lang="ko-KR" altLang="en-US" sz="1050" dirty="0">
                <a:latin typeface="Arial" panose="020B0604020202020204" pitchFamily="34" charset="0"/>
              </a:rPr>
              <a:t>인 경우에만 존재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contentDetails.recommendation.reason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리소스가 사용자에게 추천된 이유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r>
              <a:rPr lang="en-US" altLang="ko-KR" sz="1050" dirty="0">
                <a:latin typeface="Arial" panose="020B0604020202020204" pitchFamily="34" charset="0"/>
              </a:rPr>
              <a:t>Unspecified | </a:t>
            </a:r>
            <a:r>
              <a:rPr lang="en-US" altLang="ko-KR" sz="1050" dirty="0" err="1">
                <a:latin typeface="Arial" panose="020B0604020202020204" pitchFamily="34" charset="0"/>
              </a:rPr>
              <a:t>videoFavorited</a:t>
            </a:r>
            <a:r>
              <a:rPr lang="en-US" altLang="ko-KR" sz="1050" dirty="0">
                <a:latin typeface="Arial" panose="020B0604020202020204" pitchFamily="34" charset="0"/>
              </a:rPr>
              <a:t> | </a:t>
            </a:r>
            <a:r>
              <a:rPr lang="en-US" altLang="ko-KR" sz="1050" dirty="0" err="1">
                <a:latin typeface="Arial" panose="020B0604020202020204" pitchFamily="34" charset="0"/>
              </a:rPr>
              <a:t>videoLiked</a:t>
            </a:r>
            <a:r>
              <a:rPr lang="en-US" altLang="ko-KR" sz="1050" dirty="0">
                <a:latin typeface="Arial" panose="020B0604020202020204" pitchFamily="34" charset="0"/>
              </a:rPr>
              <a:t> | </a:t>
            </a:r>
            <a:r>
              <a:rPr lang="en-US" altLang="ko-KR" sz="1050" dirty="0" err="1">
                <a:latin typeface="Arial" panose="020B0604020202020204" pitchFamily="34" charset="0"/>
              </a:rPr>
              <a:t>videoWatched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contentDetails.recommendation.seedResourceId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맞춤 동영상을 표시하게 된 원인 리소스에 대한 정보를 포함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contentDetails.recommendation.seedResourceId.kind</a:t>
            </a:r>
            <a:r>
              <a:rPr lang="en-US" altLang="ko-KR" sz="1200" b="1" dirty="0">
                <a:latin typeface="Lato"/>
              </a:rPr>
              <a:t> (string)</a:t>
            </a:r>
          </a:p>
          <a:p>
            <a:pPr marL="457200"/>
            <a:r>
              <a:rPr lang="en-US" altLang="ko-KR" sz="1050" dirty="0">
                <a:latin typeface="Arial" panose="020B0604020202020204" pitchFamily="34" charset="0"/>
              </a:rPr>
              <a:t>API </a:t>
            </a:r>
            <a:r>
              <a:rPr lang="ko-KR" altLang="en-US" sz="1050" dirty="0">
                <a:latin typeface="Arial" panose="020B0604020202020204" pitchFamily="34" charset="0"/>
              </a:rPr>
              <a:t>리소스 유형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contentDetails.recommendation.resourceId.videoId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channelId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playlistId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특정 동영상 때문에 맞춤 동영상이 표시된 경우 </a:t>
            </a:r>
            <a:r>
              <a:rPr lang="en-US" altLang="ko-KR" sz="1050" dirty="0">
                <a:latin typeface="Arial" panose="020B0604020202020204" pitchFamily="34" charset="0"/>
              </a:rPr>
              <a:t>YouTube</a:t>
            </a:r>
            <a:r>
              <a:rPr lang="ko-KR" altLang="en-US" sz="1050" dirty="0">
                <a:latin typeface="Arial" panose="020B0604020202020204" pitchFamily="34" charset="0"/>
              </a:rPr>
              <a:t>가 동영상을 고유하게 식별하는 데 사용하는 </a:t>
            </a:r>
            <a:r>
              <a:rPr lang="en-US" altLang="ko-KR" sz="1050" dirty="0">
                <a:latin typeface="Arial" panose="020B0604020202020204" pitchFamily="34" charset="0"/>
              </a:rPr>
              <a:t>ID, </a:t>
            </a:r>
            <a:r>
              <a:rPr lang="en-US" altLang="ko-KR" sz="1050" dirty="0" err="1">
                <a:latin typeface="Arial" panose="020B0604020202020204" pitchFamily="34" charset="0"/>
              </a:rPr>
              <a:t>seedResourceId</a:t>
            </a:r>
            <a:r>
              <a:rPr lang="ko-KR" altLang="en-US" sz="1050" dirty="0">
                <a:latin typeface="Arial" panose="020B0604020202020204" pitchFamily="34" charset="0"/>
              </a:rPr>
              <a:t>가</a:t>
            </a:r>
            <a:r>
              <a:rPr lang="en-US" altLang="ko-KR" sz="1050" dirty="0">
                <a:latin typeface="Arial" panose="020B0604020202020204" pitchFamily="34" charset="0"/>
              </a:rPr>
              <a:t> </a:t>
            </a:r>
            <a:r>
              <a:rPr lang="en-US" altLang="ko-KR" sz="1050" dirty="0" err="1">
                <a:latin typeface="Arial" panose="020B0604020202020204" pitchFamily="34" charset="0"/>
              </a:rPr>
              <a:t>youtube#video</a:t>
            </a:r>
            <a:r>
              <a:rPr lang="ko-KR" altLang="en-US" sz="1050" dirty="0">
                <a:latin typeface="Arial" panose="020B0604020202020204" pitchFamily="34" charset="0"/>
              </a:rPr>
              <a:t>인 경우 </a:t>
            </a:r>
            <a:r>
              <a:rPr lang="en-US" altLang="ko-KR" sz="1050" dirty="0">
                <a:latin typeface="Arial" panose="020B0604020202020204" pitchFamily="34" charset="0"/>
              </a:rPr>
              <a:t>/ </a:t>
            </a:r>
            <a:r>
              <a:rPr lang="en-US" altLang="ko-KR" sz="1050" dirty="0" err="1">
                <a:latin typeface="Arial" panose="020B0604020202020204" pitchFamily="34" charset="0"/>
              </a:rPr>
              <a:t>youtube#channel</a:t>
            </a:r>
            <a:r>
              <a:rPr lang="en-US" altLang="ko-KR" sz="1050" dirty="0">
                <a:latin typeface="Arial" panose="020B0604020202020204" pitchFamily="34" charset="0"/>
              </a:rPr>
              <a:t> / </a:t>
            </a:r>
            <a:r>
              <a:rPr lang="en-US" altLang="ko-KR" sz="1050" dirty="0" err="1">
                <a:latin typeface="Arial" panose="020B0604020202020204" pitchFamily="34" charset="0"/>
              </a:rPr>
              <a:t>youtube#playlist</a:t>
            </a:r>
            <a:r>
              <a:rPr lang="ko-KR" altLang="en-US" sz="1050" dirty="0">
                <a:latin typeface="Arial" panose="020B0604020202020204" pitchFamily="34" charset="0"/>
              </a:rPr>
              <a:t>인 경우에만 존재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br>
              <a:rPr lang="ko-KR" altLang="en-US" sz="1050" dirty="0"/>
            </a:br>
            <a:endParaRPr lang="en-US" altLang="ko-KR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5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24C8BF-D08B-4CA5-ABA0-33061121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9"/>
          <a:stretch/>
        </p:blipFill>
        <p:spPr>
          <a:xfrm>
            <a:off x="427839" y="2177126"/>
            <a:ext cx="8262145" cy="434112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40929" y="1591888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https://www.googleapis.com/youtube/v3/activities?part=snippet&amp;home=true&amp;key=AIzaSyCPV5F0Kp5NOF1ethkaSfR9JWYB2Jqsnhs</a:t>
              </a:r>
              <a:endParaRPr lang="ko-KR" altLang="en-US" sz="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677695" y="4950898"/>
            <a:ext cx="43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인증 관련 오류 발생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! </a:t>
            </a: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오류를 없애는 방법을 좀 더 찾아봐야 할 것 같습니다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960035" y="5872076"/>
            <a:ext cx="3278523" cy="1176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50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996903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50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CA83A-242C-49C9-AF3F-2CDD6898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2" y="1813432"/>
            <a:ext cx="8187655" cy="4846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0470FD-0E49-4BF7-84DB-658C01A0D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6"/>
          <a:stretch/>
        </p:blipFill>
        <p:spPr>
          <a:xfrm>
            <a:off x="423222" y="1813433"/>
            <a:ext cx="8283545" cy="4846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6DA3B8-F609-4BCF-89DB-07EE855C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9" y="1813433"/>
            <a:ext cx="8278928" cy="4846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75BCB0-8C80-4BBC-A44A-1EF2CD638CC3}"/>
              </a:ext>
            </a:extLst>
          </p:cNvPr>
          <p:cNvSpPr txBox="1"/>
          <p:nvPr/>
        </p:nvSpPr>
        <p:spPr>
          <a:xfrm>
            <a:off x="423222" y="1468840"/>
            <a:ext cx="3228769" cy="253916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사용자 맞춤 설정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HOME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피드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이벤트 등이 조회</a:t>
            </a:r>
          </a:p>
        </p:txBody>
      </p:sp>
    </p:spTree>
    <p:extLst>
      <p:ext uri="{BB962C8B-B14F-4D97-AF65-F5344CB8AC3E}">
        <p14:creationId xmlns:p14="http://schemas.microsoft.com/office/powerpoint/2010/main" val="349383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613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이용 </a:t>
            </a:r>
            <a:r>
              <a:rPr lang="en-US" altLang="ko-KR" sz="2400" b="1" spc="-225" dirty="0" err="1">
                <a:solidFill>
                  <a:srgbClr val="FFC58B"/>
                </a:solidFill>
              </a:rPr>
              <a:t>Oauth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2.0 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42FE8-8188-4E33-9AAD-A519E5B2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" y="1770646"/>
            <a:ext cx="7676606" cy="1228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A7347D-D311-45FD-AA3A-26D96FCE2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7" t="6107" r="8431" b="6407"/>
          <a:stretch/>
        </p:blipFill>
        <p:spPr>
          <a:xfrm>
            <a:off x="2329435" y="2805319"/>
            <a:ext cx="3022391" cy="36368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D993FA-1AB4-4E40-A551-D8500759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56" y="2731896"/>
            <a:ext cx="2750567" cy="371022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067B94-A318-477F-B99B-7AF12AFD21CC}"/>
              </a:ext>
            </a:extLst>
          </p:cNvPr>
          <p:cNvSpPr/>
          <p:nvPr/>
        </p:nvSpPr>
        <p:spPr>
          <a:xfrm>
            <a:off x="486561" y="1770646"/>
            <a:ext cx="3571874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ko-KR" alt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"https://accounts.google.com/o/oauth2/v2/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auth?scope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=https%3A%2F%2Fwww.googleapis.com%2Fauth%2Fyoutube.readonly</a:t>
            </a:r>
            <a:r>
              <a:rPr lang="en-US" altLang="ko-KR" sz="1050" dirty="0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access_type=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offline</a:t>
            </a:r>
            <a:r>
              <a:rPr lang="en-US" altLang="ko-KR" sz="1050" dirty="0" err="1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include_granted_scopes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50" dirty="0" err="1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state_parameter_passthrough_value</a:t>
            </a:r>
            <a:r>
              <a:rPr lang="en-US" altLang="ko-KR" sz="1050" dirty="0" err="1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redirect_uri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=http%3A%2F%2Flocalhost%2Freceive.php</a:t>
            </a:r>
            <a:r>
              <a:rPr lang="en-US" altLang="ko-KR" sz="1050" dirty="0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response_type=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50" dirty="0" err="1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client_id</a:t>
            </a:r>
            <a:r>
              <a:rPr lang="en-US" altLang="ko-KR" sz="1050" dirty="0">
                <a:solidFill>
                  <a:srgbClr val="CE9178"/>
                </a:solidFill>
                <a:latin typeface="Consolas" panose="020B0609020204030204" pitchFamily="49" charset="0"/>
              </a:rPr>
              <a:t>=581012508843-fqir89tta53lruulkekg6oqdsfv13huf.apps.googleusercontent.com"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구글 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API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를 사용할 수 있도록 허용하러 가기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608B4E"/>
                </a:solidFill>
                <a:latin typeface="Consolas" panose="020B0609020204030204" pitchFamily="49" charset="0"/>
              </a:rPr>
              <a:t>&lt;!-- scope</a:t>
            </a:r>
            <a:r>
              <a:rPr lang="ko-KR" altLang="en-US" sz="1050" dirty="0">
                <a:solidFill>
                  <a:srgbClr val="608B4E"/>
                </a:solidFill>
                <a:latin typeface="Consolas" panose="020B0609020204030204" pitchFamily="49" charset="0"/>
              </a:rPr>
              <a:t>는 쉽게 말하자면 우리가 필요한 정보를 의미 </a:t>
            </a:r>
            <a:r>
              <a:rPr lang="en-US" altLang="ko-KR" sz="105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608B4E"/>
                </a:solidFill>
                <a:latin typeface="Consolas" panose="020B0609020204030204" pitchFamily="49" charset="0"/>
              </a:rPr>
              <a:t>&lt;!-- refresh token </a:t>
            </a:r>
            <a:r>
              <a:rPr lang="ko-KR" altLang="en-US" sz="1050" dirty="0">
                <a:solidFill>
                  <a:srgbClr val="608B4E"/>
                </a:solidFill>
                <a:latin typeface="Consolas" panose="020B0609020204030204" pitchFamily="49" charset="0"/>
              </a:rPr>
              <a:t>이란 </a:t>
            </a:r>
            <a:r>
              <a:rPr lang="en-US" altLang="ko-KR" sz="1050" dirty="0">
                <a:solidFill>
                  <a:srgbClr val="608B4E"/>
                </a:solidFill>
                <a:latin typeface="Consolas" panose="020B0609020204030204" pitchFamily="49" charset="0"/>
              </a:rPr>
              <a:t>access token</a:t>
            </a:r>
            <a:r>
              <a:rPr lang="ko-KR" altLang="en-US" sz="1050" dirty="0">
                <a:solidFill>
                  <a:srgbClr val="608B4E"/>
                </a:solidFill>
                <a:latin typeface="Consolas" panose="020B0609020204030204" pitchFamily="49" charset="0"/>
              </a:rPr>
              <a:t>이 만료된 후 재발급을 받을 수 있도록 하는 것 </a:t>
            </a:r>
            <a:r>
              <a:rPr lang="en-US" altLang="ko-KR" sz="105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160" y="1924586"/>
            <a:ext cx="7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Payload -&gt; claims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claims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entity(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와 추가 데이터에 대한 설명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343" y="1537013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901904" y="3120937"/>
            <a:ext cx="2725288" cy="2848707"/>
            <a:chOff x="3206590" y="3604514"/>
            <a:chExt cx="2725288" cy="2848707"/>
          </a:xfrm>
        </p:grpSpPr>
        <p:sp>
          <p:nvSpPr>
            <p:cNvPr id="9" name="직사각형 8"/>
            <p:cNvSpPr/>
            <p:nvPr/>
          </p:nvSpPr>
          <p:spPr>
            <a:xfrm>
              <a:off x="3206590" y="3604514"/>
              <a:ext cx="2725288" cy="284870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{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"sub":"1234567890",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"name" : "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kang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",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"admin" : 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ture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}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06590" y="3604514"/>
              <a:ext cx="2725288" cy="448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paylode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932" y="3569677"/>
            <a:ext cx="4532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Registered claims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claims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Private claims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90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160" y="1924586"/>
            <a:ext cx="746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Signature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encoded header, encoded payload,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헤더에 지정된 알고리즘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서명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343" y="1537013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18343" y="3120937"/>
            <a:ext cx="3008849" cy="3206711"/>
            <a:chOff x="3206590" y="3604514"/>
            <a:chExt cx="2725288" cy="2848707"/>
          </a:xfrm>
        </p:grpSpPr>
        <p:sp>
          <p:nvSpPr>
            <p:cNvPr id="9" name="직사각형 8"/>
            <p:cNvSpPr/>
            <p:nvPr/>
          </p:nvSpPr>
          <p:spPr>
            <a:xfrm>
              <a:off x="3206590" y="3604514"/>
              <a:ext cx="2725288" cy="284870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600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HMACSHA256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base64UrlEncode(header)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". "+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base64UrlEncode(payload),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secret)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06590" y="3604514"/>
              <a:ext cx="2725288" cy="448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signature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932" y="3569677"/>
            <a:ext cx="49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base64Url</a:t>
            </a:r>
            <a:r>
              <a:rPr lang="ko-KR" altLang="en-US" dirty="0"/>
              <a:t>방식으로 </a:t>
            </a: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/>
              <a:t>payload</a:t>
            </a:r>
            <a:r>
              <a:rPr lang="ko-KR" altLang="en-US" dirty="0"/>
              <a:t>를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73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</TotalTime>
  <Words>3831</Words>
  <Application>Microsoft Office PowerPoint</Application>
  <PresentationFormat>화면 슬라이드 쇼(4:3)</PresentationFormat>
  <Paragraphs>764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91" baseType="lpstr">
      <vt:lpstr>Arial Unicode MS</vt:lpstr>
      <vt:lpstr>fakt-web</vt:lpstr>
      <vt:lpstr>Helvetica Neue</vt:lpstr>
      <vt:lpstr>InconsolataMedium</vt:lpstr>
      <vt:lpstr>Lato</vt:lpstr>
      <vt:lpstr>Roboto</vt:lpstr>
      <vt:lpstr>나눔고딕</vt:lpstr>
      <vt:lpstr>맑은 고딕</vt:lpstr>
      <vt:lpstr>Arial</vt:lpstr>
      <vt:lpstr>Arial Black</vt:lpstr>
      <vt:lpstr>Calibri</vt:lpstr>
      <vt:lpstr>Calibri Light</vt:lpstr>
      <vt:lpstr>Consolas</vt:lpstr>
      <vt:lpstr>Courier New</vt:lpstr>
      <vt:lpstr>Helvetica</vt:lpstr>
      <vt:lpstr>Office 테마</vt:lpstr>
      <vt:lpstr>PowerPoint 프레젠테이션</vt:lpstr>
      <vt:lpstr>동영상 검색 사이트</vt:lpstr>
      <vt:lpstr>JWT(Json Web Token)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OAuth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Vimeo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Vimeo LAB 1227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Youtube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동영상 검색 사이트</dc:title>
  <dc:creator>dalsoft-pc</dc:creator>
  <cp:lastModifiedBy>mhs</cp:lastModifiedBy>
  <cp:revision>155</cp:revision>
  <dcterms:created xsi:type="dcterms:W3CDTF">2018-12-26T02:42:20Z</dcterms:created>
  <dcterms:modified xsi:type="dcterms:W3CDTF">2018-12-28T08:04:39Z</dcterms:modified>
</cp:coreProperties>
</file>