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5" r:id="rId2"/>
    <p:sldId id="279" r:id="rId3"/>
    <p:sldId id="276" r:id="rId4"/>
    <p:sldId id="277" r:id="rId5"/>
    <p:sldId id="262" r:id="rId6"/>
    <p:sldId id="278" r:id="rId7"/>
    <p:sldId id="275" r:id="rId8"/>
    <p:sldId id="274" r:id="rId9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1"/>
    </p:embeddedFont>
    <p:embeddedFont>
      <p:font typeface="나눔스퀘어라운드 Bold" panose="020B0600000101010101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Cambria Math" panose="02040503050406030204" pitchFamily="18" charset="0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2A03D-CC25-4A0C-A085-A79B621D0204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0A96-D7F3-4343-BF6D-2A4A06161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9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권한부여를</a:t>
            </a:r>
            <a:r>
              <a:rPr lang="ko-KR" altLang="en-US" dirty="0"/>
              <a:t> 위해 산업 표준 프로토콜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프로토콜이란</a:t>
            </a:r>
            <a:r>
              <a:rPr lang="en-US" altLang="ko-KR" dirty="0"/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복수의 컴퓨터 사이나 중앙 컴퓨터와 단말기 사이에서 데이터 통신을 원활하게 하기 위해 필요한 통신 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3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권한부여를</a:t>
            </a:r>
            <a:r>
              <a:rPr lang="ko-KR" altLang="en-US" dirty="0"/>
              <a:t> 위해 산업 표준 프로토콜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프로토콜이란</a:t>
            </a:r>
            <a:r>
              <a:rPr lang="en-US" altLang="ko-KR" dirty="0"/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복수의 컴퓨터 사이나 중앙 컴퓨터와 단말기 사이에서 데이터 통신을 원활하게 하기 위해 필요한 통신 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9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권한부여를</a:t>
            </a:r>
            <a:r>
              <a:rPr lang="ko-KR" altLang="en-US" dirty="0"/>
              <a:t> 위해 산업 표준 프로토콜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프로토콜이란</a:t>
            </a:r>
            <a:r>
              <a:rPr lang="en-US" altLang="ko-KR" dirty="0"/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복수의 컴퓨터 사이나 중앙 컴퓨터와 단말기 사이에서 데이터 통신을 원활하게 하기 위해 필요한 통신 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9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권한부여를</a:t>
            </a:r>
            <a:r>
              <a:rPr lang="ko-KR" altLang="en-US" dirty="0"/>
              <a:t> 위해 산업 표준 프로토콜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프로토콜이란</a:t>
            </a:r>
            <a:r>
              <a:rPr lang="en-US" altLang="ko-KR" dirty="0"/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복수의 컴퓨터 사이나 중앙 컴퓨터와 단말기 사이에서 데이터 통신을 원활하게 하기 위해 필요한 통신 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3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권한부여를</a:t>
            </a:r>
            <a:r>
              <a:rPr lang="ko-KR" altLang="en-US" dirty="0"/>
              <a:t> 위해 산업 표준 프로토콜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프로토콜이란</a:t>
            </a:r>
            <a:r>
              <a:rPr lang="en-US" altLang="ko-KR" dirty="0"/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복수의 컴퓨터 사이나 중앙 컴퓨터와 단말기 사이에서 데이터 통신을 원활하게 하기 위해 필요한 통신 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0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권한부여를</a:t>
            </a:r>
            <a:r>
              <a:rPr lang="ko-KR" altLang="en-US" dirty="0"/>
              <a:t> 위해 산업 표준 프로토콜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프로토콜이란</a:t>
            </a:r>
            <a:r>
              <a:rPr lang="en-US" altLang="ko-KR" dirty="0"/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복수의 컴퓨터 사이나 중앙 컴퓨터와 단말기 사이에서 데이터 통신을 원활하게 하기 위해 필요한 통신 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7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AFCE-42D5-41E9-AD1C-9FBCE58264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95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53FAE-EFA9-4FFA-ACAA-4F18B44C7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9D79AA-6B2C-4A64-89BD-2D77EB783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055B4-EDD4-482D-B216-4647BAF4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9A66-4033-4938-B226-D6C8A6DD0445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2074C-6CF7-488A-997B-788BD075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39239-D549-4786-BF56-C325DBF9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BFC0-D3DC-4B18-8CC4-AFE32BC78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73B8B-6796-475E-ADDD-367FD1A0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0EA3D7-DD6E-4BDA-B37F-877AFE8EE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C4DA4-E0A6-4994-82F5-A3C63C97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9A66-4033-4938-B226-D6C8A6DD0445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DC3C8-49AA-425E-BA70-555E41D1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96941-2465-4AC0-8D42-E194BDE6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BFC0-D3DC-4B18-8CC4-AFE32BC78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8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E39F9A-0DE4-49C6-BC31-09A70712F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0C4AD2-7199-41E6-824D-1D3F89710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AAF47-2A34-4EAA-83A7-EAF0B352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9A66-4033-4938-B226-D6C8A6DD0445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5C94C-BCDD-41DD-BA51-E685EE2C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3D8BB-9B8B-4496-83E1-7AC523B8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BFC0-D3DC-4B18-8CC4-AFE32BC78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2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C7115-8045-4D25-AF27-02BA82D5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44705-FBEB-456B-BF3F-AC4B2A3C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DDDE0-20DD-45F4-8B4D-B80C9C9B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9A66-4033-4938-B226-D6C8A6DD0445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BF71C-E70B-4F9E-A8EA-3490137D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DCF69-BA88-4CB7-B76C-40C02B3B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BFC0-D3DC-4B18-8CC4-AFE32BC78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8FDF5-B591-443D-949F-7DF19C23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7EBDA-7D75-48CD-8B90-9D89A6D0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306AC-3BFA-4624-8958-22C9304B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9A66-4033-4938-B226-D6C8A6DD0445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76306-1342-4E91-8E56-D5475E15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14335-359C-49EA-AA28-8836372F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BFC0-D3DC-4B18-8CC4-AFE32BC78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74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6C72D-08E7-4B4D-B390-5E8BAC1E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30ECD-8A66-4C9E-A9D3-98F996363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B39CE-1468-4ADD-8EB9-936F0486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0A0A1-194E-4DD4-9BD7-35233F51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9A66-4033-4938-B226-D6C8A6DD0445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4AC8D-514D-4445-B3A8-41B32F90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B42A1-45A0-47BD-B1AE-A5592E36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BFC0-D3DC-4B18-8CC4-AFE32BC78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2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C1CA1-1D5D-4C62-802D-BE12386E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10FB3-DE6A-434D-AD4B-BB573495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385E1-B6A0-44C5-9F8C-EBC42D350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2E6D41-4F23-4E37-9107-579F8D3D1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08EDEB-8AB5-4A13-BB53-1C4B98503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C5C71-C97B-45FA-9E39-176CDF5B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9A66-4033-4938-B226-D6C8A6DD0445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20079A-85E7-4789-BEA7-93C6EB54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D96B7-6916-4D91-ABBB-2B04AF75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BFC0-D3DC-4B18-8CC4-AFE32BC78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8DFBA-12A5-4615-8F72-C7DC8F03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2EA016-A6E7-4A49-8FA4-51E3170F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9A66-4033-4938-B226-D6C8A6DD0445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D28AB8-0593-4F9E-8D01-8B473D9A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F1BCF8-409E-4DBD-8104-FB11FEFF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BFC0-D3DC-4B18-8CC4-AFE32BC78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1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A19157-BF3F-4736-8F4B-EAC69207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9A66-4033-4938-B226-D6C8A6DD0445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D5E7EE-3C00-4722-841C-9A00B4CE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F739DE-81B1-4D65-ABFF-1AA976D7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BFC0-D3DC-4B18-8CC4-AFE32BC78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25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D47F8-2FDB-4FE6-B806-A6FB4141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9C42E-950A-42D1-A470-106C26EF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E05B0-F068-426A-9F70-D410B7AA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12C12-4588-42AD-9AED-17DD8707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9A66-4033-4938-B226-D6C8A6DD0445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33D29-21E1-4C0A-899D-A7A6DC65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7EC34-A699-4AB3-A718-BA9D4293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BFC0-D3DC-4B18-8CC4-AFE32BC78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76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74DF3-8186-4B1D-8C99-DE4E90B7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3F449F-A2D6-4320-A0EB-217CAE353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D86C12-72FB-4F39-B187-FF55B4DA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5C679-588F-4ACE-83B2-5412DC52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9A66-4033-4938-B226-D6C8A6DD0445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0C21E-A9A7-46CF-B8F6-D20ABD41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D6985-DD02-4E56-9451-F54B06F8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BFC0-D3DC-4B18-8CC4-AFE32BC78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E373A0-FF4E-4371-85F6-15778FBC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44FC05-F3BB-4468-B1D7-380781CD3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B9A7F-BFF4-4AA8-8DB8-F189F725A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19A66-4033-4938-B226-D6C8A6DD0445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E6C4D-3C58-4621-B9F1-BAC034A77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FE075-252E-438D-96F6-A850969A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0BFC0-D3DC-4B18-8CC4-AFE32BC78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cryp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mmetric-key_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mmetric-key_algorith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parkjonghyuk.net/lecture/modernCrypto/lecturenote/chap05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Jfuv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itly.kr/3q24" TargetMode="External"/><Relationship Id="rId4" Type="http://schemas.openxmlformats.org/officeDocument/2006/relationships/hyperlink" Target="http://bitly.kr/wIvh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en.wikipedia.org/wiki/Public-key_cryptography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parkjonghyuk.net/lecture/modernCrypto/lecturenote/chap05.pdf" TargetMode="Externa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Jfuv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itly.kr/3q24" TargetMode="External"/><Relationship Id="rId4" Type="http://schemas.openxmlformats.org/officeDocument/2006/relationships/hyperlink" Target="http://bitly.kr/wIvhx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seed.kisa.or.kr/iwt/ko/intro/EgovPublicKey.do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hyperlink" Target="http://bitly.kr/ljTI0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67" y="2605569"/>
            <a:ext cx="7886095" cy="1325563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CC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 암호 방식</a:t>
            </a:r>
            <a:endParaRPr lang="ko-KR" altLang="en-US" b="1" dirty="0">
              <a:solidFill>
                <a:srgbClr val="FFC58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2359143" y="1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2AA64A-543E-47CF-AC6B-24272107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8990-6F69-4752-A175-99BC99D26D8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F38E2-542A-4533-A73B-9DEADBE6A17C}"/>
              </a:ext>
            </a:extLst>
          </p:cNvPr>
          <p:cNvSpPr txBox="1"/>
          <p:nvPr/>
        </p:nvSpPr>
        <p:spPr>
          <a:xfrm>
            <a:off x="2359143" y="3651473"/>
            <a:ext cx="296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Public-key Cryptography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56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80" y="350449"/>
            <a:ext cx="5826121" cy="732213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Encode –</a:t>
            </a:r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Decode / Encryption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751111" y="645953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581" y="990346"/>
            <a:ext cx="298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C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Definition</a:t>
            </a:r>
            <a:endParaRPr lang="ko-KR" altLang="en-US" sz="2400" b="1" dirty="0">
              <a:solidFill>
                <a:srgbClr val="FFCC9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3792" y="1778475"/>
            <a:ext cx="9672506" cy="1760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 process of </a:t>
            </a:r>
            <a:r>
              <a:rPr lang="en-US" altLang="ko-KR" b="1" spc="-15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encoding</a:t>
            </a:r>
            <a:r>
              <a:rPr lang="en-US" altLang="ko-KR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converts information from a source into symbols for communication or storage.  </a:t>
            </a:r>
          </a:p>
          <a:p>
            <a:pPr>
              <a:lnSpc>
                <a:spcPct val="150000"/>
              </a:lnSpc>
            </a:pPr>
            <a:r>
              <a:rPr lang="en-US" altLang="ko-KR" b="1" spc="-15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Decoding</a:t>
            </a:r>
            <a:r>
              <a:rPr lang="en-US" altLang="ko-KR" spc="-150" dirty="0">
                <a:solidFill>
                  <a:schemeClr val="accent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</a:t>
            </a:r>
            <a:r>
              <a:rPr lang="en-US" altLang="ko-KR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is the reverse process, converting code symbols back into a form that the recipient understand, such as English or Spanish						</a:t>
            </a:r>
            <a:r>
              <a:rPr lang="en-US" altLang="ko-KR" sz="20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en-US" altLang="ko-KR" sz="16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Wikipedia(</a:t>
            </a:r>
            <a:r>
              <a:rPr lang="en-US" altLang="ko-KR" sz="1600" spc="-15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Eng</a:t>
            </a:r>
            <a:r>
              <a:rPr lang="en-US" altLang="ko-KR" sz="16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1111" y="6169891"/>
            <a:ext cx="10541996" cy="418615"/>
            <a:chOff x="751111" y="6169891"/>
            <a:chExt cx="10541996" cy="41861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3" y="6280729"/>
              <a:ext cx="32944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Ref.</a:t>
              </a:r>
              <a:r>
                <a:rPr lang="ko-KR" altLang="en-US" sz="1400" dirty="0"/>
                <a:t> </a:t>
              </a:r>
              <a:r>
                <a:rPr lang="en-US" altLang="ko-KR" sz="11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hlinkClick r:id="rId3"/>
                </a:rPr>
                <a:t>https://en.wikipedia.org/wiki/Encryption</a:t>
              </a:r>
              <a:r>
                <a:rPr lang="en-US" altLang="ko-KR" sz="11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endPara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923BB-A952-44A9-86DB-046C614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8990-6F69-4752-A175-99BC99D26D8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3E6F25-9FF2-4889-BFFE-A8E85BAD8D1F}"/>
              </a:ext>
            </a:extLst>
          </p:cNvPr>
          <p:cNvSpPr/>
          <p:nvPr/>
        </p:nvSpPr>
        <p:spPr>
          <a:xfrm>
            <a:off x="1073792" y="3131145"/>
            <a:ext cx="9940953" cy="1534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 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cryptography</a:t>
            </a:r>
            <a:r>
              <a:rPr lang="en-US" altLang="ko-KR" sz="1600" dirty="0">
                <a:solidFill>
                  <a:srgbClr val="22222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 </a:t>
            </a:r>
            <a:r>
              <a:rPr lang="en-US" altLang="ko-KR" sz="16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encryption</a:t>
            </a:r>
            <a:r>
              <a:rPr lang="en-US" altLang="ko-KR" sz="1600" dirty="0">
                <a:solidFill>
                  <a:srgbClr val="22222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is the process of encoding a message or information in such a way that only authorized parties can access it and those who are not authorized cannot</a:t>
            </a:r>
            <a:r>
              <a:rPr lang="en-US" altLang="ko-KR" sz="1600" dirty="0">
                <a:solidFill>
                  <a:srgbClr val="222222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In an encryption scheme, the intended information or message, referred to as 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plaintext, is encrypted using an encryption algorithm – a cipher – generating ciphertext that can be read only if decrypted.</a:t>
            </a:r>
            <a:r>
              <a:rPr lang="en-US" altLang="ko-KR" sz="14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Wikipedia(</a:t>
            </a:r>
            <a:r>
              <a:rPr lang="en-US" altLang="ko-KR" sz="1400" spc="-15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Eng</a:t>
            </a:r>
            <a:r>
              <a:rPr lang="en-US" altLang="ko-KR" sz="14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600" spc="-15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80" y="350449"/>
            <a:ext cx="4559376" cy="73221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대칭 키 암호 방식 </a:t>
            </a:r>
            <a:r>
              <a:rPr lang="en-US" altLang="ko-KR" sz="1800" spc="-225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(Symmetric-key </a:t>
            </a:r>
            <a:r>
              <a:rPr lang="en-US" altLang="ko-KR" sz="1800" spc="-225" dirty="0" err="1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Crptography</a:t>
            </a:r>
            <a:r>
              <a:rPr lang="en-US" altLang="ko-KR" sz="1800" spc="-225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751111" y="645953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581" y="990346"/>
            <a:ext cx="298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C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Definition</a:t>
            </a:r>
            <a:endParaRPr lang="ko-KR" altLang="en-US" sz="2400" b="1" dirty="0">
              <a:solidFill>
                <a:srgbClr val="FFCC9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3791" y="1778475"/>
            <a:ext cx="9899009" cy="3888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암호 방식의 한 종류로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암호화와 복호화에 같은 암호 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쓰는 알고리즘을 의미한다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대칭 키 암호에서는 암화를 하는 측과 복호화를 하는 측이 같은 암호 키를 공유해야 한다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			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en-US" altLang="ko-KR" sz="16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Wikipedia(Korea)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Symmetric-key algorithms are algorithms for cryptography that use the same cryptographic keys for both encryption of plaintext and decryption of ciphertext.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 keys may be identical or there may be a simple transformation to go between the two keys. The keys, in practice, represent a shared secret between two or more parties that can be used to maintain a private information link. This requirement that both parties have access to the secret key is one of the main drawbacks of symmetric key encryption, in comparison to public-key encryption (also known as asymmetric key encryption).							</a:t>
            </a:r>
            <a:r>
              <a:rPr lang="en-US" altLang="ko-KR" sz="16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Wikipedia (</a:t>
            </a:r>
            <a:r>
              <a:rPr lang="en-US" altLang="ko-KR" sz="1600" spc="-15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Eng</a:t>
            </a:r>
            <a:r>
              <a:rPr lang="en-US" altLang="ko-KR" sz="16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51111" y="6169891"/>
            <a:ext cx="10541996" cy="418615"/>
            <a:chOff x="751111" y="6169891"/>
            <a:chExt cx="10541996" cy="41861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3" y="6280729"/>
              <a:ext cx="5022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Ref.</a:t>
              </a:r>
              <a:r>
                <a:rPr lang="ko-KR" altLang="en-US" sz="1400" dirty="0"/>
                <a:t> </a:t>
              </a:r>
              <a:r>
                <a:rPr lang="en-US" altLang="ko-KR" sz="1400" dirty="0">
                  <a:hlinkClick r:id="rId3"/>
                </a:rPr>
                <a:t>https://en.wikipedia.org/wiki/Symmetric-key_algorithm</a:t>
              </a:r>
              <a:r>
                <a:rPr lang="en-US" altLang="ko-KR" sz="1400" dirty="0"/>
                <a:t> </a:t>
              </a: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923BB-A952-44A9-86DB-046C614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8990-6F69-4752-A175-99BC99D26D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80" y="350449"/>
            <a:ext cx="4559376" cy="73221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대칭 키 암호 방식 </a:t>
            </a:r>
            <a:r>
              <a:rPr lang="en-US" altLang="ko-KR" sz="1800" spc="-225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(Symmetric-key </a:t>
            </a:r>
            <a:r>
              <a:rPr lang="en-US" altLang="ko-KR" sz="1800" spc="-225" dirty="0" err="1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Crptography</a:t>
            </a:r>
            <a:r>
              <a:rPr lang="en-US" altLang="ko-KR" sz="1800" spc="-225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751111" y="645953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581" y="990346"/>
            <a:ext cx="298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C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</a:t>
            </a:r>
            <a:endParaRPr lang="ko-KR" altLang="en-US" sz="2400" b="1" dirty="0">
              <a:solidFill>
                <a:srgbClr val="FFCC9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1111" y="6169891"/>
            <a:ext cx="10541996" cy="418615"/>
            <a:chOff x="751111" y="6169891"/>
            <a:chExt cx="10541996" cy="41861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3" y="6280729"/>
              <a:ext cx="91646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Ref.</a:t>
              </a:r>
              <a:r>
                <a:rPr lang="ko-KR" altLang="en-US" sz="1400" dirty="0"/>
                <a:t> </a:t>
              </a:r>
              <a:r>
                <a:rPr lang="en-US" altLang="ko-KR" sz="10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hlinkClick r:id="rId3"/>
                </a:rPr>
                <a:t>https://en.wikipedia.org/wiki/Symmetric-key_algorithm</a:t>
              </a:r>
              <a:r>
                <a:rPr lang="en-US" altLang="ko-KR" sz="10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0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hlinkClick r:id="rId4"/>
                </a:rPr>
                <a:t>http://www.parkjonghyuk.net/lecture/modernCrypto/lecturenote/chap05.pdf</a:t>
              </a:r>
              <a:r>
                <a:rPr lang="en-US" altLang="ko-KR" sz="10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923BB-A952-44A9-86DB-046C614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8990-6F69-4752-A175-99BC99D26D84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0472D9D-87DF-4C2C-816B-8FA3E254B40A}"/>
              </a:ext>
            </a:extLst>
          </p:cNvPr>
          <p:cNvGrpSpPr/>
          <p:nvPr/>
        </p:nvGrpSpPr>
        <p:grpSpPr>
          <a:xfrm>
            <a:off x="780055" y="1722559"/>
            <a:ext cx="1428425" cy="3683787"/>
            <a:chOff x="1132308" y="2330468"/>
            <a:chExt cx="924543" cy="25208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0A0494-9545-424F-A837-50A5516EC997}"/>
                </a:ext>
              </a:extLst>
            </p:cNvPr>
            <p:cNvSpPr txBox="1"/>
            <p:nvPr/>
          </p:nvSpPr>
          <p:spPr>
            <a:xfrm>
              <a:off x="1327164" y="4482002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Alice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4D22540-3958-40E8-A736-5DDEA4219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18" r="32834" b="18777"/>
            <a:stretch/>
          </p:blipFill>
          <p:spPr>
            <a:xfrm>
              <a:off x="1132308" y="2330468"/>
              <a:ext cx="867059" cy="2092956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D0321C-B04F-4A3A-8991-53128FB3C464}"/>
              </a:ext>
            </a:extLst>
          </p:cNvPr>
          <p:cNvGrpSpPr/>
          <p:nvPr/>
        </p:nvGrpSpPr>
        <p:grpSpPr>
          <a:xfrm>
            <a:off x="9005457" y="1937663"/>
            <a:ext cx="2125889" cy="3320249"/>
            <a:chOff x="9118271" y="1826805"/>
            <a:chExt cx="1625218" cy="257146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9F8FC8F-D644-4E93-B575-D7323FF05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95" t="5110" r="21580" b="19633"/>
            <a:stretch/>
          </p:blipFill>
          <p:spPr>
            <a:xfrm>
              <a:off x="9118271" y="1826805"/>
              <a:ext cx="1625218" cy="21831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A15CB8-3E06-4C31-8D1C-200669597307}"/>
                </a:ext>
              </a:extLst>
            </p:cNvPr>
            <p:cNvSpPr txBox="1"/>
            <p:nvPr/>
          </p:nvSpPr>
          <p:spPr>
            <a:xfrm>
              <a:off x="9810504" y="4028933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Bob</a:t>
              </a:r>
              <a:endPara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D2DED4B-FCFA-4EB2-A736-A02C02D87859}"/>
              </a:ext>
            </a:extLst>
          </p:cNvPr>
          <p:cNvCxnSpPr>
            <a:cxnSpLocks/>
          </p:cNvCxnSpPr>
          <p:nvPr/>
        </p:nvCxnSpPr>
        <p:spPr>
          <a:xfrm>
            <a:off x="1851696" y="2274855"/>
            <a:ext cx="8216705" cy="0"/>
          </a:xfrm>
          <a:prstGeom prst="straightConnector1">
            <a:avLst/>
          </a:prstGeom>
          <a:ln w="76200">
            <a:solidFill>
              <a:srgbClr val="FFC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0149333D-4277-4349-BDF6-A10EC6501D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2" t="8861" r="907" b="21835"/>
          <a:stretch/>
        </p:blipFill>
        <p:spPr>
          <a:xfrm>
            <a:off x="2347692" y="1597578"/>
            <a:ext cx="649353" cy="5308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53F724-A461-4029-A475-A4ED64F740EC}"/>
              </a:ext>
            </a:extLst>
          </p:cNvPr>
          <p:cNvSpPr txBox="1"/>
          <p:nvPr/>
        </p:nvSpPr>
        <p:spPr>
          <a:xfrm>
            <a:off x="5157658" y="1685261"/>
            <a:ext cx="1350050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대칭 키 교환</a:t>
            </a:r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EA19AAF3-4E27-4677-AD93-57BEAD3D3204}"/>
              </a:ext>
            </a:extLst>
          </p:cNvPr>
          <p:cNvSpPr/>
          <p:nvPr/>
        </p:nvSpPr>
        <p:spPr>
          <a:xfrm>
            <a:off x="2208480" y="3224842"/>
            <a:ext cx="788565" cy="85358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Dear </a:t>
            </a:r>
            <a:r>
              <a:rPr lang="en-US" altLang="ko-KR" sz="10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Alic</a:t>
            </a:r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 have reviewed the new…</a:t>
            </a:r>
            <a:endParaRPr lang="ko-KR" altLang="en-US" sz="10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사각형: 모서리가 접힌 도형 24">
            <a:extLst>
              <a:ext uri="{FF2B5EF4-FFF2-40B4-BE49-F238E27FC236}">
                <a16:creationId xmlns:a16="http://schemas.microsoft.com/office/drawing/2014/main" id="{082FDD0E-D30A-4E7D-B721-3A7B41D1AA4F}"/>
              </a:ext>
            </a:extLst>
          </p:cNvPr>
          <p:cNvSpPr/>
          <p:nvPr/>
        </p:nvSpPr>
        <p:spPr>
          <a:xfrm>
            <a:off x="3748113" y="4664485"/>
            <a:ext cx="788565" cy="85358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@Bpd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faarf#faarjfqrnafadsfzkdka</a:t>
            </a:r>
            <a:endParaRPr lang="ko-KR" altLang="en-US" sz="10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83BDDCC-9130-4E62-B22B-12D2F96ED6B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2" t="8861" r="907" b="21835"/>
          <a:stretch/>
        </p:blipFill>
        <p:spPr>
          <a:xfrm>
            <a:off x="8376377" y="1614538"/>
            <a:ext cx="649353" cy="530818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62700EA-4520-4AE4-AB7D-A58B0A157F4A}"/>
              </a:ext>
            </a:extLst>
          </p:cNvPr>
          <p:cNvCxnSpPr>
            <a:cxnSpLocks/>
          </p:cNvCxnSpPr>
          <p:nvPr/>
        </p:nvCxnSpPr>
        <p:spPr>
          <a:xfrm>
            <a:off x="3080095" y="3600477"/>
            <a:ext cx="5376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A9FBAE-FAE4-4D23-9814-58BEE8658534}"/>
              </a:ext>
            </a:extLst>
          </p:cNvPr>
          <p:cNvSpPr/>
          <p:nvPr/>
        </p:nvSpPr>
        <p:spPr>
          <a:xfrm>
            <a:off x="3706169" y="3396291"/>
            <a:ext cx="872455" cy="5098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대칭 키 알고리즘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FD05428-5D9F-4DA8-953D-2BE31BAD8697}"/>
              </a:ext>
            </a:extLst>
          </p:cNvPr>
          <p:cNvCxnSpPr>
            <a:cxnSpLocks/>
          </p:cNvCxnSpPr>
          <p:nvPr/>
        </p:nvCxnSpPr>
        <p:spPr>
          <a:xfrm>
            <a:off x="2768367" y="2374582"/>
            <a:ext cx="1027395" cy="611413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D296BB44-2D52-4969-851B-33C60BCC1A5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2" t="8861" r="907" b="21835"/>
          <a:stretch/>
        </p:blipFill>
        <p:spPr>
          <a:xfrm>
            <a:off x="3874185" y="2807620"/>
            <a:ext cx="649353" cy="53081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5C6596-05E4-4CA5-B26E-E72D66F9E691}"/>
              </a:ext>
            </a:extLst>
          </p:cNvPr>
          <p:cNvCxnSpPr>
            <a:cxnSpLocks/>
          </p:cNvCxnSpPr>
          <p:nvPr/>
        </p:nvCxnSpPr>
        <p:spPr>
          <a:xfrm>
            <a:off x="4142396" y="3998730"/>
            <a:ext cx="616" cy="548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342555-4605-4E93-9E73-5903DE093B04}"/>
              </a:ext>
            </a:extLst>
          </p:cNvPr>
          <p:cNvSpPr txBox="1"/>
          <p:nvPr/>
        </p:nvSpPr>
        <p:spPr>
          <a:xfrm>
            <a:off x="3539346" y="4162715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3779C44-AF32-4E50-B96B-08DADFB8BA62}"/>
              </a:ext>
            </a:extLst>
          </p:cNvPr>
          <p:cNvCxnSpPr>
            <a:cxnSpLocks/>
          </p:cNvCxnSpPr>
          <p:nvPr/>
        </p:nvCxnSpPr>
        <p:spPr>
          <a:xfrm>
            <a:off x="4670659" y="5041355"/>
            <a:ext cx="1755262" cy="5391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B84C815-760D-466A-9B8B-7CB19F5352AA}"/>
              </a:ext>
            </a:extLst>
          </p:cNvPr>
          <p:cNvSpPr txBox="1"/>
          <p:nvPr/>
        </p:nvSpPr>
        <p:spPr>
          <a:xfrm>
            <a:off x="5136981" y="4685921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암호문 전송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5369723-C80C-4D39-916A-4C83C2A40C4D}"/>
              </a:ext>
            </a:extLst>
          </p:cNvPr>
          <p:cNvGrpSpPr/>
          <p:nvPr/>
        </p:nvGrpSpPr>
        <p:grpSpPr>
          <a:xfrm flipH="1">
            <a:off x="6517955" y="2436299"/>
            <a:ext cx="2370145" cy="3134172"/>
            <a:chOff x="2360880" y="2536293"/>
            <a:chExt cx="2370145" cy="3134172"/>
          </a:xfrm>
        </p:grpSpPr>
        <p:sp>
          <p:nvSpPr>
            <p:cNvPr id="57" name="사각형: 모서리가 접힌 도형 56">
              <a:extLst>
                <a:ext uri="{FF2B5EF4-FFF2-40B4-BE49-F238E27FC236}">
                  <a16:creationId xmlns:a16="http://schemas.microsoft.com/office/drawing/2014/main" id="{63C55380-7408-4E14-A4AE-31C00C922EEC}"/>
                </a:ext>
              </a:extLst>
            </p:cNvPr>
            <p:cNvSpPr/>
            <p:nvPr/>
          </p:nvSpPr>
          <p:spPr>
            <a:xfrm>
              <a:off x="2360880" y="3377242"/>
              <a:ext cx="788565" cy="853580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Dear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Alic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: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 have reviewed the new…</a:t>
              </a:r>
              <a:endParaRPr lang="ko-KR" altLang="en-US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8" name="사각형: 모서리가 접힌 도형 57">
              <a:extLst>
                <a:ext uri="{FF2B5EF4-FFF2-40B4-BE49-F238E27FC236}">
                  <a16:creationId xmlns:a16="http://schemas.microsoft.com/office/drawing/2014/main" id="{BF1D49A2-690B-466F-8026-65CAAF583227}"/>
                </a:ext>
              </a:extLst>
            </p:cNvPr>
            <p:cNvSpPr/>
            <p:nvPr/>
          </p:nvSpPr>
          <p:spPr>
            <a:xfrm>
              <a:off x="3900513" y="4816885"/>
              <a:ext cx="788565" cy="853580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@Bpd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faarf#faarjfqrnafadsfzkdka</a:t>
              </a:r>
              <a:endParaRPr lang="ko-KR" altLang="en-US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AF999F48-5F43-4894-9FF6-DE4B7721E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2495" y="3752877"/>
              <a:ext cx="5376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D2B5EF9-BA04-4FE1-B4FB-94045A40A1D7}"/>
                </a:ext>
              </a:extLst>
            </p:cNvPr>
            <p:cNvSpPr/>
            <p:nvPr/>
          </p:nvSpPr>
          <p:spPr>
            <a:xfrm>
              <a:off x="3858569" y="3548691"/>
              <a:ext cx="872455" cy="5098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대칭 키 알고리즘</a:t>
              </a: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2B95589-54C9-411D-A3A4-7329B836135E}"/>
                </a:ext>
              </a:extLst>
            </p:cNvPr>
            <p:cNvCxnSpPr>
              <a:cxnSpLocks/>
            </p:cNvCxnSpPr>
            <p:nvPr/>
          </p:nvCxnSpPr>
          <p:spPr>
            <a:xfrm>
              <a:off x="3040026" y="2536293"/>
              <a:ext cx="908135" cy="602102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64B24322-2067-4DD0-9D91-8A9A7710B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8861" r="907" b="21835"/>
            <a:stretch/>
          </p:blipFill>
          <p:spPr>
            <a:xfrm>
              <a:off x="4026585" y="2960020"/>
              <a:ext cx="649353" cy="530818"/>
            </a:xfrm>
            <a:prstGeom prst="rect">
              <a:avLst/>
            </a:prstGeom>
          </p:spPr>
        </p:pic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5A864EC-A669-4DA2-92EF-D7F1CCC761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4797" y="4116440"/>
              <a:ext cx="615" cy="6060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E2DD97-BAFE-430D-95AE-D0CB787CF12E}"/>
                </a:ext>
              </a:extLst>
            </p:cNvPr>
            <p:cNvSpPr txBox="1"/>
            <p:nvPr/>
          </p:nvSpPr>
          <p:spPr>
            <a:xfrm>
              <a:off x="3230082" y="4315115"/>
              <a:ext cx="1500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o-KR" altLang="en-US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복호화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B4C31B8-58AA-42FA-B1C4-B32AF435A1A7}"/>
              </a:ext>
            </a:extLst>
          </p:cNvPr>
          <p:cNvSpPr txBox="1"/>
          <p:nvPr/>
        </p:nvSpPr>
        <p:spPr>
          <a:xfrm>
            <a:off x="2307542" y="4108803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평문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F61A42-6FB1-4101-9B96-75734E71EFDE}"/>
              </a:ext>
            </a:extLst>
          </p:cNvPr>
          <p:cNvSpPr txBox="1"/>
          <p:nvPr/>
        </p:nvSpPr>
        <p:spPr>
          <a:xfrm>
            <a:off x="3804802" y="558395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암호문</a:t>
            </a:r>
          </a:p>
        </p:txBody>
      </p:sp>
    </p:spTree>
    <p:extLst>
      <p:ext uri="{BB962C8B-B14F-4D97-AF65-F5344CB8AC3E}">
        <p14:creationId xmlns:p14="http://schemas.microsoft.com/office/powerpoint/2010/main" val="195329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80" y="350449"/>
            <a:ext cx="5826121" cy="73221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 암호 방식 </a:t>
            </a:r>
            <a:r>
              <a:rPr lang="en-US" altLang="ko-KR" sz="1800" spc="-225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800" spc="-225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비대칭 키 암호 방식</a:t>
            </a:r>
            <a:r>
              <a:rPr lang="en-US" altLang="ko-KR" sz="1800" spc="-225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asymmetric </a:t>
            </a:r>
            <a:r>
              <a:rPr lang="en-US" altLang="ko-KR" sz="1800" spc="-225" dirty="0" err="1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crptography</a:t>
            </a:r>
            <a:r>
              <a:rPr lang="en-US" altLang="ko-KR" sz="1800" spc="-225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751111" y="645953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581" y="990346"/>
            <a:ext cx="298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C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Definition</a:t>
            </a:r>
            <a:endParaRPr lang="ko-KR" altLang="en-US" sz="2400" b="1" dirty="0">
              <a:solidFill>
                <a:srgbClr val="FFCC9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3791" y="1778475"/>
            <a:ext cx="9899009" cy="402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암호 방식의 한 종류로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암호화와 복호화에 같은 키를 사용하는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대칭키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암호화 방식과 달리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 복호화에 사용하는 키가 서로 다른 암호화 방식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의미한다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			– 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Namu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Wiki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암호화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(encryption)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에는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사용되고 복호화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(decryption)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에는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사용되는 암호 시스템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						-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한국 인터넷 진흥원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Public-key cryptography, or asymmetric cryptography, is a cryptographic system that uses pairs of keys: </a:t>
            </a:r>
            <a:r>
              <a:rPr lang="en-US" altLang="ko-K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 keys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which may be disseminated widely, and </a:t>
            </a:r>
            <a:r>
              <a:rPr lang="en-US" altLang="ko-K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private keys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which are known only to the owner. The generation of such keys depends on cryptographic algorithms based on mathematical problems to produce one-way functions.		- Wikipedia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51111" y="6169891"/>
            <a:ext cx="10541996" cy="418615"/>
            <a:chOff x="751111" y="6169891"/>
            <a:chExt cx="10541996" cy="41861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3" y="6280729"/>
              <a:ext cx="47852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Ref.</a:t>
              </a:r>
              <a:r>
                <a:rPr lang="ko-KR" altLang="en-US" sz="1400" dirty="0"/>
                <a:t> </a:t>
              </a:r>
              <a:r>
                <a:rPr lang="en-US" altLang="ko-KR" sz="11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hlinkClick r:id="rId3"/>
                </a:rPr>
                <a:t>http://bitly.kr/Jfuvw</a:t>
              </a:r>
              <a:r>
                <a:rPr lang="en-US" altLang="ko-KR" sz="11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| </a:t>
              </a:r>
              <a:r>
                <a:rPr lang="en-US" altLang="ko-KR" sz="11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hlinkClick r:id="rId4"/>
                </a:rPr>
                <a:t>http://bitly.kr/wIvhx</a:t>
              </a:r>
              <a:r>
                <a:rPr lang="en-US" altLang="ko-KR" sz="11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| </a:t>
              </a:r>
              <a:r>
                <a:rPr lang="en-US" altLang="ko-KR" sz="11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hlinkClick r:id="rId5"/>
                </a:rPr>
                <a:t>http://bitly.kr/3q24</a:t>
              </a:r>
              <a:endPara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923BB-A952-44A9-86DB-046C614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8990-6F69-4752-A175-99BC99D26D8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9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79" y="350449"/>
            <a:ext cx="4872103" cy="73221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 암호 방식 </a:t>
            </a:r>
            <a:r>
              <a:rPr lang="en-US" altLang="ko-KR" sz="1800" spc="-225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(Public-key </a:t>
            </a:r>
            <a:r>
              <a:rPr lang="en-US" altLang="ko-KR" sz="1800" spc="-225" dirty="0" err="1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Crptography</a:t>
            </a:r>
            <a:r>
              <a:rPr lang="en-US" altLang="ko-KR" sz="1800" spc="-225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751111" y="645953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581" y="990346"/>
            <a:ext cx="298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C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</a:t>
            </a:r>
            <a:endParaRPr lang="ko-KR" altLang="en-US" sz="2400" b="1" dirty="0">
              <a:solidFill>
                <a:srgbClr val="FFCC9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1111" y="6169891"/>
            <a:ext cx="10541996" cy="418615"/>
            <a:chOff x="751111" y="6169891"/>
            <a:chExt cx="10541996" cy="41861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3" y="6280729"/>
              <a:ext cx="90973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Ref.</a:t>
              </a:r>
              <a:r>
                <a:rPr lang="ko-KR" altLang="en-US" sz="1400" dirty="0"/>
                <a:t> </a:t>
              </a:r>
              <a:r>
                <a:rPr lang="en-US" altLang="ko-KR" sz="10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hlinkClick r:id="rId3"/>
                </a:rPr>
                <a:t>https://en.wikipedia.org/wiki/Public-key_cryptography</a:t>
              </a:r>
              <a:r>
                <a:rPr lang="en-US" altLang="ko-KR" sz="10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10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hlinkClick r:id="rId4"/>
                </a:rPr>
                <a:t>http://www.parkjonghyuk.net/lecture/modernCrypto/lecturenote/chap05.pdf</a:t>
              </a:r>
              <a:r>
                <a:rPr lang="en-US" altLang="ko-KR" sz="10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endPara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923BB-A952-44A9-86DB-046C614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8990-6F69-4752-A175-99BC99D26D8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0472D9D-87DF-4C2C-816B-8FA3E254B40A}"/>
              </a:ext>
            </a:extLst>
          </p:cNvPr>
          <p:cNvGrpSpPr/>
          <p:nvPr/>
        </p:nvGrpSpPr>
        <p:grpSpPr>
          <a:xfrm>
            <a:off x="780055" y="1722559"/>
            <a:ext cx="1428425" cy="3683787"/>
            <a:chOff x="1132308" y="2330468"/>
            <a:chExt cx="924543" cy="25208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0A0494-9545-424F-A837-50A5516EC997}"/>
                </a:ext>
              </a:extLst>
            </p:cNvPr>
            <p:cNvSpPr txBox="1"/>
            <p:nvPr/>
          </p:nvSpPr>
          <p:spPr>
            <a:xfrm>
              <a:off x="1327164" y="4482002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Alice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4D22540-3958-40E8-A736-5DDEA4219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18" r="32834" b="18777"/>
            <a:stretch/>
          </p:blipFill>
          <p:spPr>
            <a:xfrm>
              <a:off x="1132308" y="2330468"/>
              <a:ext cx="867059" cy="2092956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D0321C-B04F-4A3A-8991-53128FB3C464}"/>
              </a:ext>
            </a:extLst>
          </p:cNvPr>
          <p:cNvGrpSpPr/>
          <p:nvPr/>
        </p:nvGrpSpPr>
        <p:grpSpPr>
          <a:xfrm>
            <a:off x="9005457" y="1937663"/>
            <a:ext cx="2125889" cy="3320249"/>
            <a:chOff x="9118271" y="1826805"/>
            <a:chExt cx="1625218" cy="257146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9F8FC8F-D644-4E93-B575-D7323FF05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95" t="5110" r="21580" b="19633"/>
            <a:stretch/>
          </p:blipFill>
          <p:spPr>
            <a:xfrm>
              <a:off x="9118271" y="1826805"/>
              <a:ext cx="1625218" cy="21831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A15CB8-3E06-4C31-8D1C-200669597307}"/>
                </a:ext>
              </a:extLst>
            </p:cNvPr>
            <p:cNvSpPr txBox="1"/>
            <p:nvPr/>
          </p:nvSpPr>
          <p:spPr>
            <a:xfrm>
              <a:off x="9810504" y="4028933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Bob</a:t>
              </a:r>
              <a:endPara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149333D-4277-4349-BDF6-A10EC6501D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2" t="8861" r="907" b="21835"/>
          <a:stretch/>
        </p:blipFill>
        <p:spPr>
          <a:xfrm>
            <a:off x="2328507" y="1614538"/>
            <a:ext cx="649353" cy="5308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53F724-A461-4029-A475-A4ED64F740EC}"/>
              </a:ext>
            </a:extLst>
          </p:cNvPr>
          <p:cNvSpPr txBox="1"/>
          <p:nvPr/>
        </p:nvSpPr>
        <p:spPr>
          <a:xfrm>
            <a:off x="5355424" y="2250613"/>
            <a:ext cx="1272468" cy="3077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 저장소</a:t>
            </a:r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EA19AAF3-4E27-4677-AD93-57BEAD3D3204}"/>
              </a:ext>
            </a:extLst>
          </p:cNvPr>
          <p:cNvSpPr/>
          <p:nvPr/>
        </p:nvSpPr>
        <p:spPr>
          <a:xfrm>
            <a:off x="2208480" y="3224842"/>
            <a:ext cx="788565" cy="85358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Dear </a:t>
            </a:r>
            <a:r>
              <a:rPr lang="en-US" altLang="ko-KR" sz="10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Alic</a:t>
            </a:r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 have reviewed the new…</a:t>
            </a:r>
            <a:endParaRPr lang="ko-KR" altLang="en-US" sz="10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사각형: 모서리가 접힌 도형 24">
            <a:extLst>
              <a:ext uri="{FF2B5EF4-FFF2-40B4-BE49-F238E27FC236}">
                <a16:creationId xmlns:a16="http://schemas.microsoft.com/office/drawing/2014/main" id="{082FDD0E-D30A-4E7D-B721-3A7B41D1AA4F}"/>
              </a:ext>
            </a:extLst>
          </p:cNvPr>
          <p:cNvSpPr/>
          <p:nvPr/>
        </p:nvSpPr>
        <p:spPr>
          <a:xfrm>
            <a:off x="3748113" y="4664485"/>
            <a:ext cx="788565" cy="85358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@Bpd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faarf#faarjfqrnafadsfzkdka</a:t>
            </a:r>
            <a:endParaRPr lang="ko-KR" altLang="en-US" sz="10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83BDDCC-9130-4E62-B22B-12D2F96ED6B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2" t="8861" r="907" b="21835"/>
          <a:stretch/>
        </p:blipFill>
        <p:spPr>
          <a:xfrm>
            <a:off x="9005457" y="1614538"/>
            <a:ext cx="649353" cy="530818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62700EA-4520-4AE4-AB7D-A58B0A157F4A}"/>
              </a:ext>
            </a:extLst>
          </p:cNvPr>
          <p:cNvCxnSpPr>
            <a:cxnSpLocks/>
          </p:cNvCxnSpPr>
          <p:nvPr/>
        </p:nvCxnSpPr>
        <p:spPr>
          <a:xfrm>
            <a:off x="3080095" y="3600477"/>
            <a:ext cx="5376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A9FBAE-FAE4-4D23-9814-58BEE8658534}"/>
              </a:ext>
            </a:extLst>
          </p:cNvPr>
          <p:cNvSpPr/>
          <p:nvPr/>
        </p:nvSpPr>
        <p:spPr>
          <a:xfrm>
            <a:off x="3706169" y="3396291"/>
            <a:ext cx="872455" cy="5098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 알고리즘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FD05428-5D9F-4DA8-953D-2BE31BAD8697}"/>
              </a:ext>
            </a:extLst>
          </p:cNvPr>
          <p:cNvCxnSpPr>
            <a:cxnSpLocks/>
          </p:cNvCxnSpPr>
          <p:nvPr/>
        </p:nvCxnSpPr>
        <p:spPr>
          <a:xfrm>
            <a:off x="2687560" y="2459229"/>
            <a:ext cx="1027395" cy="611413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D296BB44-2D52-4969-851B-33C60BCC1A5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2" t="8861" r="907" b="21835"/>
          <a:stretch/>
        </p:blipFill>
        <p:spPr>
          <a:xfrm>
            <a:off x="3874185" y="2807620"/>
            <a:ext cx="649353" cy="53081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5C6596-05E4-4CA5-B26E-E72D66F9E691}"/>
              </a:ext>
            </a:extLst>
          </p:cNvPr>
          <p:cNvCxnSpPr>
            <a:cxnSpLocks/>
          </p:cNvCxnSpPr>
          <p:nvPr/>
        </p:nvCxnSpPr>
        <p:spPr>
          <a:xfrm>
            <a:off x="4142396" y="3998730"/>
            <a:ext cx="616" cy="548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342555-4605-4E93-9E73-5903DE093B04}"/>
              </a:ext>
            </a:extLst>
          </p:cNvPr>
          <p:cNvSpPr txBox="1"/>
          <p:nvPr/>
        </p:nvSpPr>
        <p:spPr>
          <a:xfrm>
            <a:off x="3353653" y="4068419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키로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3779C44-AF32-4E50-B96B-08DADFB8BA62}"/>
              </a:ext>
            </a:extLst>
          </p:cNvPr>
          <p:cNvCxnSpPr>
            <a:cxnSpLocks/>
          </p:cNvCxnSpPr>
          <p:nvPr/>
        </p:nvCxnSpPr>
        <p:spPr>
          <a:xfrm>
            <a:off x="4670659" y="5041355"/>
            <a:ext cx="1755262" cy="5391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B84C815-760D-466A-9B8B-7CB19F5352AA}"/>
              </a:ext>
            </a:extLst>
          </p:cNvPr>
          <p:cNvSpPr txBox="1"/>
          <p:nvPr/>
        </p:nvSpPr>
        <p:spPr>
          <a:xfrm>
            <a:off x="5136981" y="4685921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암호문 전송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5369723-C80C-4D39-916A-4C83C2A40C4D}"/>
              </a:ext>
            </a:extLst>
          </p:cNvPr>
          <p:cNvGrpSpPr/>
          <p:nvPr/>
        </p:nvGrpSpPr>
        <p:grpSpPr>
          <a:xfrm flipH="1">
            <a:off x="6471923" y="2673325"/>
            <a:ext cx="2416177" cy="2897146"/>
            <a:chOff x="2360880" y="2773319"/>
            <a:chExt cx="2416177" cy="2897146"/>
          </a:xfrm>
        </p:grpSpPr>
        <p:sp>
          <p:nvSpPr>
            <p:cNvPr id="57" name="사각형: 모서리가 접힌 도형 56">
              <a:extLst>
                <a:ext uri="{FF2B5EF4-FFF2-40B4-BE49-F238E27FC236}">
                  <a16:creationId xmlns:a16="http://schemas.microsoft.com/office/drawing/2014/main" id="{63C55380-7408-4E14-A4AE-31C00C922EEC}"/>
                </a:ext>
              </a:extLst>
            </p:cNvPr>
            <p:cNvSpPr/>
            <p:nvPr/>
          </p:nvSpPr>
          <p:spPr>
            <a:xfrm>
              <a:off x="2360880" y="3377242"/>
              <a:ext cx="788565" cy="853580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Dear </a:t>
              </a:r>
              <a:r>
                <a:rPr lang="en-US" altLang="ko-KR" sz="10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Alic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: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 have reviewed the new…</a:t>
              </a:r>
              <a:endParaRPr lang="ko-KR" altLang="en-US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8" name="사각형: 모서리가 접힌 도형 57">
              <a:extLst>
                <a:ext uri="{FF2B5EF4-FFF2-40B4-BE49-F238E27FC236}">
                  <a16:creationId xmlns:a16="http://schemas.microsoft.com/office/drawing/2014/main" id="{BF1D49A2-690B-466F-8026-65CAAF583227}"/>
                </a:ext>
              </a:extLst>
            </p:cNvPr>
            <p:cNvSpPr/>
            <p:nvPr/>
          </p:nvSpPr>
          <p:spPr>
            <a:xfrm>
              <a:off x="3900513" y="4816885"/>
              <a:ext cx="788565" cy="853580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@Bpd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faarf#faarjfqrnafadsfzkdka</a:t>
              </a:r>
              <a:endParaRPr lang="ko-KR" altLang="en-US" sz="1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AF999F48-5F43-4894-9FF6-DE4B7721E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2495" y="3752877"/>
              <a:ext cx="5376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D2B5EF9-BA04-4FE1-B4FB-94045A40A1D7}"/>
                </a:ext>
              </a:extLst>
            </p:cNvPr>
            <p:cNvSpPr/>
            <p:nvPr/>
          </p:nvSpPr>
          <p:spPr>
            <a:xfrm>
              <a:off x="3858569" y="3548691"/>
              <a:ext cx="872455" cy="5098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공개 키 알고리즘</a:t>
              </a: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2B95589-54C9-411D-A3A4-7329B836135E}"/>
                </a:ext>
              </a:extLst>
            </p:cNvPr>
            <p:cNvCxnSpPr>
              <a:cxnSpLocks/>
              <a:stCxn id="30" idx="1"/>
              <a:endCxn id="55" idx="3"/>
            </p:cNvCxnSpPr>
            <p:nvPr/>
          </p:nvCxnSpPr>
          <p:spPr>
            <a:xfrm>
              <a:off x="2374839" y="2773319"/>
              <a:ext cx="1131139" cy="27745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5A864EC-A669-4DA2-92EF-D7F1CCC761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4797" y="4116440"/>
              <a:ext cx="615" cy="6060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E2DD97-BAFE-430D-95AE-D0CB787CF12E}"/>
                </a:ext>
              </a:extLst>
            </p:cNvPr>
            <p:cNvSpPr txBox="1"/>
            <p:nvPr/>
          </p:nvSpPr>
          <p:spPr>
            <a:xfrm>
              <a:off x="3276114" y="4260867"/>
              <a:ext cx="150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ko-KR" altLang="en-US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개인 키로</a:t>
              </a:r>
              <a:endPara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lvl="1" algn="ctr"/>
              <a:r>
                <a:rPr lang="ko-KR" altLang="en-US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복호화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B4C31B8-58AA-42FA-B1C4-B32AF435A1A7}"/>
              </a:ext>
            </a:extLst>
          </p:cNvPr>
          <p:cNvSpPr txBox="1"/>
          <p:nvPr/>
        </p:nvSpPr>
        <p:spPr>
          <a:xfrm>
            <a:off x="2307542" y="4108803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평문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F61A42-6FB1-4101-9B96-75734E71EFDE}"/>
              </a:ext>
            </a:extLst>
          </p:cNvPr>
          <p:cNvSpPr txBox="1"/>
          <p:nvPr/>
        </p:nvSpPr>
        <p:spPr>
          <a:xfrm>
            <a:off x="3804802" y="558395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D8E77E-6379-41FB-B71E-FFAF6B6649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4"/>
          <a:stretch/>
        </p:blipFill>
        <p:spPr>
          <a:xfrm>
            <a:off x="5495777" y="1397416"/>
            <a:ext cx="991762" cy="8369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AC5FFE-133C-422B-A75E-DE0C21AB9869}"/>
              </a:ext>
            </a:extLst>
          </p:cNvPr>
          <p:cNvSpPr txBox="1"/>
          <p:nvPr/>
        </p:nvSpPr>
        <p:spPr>
          <a:xfrm>
            <a:off x="2997046" y="1563357"/>
            <a:ext cx="1581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공개된 저장소에서 </a:t>
            </a:r>
            <a:r>
              <a:rPr lang="ko-KR" altLang="en-US" sz="14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상대방의 공개 키 획득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F89805-6F33-4A13-AEBB-A38B3F86114E}"/>
              </a:ext>
            </a:extLst>
          </p:cNvPr>
          <p:cNvSpPr txBox="1"/>
          <p:nvPr/>
        </p:nvSpPr>
        <p:spPr>
          <a:xfrm>
            <a:off x="7225696" y="1613117"/>
            <a:ext cx="1581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공개된 저장소에서 </a:t>
            </a:r>
            <a:r>
              <a:rPr lang="ko-KR" altLang="en-US" sz="14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자신의 공개 키 등록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265D190-1E81-4D53-BF43-C03B4B81E54F}"/>
              </a:ext>
            </a:extLst>
          </p:cNvPr>
          <p:cNvCxnSpPr>
            <a:cxnSpLocks/>
          </p:cNvCxnSpPr>
          <p:nvPr/>
        </p:nvCxnSpPr>
        <p:spPr>
          <a:xfrm flipH="1">
            <a:off x="7024806" y="2286860"/>
            <a:ext cx="267044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4B2D9F-85DF-42E1-A2EA-5D890AB5155B}"/>
              </a:ext>
            </a:extLst>
          </p:cNvPr>
          <p:cNvCxnSpPr>
            <a:cxnSpLocks/>
          </p:cNvCxnSpPr>
          <p:nvPr/>
        </p:nvCxnSpPr>
        <p:spPr>
          <a:xfrm flipH="1">
            <a:off x="2307542" y="2286860"/>
            <a:ext cx="267044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47604247-CBA9-4D66-8713-24C97AD4490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60"/>
          <a:stretch/>
        </p:blipFill>
        <p:spPr>
          <a:xfrm>
            <a:off x="8874141" y="2353097"/>
            <a:ext cx="780669" cy="64045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D5D261B-9ED7-447C-8BA1-2539DFF096C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60"/>
          <a:stretch/>
        </p:blipFill>
        <p:spPr>
          <a:xfrm>
            <a:off x="6962333" y="2630551"/>
            <a:ext cx="780669" cy="64045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25EDBD7-F947-4E10-82D5-B10D634A9F31}"/>
              </a:ext>
            </a:extLst>
          </p:cNvPr>
          <p:cNvSpPr txBox="1"/>
          <p:nvPr/>
        </p:nvSpPr>
        <p:spPr>
          <a:xfrm>
            <a:off x="8923872" y="3070642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 키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439B9B-F58C-488F-93DD-F6E3045E0270}"/>
              </a:ext>
            </a:extLst>
          </p:cNvPr>
          <p:cNvSpPr txBox="1"/>
          <p:nvPr/>
        </p:nvSpPr>
        <p:spPr>
          <a:xfrm>
            <a:off x="3893667" y="2475997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</a:t>
            </a:r>
          </a:p>
        </p:txBody>
      </p:sp>
    </p:spTree>
    <p:extLst>
      <p:ext uri="{BB962C8B-B14F-4D97-AF65-F5344CB8AC3E}">
        <p14:creationId xmlns:p14="http://schemas.microsoft.com/office/powerpoint/2010/main" val="20678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80" y="350449"/>
            <a:ext cx="3946979" cy="73221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 암호 방식 </a:t>
            </a:r>
            <a:r>
              <a:rPr lang="en-US" altLang="ko-KR" sz="1800" spc="-225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800" spc="-225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비대칭 키 암호 방식</a:t>
            </a:r>
            <a:r>
              <a:rPr lang="en-US" altLang="ko-KR" sz="1800" spc="-225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751111" y="645953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581" y="990346"/>
            <a:ext cx="298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C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</a:t>
            </a:r>
            <a:endParaRPr lang="ko-KR" altLang="en-US" sz="2400" b="1" dirty="0">
              <a:solidFill>
                <a:srgbClr val="FFCC9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3791" y="1778475"/>
            <a:ext cx="989900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암호 방식의 한 종류로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암호화와 복호화에 같은 키를 사용하는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대칭키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암호화 방식과 달리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 복호화에 사용하는 키가 서로 다른 암호화 방식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의미한다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			– 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Namu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Wiki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51111" y="6169891"/>
            <a:ext cx="10541996" cy="634058"/>
            <a:chOff x="751111" y="6169891"/>
            <a:chExt cx="10541996" cy="63405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3" y="6280729"/>
              <a:ext cx="51853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Ref.</a:t>
              </a:r>
              <a:r>
                <a:rPr lang="ko-KR" altLang="en-US" sz="1400" dirty="0"/>
                <a:t> </a:t>
              </a:r>
              <a:endParaRPr lang="en-US" altLang="ko-KR" sz="1400" dirty="0"/>
            </a:p>
            <a:p>
              <a:r>
                <a:rPr lang="en-US" altLang="ko-KR" sz="1400" dirty="0">
                  <a:hlinkClick r:id="rId3"/>
                </a:rPr>
                <a:t>http://bitly.kr/Jfuvw</a:t>
              </a:r>
              <a:r>
                <a:rPr lang="en-US" altLang="ko-KR" sz="1400" dirty="0"/>
                <a:t> | </a:t>
              </a:r>
              <a:r>
                <a:rPr lang="en-US" altLang="ko-KR" sz="1400" dirty="0">
                  <a:hlinkClick r:id="rId4"/>
                </a:rPr>
                <a:t>http://bitly.kr/wIvhx</a:t>
              </a:r>
              <a:r>
                <a:rPr lang="en-US" altLang="ko-KR" sz="1400" dirty="0"/>
                <a:t> | </a:t>
              </a:r>
              <a:r>
                <a:rPr lang="en-US" altLang="ko-KR" sz="1400" dirty="0">
                  <a:hlinkClick r:id="rId5"/>
                </a:rPr>
                <a:t>http://bitly.kr/3q24</a:t>
              </a:r>
              <a:endParaRPr lang="ko-KR" altLang="en-US" sz="1400" dirty="0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923BB-A952-44A9-86DB-046C614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8990-6F69-4752-A175-99BC99D26D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51111" y="6169891"/>
            <a:ext cx="10541996" cy="418615"/>
            <a:chOff x="751111" y="6169891"/>
            <a:chExt cx="10541996" cy="41861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15D0E5-9843-4F1B-B926-53112545BD74}"/>
                </a:ext>
              </a:extLst>
            </p:cNvPr>
            <p:cNvSpPr/>
            <p:nvPr/>
          </p:nvSpPr>
          <p:spPr>
            <a:xfrm>
              <a:off x="751111" y="6169891"/>
              <a:ext cx="10541996" cy="804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58B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9833" y="6280729"/>
              <a:ext cx="65459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Ref. </a:t>
              </a:r>
              <a:r>
                <a:rPr lang="en-US" altLang="ko-KR" sz="1400" dirty="0">
                  <a:hlinkClick r:id="rId3"/>
                </a:rPr>
                <a:t>https://seed.kisa.or.kr/iwt/ko/intro/EgovPublicKey.do</a:t>
              </a:r>
              <a:r>
                <a:rPr lang="en-US" altLang="ko-KR" sz="1400" dirty="0"/>
                <a:t>  | </a:t>
              </a:r>
              <a:r>
                <a:rPr lang="en-US" altLang="ko-KR" sz="1400" dirty="0">
                  <a:hlinkClick r:id="rId4"/>
                </a:rPr>
                <a:t>http://bitly.kr/ljTI0</a:t>
              </a:r>
              <a:r>
                <a:rPr lang="en-US" altLang="ko-KR" sz="1400" dirty="0"/>
                <a:t> | </a:t>
              </a:r>
              <a:endParaRPr lang="ko-KR" altLang="en-US" sz="1400" dirty="0"/>
            </a:p>
          </p:txBody>
        </p:sp>
      </p:grpSp>
      <p:sp>
        <p:nvSpPr>
          <p:cNvPr id="4" name="타원 3"/>
          <p:cNvSpPr/>
          <p:nvPr/>
        </p:nvSpPr>
        <p:spPr>
          <a:xfrm>
            <a:off x="5087373" y="3174988"/>
            <a:ext cx="2017255" cy="113607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Public-key </a:t>
            </a:r>
            <a:r>
              <a:rPr lang="en-US" altLang="ko-KR" sz="1600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Cryptography</a:t>
            </a:r>
            <a:endParaRPr lang="ko-KR" altLang="en-US" sz="16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7104628" y="3743025"/>
            <a:ext cx="4283808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 flipH="1">
            <a:off x="960583" y="3743025"/>
            <a:ext cx="4126790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pSp>
        <p:nvGrpSpPr>
          <p:cNvPr id="29" name="그룹 28"/>
          <p:cNvGrpSpPr/>
          <p:nvPr/>
        </p:nvGrpSpPr>
        <p:grpSpPr>
          <a:xfrm>
            <a:off x="6096000" y="1452012"/>
            <a:ext cx="1" cy="4607023"/>
            <a:chOff x="6135254" y="1551710"/>
            <a:chExt cx="1" cy="3754582"/>
          </a:xfrm>
        </p:grpSpPr>
        <p:cxnSp>
          <p:nvCxnSpPr>
            <p:cNvPr id="10" name="직선 연결선 9"/>
            <p:cNvCxnSpPr>
              <a:cxnSpLocks/>
              <a:stCxn id="4" idx="0"/>
            </p:cNvCxnSpPr>
            <p:nvPr/>
          </p:nvCxnSpPr>
          <p:spPr>
            <a:xfrm flipV="1">
              <a:off x="6135255" y="1551710"/>
              <a:ext cx="0" cy="1404172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" name="직선 연결선 27"/>
            <p:cNvCxnSpPr>
              <a:cxnSpLocks/>
              <a:endCxn id="4" idx="4"/>
            </p:cNvCxnSpPr>
            <p:nvPr/>
          </p:nvCxnSpPr>
          <p:spPr>
            <a:xfrm flipV="1">
              <a:off x="6135254" y="3881747"/>
              <a:ext cx="1" cy="1424545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960580" y="1714902"/>
            <a:ext cx="5015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RSA</a:t>
            </a:r>
          </a:p>
          <a:p>
            <a:r>
              <a:rPr lang="en-US" altLang="ko-KR" sz="1400" b="1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1978</a:t>
            </a:r>
            <a:r>
              <a:rPr lang="ko-KR" altLang="en-US" sz="1400" b="1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</a:t>
            </a:r>
            <a:r>
              <a:rPr lang="en-US" altLang="ko-KR" sz="1400" b="1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Ron </a:t>
            </a:r>
            <a:r>
              <a:rPr lang="en-US" altLang="ko-KR" sz="1400" b="1" spc="-15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Rivest</a:t>
            </a:r>
            <a:r>
              <a:rPr lang="en-US" altLang="ko-KR" sz="1400" b="1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Adi Shamir, Leonard </a:t>
            </a:r>
            <a:r>
              <a:rPr lang="en-US" altLang="ko-KR" sz="1400" b="1" spc="-15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Adleman</a:t>
            </a:r>
            <a:r>
              <a:rPr lang="ko-KR" altLang="en-US" sz="1400" b="1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연구에 의해 체계화 된 소인수 분해를 기반으로 한 공개 키 암호 방식</a:t>
            </a:r>
            <a:endParaRPr lang="en-US" altLang="ko-KR" sz="1400" b="1" spc="-15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32840" y="1520123"/>
            <a:ext cx="4165600" cy="112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ElGamal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5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타헤르</a:t>
            </a:r>
            <a:r>
              <a:rPr lang="ko-KR" altLang="en-US" sz="1400" b="1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b="1" spc="-15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엘가말이</a:t>
            </a:r>
            <a:r>
              <a:rPr lang="ko-KR" altLang="en-US" sz="1400" b="1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b="1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1985</a:t>
            </a:r>
            <a:r>
              <a:rPr lang="ko-KR" altLang="en-US" sz="1400" b="1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고안한</a:t>
            </a:r>
            <a:r>
              <a:rPr lang="en-US" altLang="ko-KR" sz="1400" b="1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Diffie-Hellman key exchange</a:t>
            </a:r>
            <a:r>
              <a:rPr lang="ko-KR" altLang="en-US" sz="1400" b="1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en-US" altLang="ko-KR" sz="1400" b="1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b="1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바탕으로 한 공개 키 암호 방식</a:t>
            </a:r>
            <a:endParaRPr lang="en-US" altLang="ko-KR" sz="1400" b="1" spc="-15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0580" y="3853882"/>
            <a:ext cx="4165600" cy="112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ECC</a:t>
            </a:r>
            <a:r>
              <a:rPr lang="en-US" altLang="ko-KR" sz="14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(Elliptic Curve Crypto system, </a:t>
            </a:r>
            <a:r>
              <a:rPr lang="ko-KR" altLang="en-US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타원 곡선 암호 시스템</a:t>
            </a:r>
            <a:r>
              <a:rPr lang="en-US" altLang="ko-KR" sz="14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타원곡선 이론에 기반하여 </a:t>
            </a:r>
            <a:r>
              <a:rPr lang="en-US" altLang="ko-KR" sz="14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1985</a:t>
            </a:r>
            <a:r>
              <a:rPr lang="ko-KR" altLang="en-US" sz="14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년에 닐 </a:t>
            </a:r>
            <a:r>
              <a:rPr lang="ko-KR" altLang="en-US" sz="1400" spc="-15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코블리츠와</a:t>
            </a:r>
            <a:r>
              <a:rPr lang="ko-KR" altLang="en-US" sz="14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빅터 밀러가 각각 독립적으로 제안한  공개 키 암호 방식</a:t>
            </a:r>
            <a:r>
              <a:rPr lang="en-US" altLang="ko-KR" sz="14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27507" y="3856619"/>
            <a:ext cx="416560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전자 서명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(Digital Signature)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87C7C4-BAFB-4750-A864-7FBE5CB0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8990-6F69-4752-A175-99BC99D26D8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B25B71-28C9-44D0-A0D1-19D5A60D1105}"/>
              </a:ext>
            </a:extLst>
          </p:cNvPr>
          <p:cNvSpPr/>
          <p:nvPr/>
        </p:nvSpPr>
        <p:spPr>
          <a:xfrm>
            <a:off x="751111" y="645953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48E879-1E80-44AD-B593-8B36C1CFC109}"/>
              </a:ext>
            </a:extLst>
          </p:cNvPr>
          <p:cNvSpPr txBox="1"/>
          <p:nvPr/>
        </p:nvSpPr>
        <p:spPr>
          <a:xfrm>
            <a:off x="960581" y="990346"/>
            <a:ext cx="298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C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Typical Algorithms</a:t>
            </a:r>
            <a:endParaRPr lang="ko-KR" altLang="en-US" sz="2400" b="1" dirty="0">
              <a:solidFill>
                <a:srgbClr val="FFCC9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ABB1269C-0D4C-4791-972D-A0EC0450B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80" y="350449"/>
            <a:ext cx="3946979" cy="73221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 키 암호 방식 </a:t>
            </a:r>
            <a:r>
              <a:rPr lang="en-US" altLang="ko-KR" sz="1800" spc="-225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800" spc="-225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비대칭 키 암호 방식</a:t>
            </a:r>
            <a:r>
              <a:rPr lang="en-US" altLang="ko-KR" sz="1800" spc="-225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826902C-8EC3-4EFE-A4D6-4DF4606622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2" t="22166" r="20235" b="35084"/>
          <a:stretch/>
        </p:blipFill>
        <p:spPr>
          <a:xfrm>
            <a:off x="4907559" y="5086008"/>
            <a:ext cx="1049322" cy="77943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5A13C3A-7629-4A2E-97C2-9152F6A5E6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7" t="1991" r="9122" b="14473"/>
          <a:stretch/>
        </p:blipFill>
        <p:spPr>
          <a:xfrm>
            <a:off x="10206740" y="5122157"/>
            <a:ext cx="816361" cy="93251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8E137A8-19B0-47D1-9F8F-E1723A5D12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t="10592" r="4210" b="25838"/>
          <a:stretch/>
        </p:blipFill>
        <p:spPr>
          <a:xfrm>
            <a:off x="4086884" y="2857194"/>
            <a:ext cx="992351" cy="675008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50C5CD38-3640-451C-BD96-B9AAF87CAC7A}"/>
              </a:ext>
            </a:extLst>
          </p:cNvPr>
          <p:cNvGrpSpPr/>
          <p:nvPr/>
        </p:nvGrpSpPr>
        <p:grpSpPr>
          <a:xfrm>
            <a:off x="7690984" y="2854010"/>
            <a:ext cx="2291216" cy="678192"/>
            <a:chOff x="7272234" y="2855848"/>
            <a:chExt cx="2291216" cy="678192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F046390E-6E7F-402F-889B-579F8B9420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97"/>
            <a:stretch/>
          </p:blipFill>
          <p:spPr>
            <a:xfrm>
              <a:off x="8774884" y="2855848"/>
              <a:ext cx="788566" cy="67819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9AE214C-554A-4B40-A6B3-9F5F57727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7" t="3164" r="8163" b="19167"/>
            <a:stretch/>
          </p:blipFill>
          <p:spPr>
            <a:xfrm>
              <a:off x="7272234" y="2927205"/>
              <a:ext cx="568667" cy="528124"/>
            </a:xfrm>
            <a:prstGeom prst="rect">
              <a:avLst/>
            </a:prstGeom>
          </p:spPr>
        </p:pic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1C59D0E-3D01-4885-8F36-8C6966AA4EDB}"/>
                </a:ext>
              </a:extLst>
            </p:cNvPr>
            <p:cNvCxnSpPr>
              <a:cxnSpLocks/>
            </p:cNvCxnSpPr>
            <p:nvPr/>
          </p:nvCxnSpPr>
          <p:spPr>
            <a:xfrm>
              <a:off x="7986319" y="3191267"/>
              <a:ext cx="78856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B5B9C7-65E1-42E2-B20F-A8671577687A}"/>
                </a:ext>
              </a:extLst>
            </p:cNvPr>
            <p:cNvSpPr txBox="1"/>
            <p:nvPr/>
          </p:nvSpPr>
          <p:spPr>
            <a:xfrm>
              <a:off x="7986319" y="2926288"/>
              <a:ext cx="5693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암호화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5D0D93-2E58-4268-9A85-B162F3DC2537}"/>
                  </a:ext>
                </a:extLst>
              </p:cNvPr>
              <p:cNvSpPr txBox="1"/>
              <p:nvPr/>
            </p:nvSpPr>
            <p:spPr>
              <a:xfrm>
                <a:off x="2026480" y="5256234"/>
                <a:ext cx="1815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5D0D93-2E58-4268-9A85-B162F3DC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80" y="5256234"/>
                <a:ext cx="1815177" cy="276999"/>
              </a:xfrm>
              <a:prstGeom prst="rect">
                <a:avLst/>
              </a:prstGeom>
              <a:blipFill>
                <a:blip r:embed="rId10"/>
                <a:stretch>
                  <a:fillRect l="-2013" r="-1342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85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686</Words>
  <Application>Microsoft Office PowerPoint</Application>
  <PresentationFormat>와이드스크린</PresentationFormat>
  <Paragraphs>115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 ExtraBold</vt:lpstr>
      <vt:lpstr>나눔스퀘어라운드 Bold</vt:lpstr>
      <vt:lpstr>Cambria Math</vt:lpstr>
      <vt:lpstr>맑은 고딕</vt:lpstr>
      <vt:lpstr>Arial</vt:lpstr>
      <vt:lpstr>Office 테마</vt:lpstr>
      <vt:lpstr>공개 키 암호 방식</vt:lpstr>
      <vt:lpstr>Encode – Decode / Encryption</vt:lpstr>
      <vt:lpstr>대칭 키 암호 방식 (Symmetric-key Crptography)</vt:lpstr>
      <vt:lpstr>대칭 키 암호 방식 (Symmetric-key Crptography)</vt:lpstr>
      <vt:lpstr>공개 키 암호 방식 (비대칭 키 암호 방식, asymmetric crptography)</vt:lpstr>
      <vt:lpstr>공개 키 암호 방식 (Public-key Crptography)</vt:lpstr>
      <vt:lpstr>공개 키 암호 방식 (비대칭 키 암호 방식)</vt:lpstr>
      <vt:lpstr>공개 키 암호 방식 (비대칭 키 암호 방식)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공개 키 알고리즘</dc:title>
  <dc:creator>mhs</dc:creator>
  <cp:lastModifiedBy>mhs</cp:lastModifiedBy>
  <cp:revision>32</cp:revision>
  <dcterms:created xsi:type="dcterms:W3CDTF">2018-12-31T02:40:02Z</dcterms:created>
  <dcterms:modified xsi:type="dcterms:W3CDTF">2018-12-31T10:05:45Z</dcterms:modified>
</cp:coreProperties>
</file>