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8" r:id="rId2"/>
    <p:sldId id="256" r:id="rId3"/>
    <p:sldId id="348" r:id="rId4"/>
    <p:sldId id="349" r:id="rId5"/>
    <p:sldId id="350" r:id="rId6"/>
    <p:sldId id="351" r:id="rId7"/>
    <p:sldId id="367" r:id="rId8"/>
    <p:sldId id="368" r:id="rId9"/>
    <p:sldId id="369" r:id="rId10"/>
    <p:sldId id="370" r:id="rId11"/>
    <p:sldId id="371" r:id="rId12"/>
    <p:sldId id="372" r:id="rId13"/>
    <p:sldId id="374" r:id="rId14"/>
    <p:sldId id="352" r:id="rId15"/>
    <p:sldId id="353" r:id="rId16"/>
    <p:sldId id="354" r:id="rId17"/>
    <p:sldId id="355" r:id="rId18"/>
    <p:sldId id="364" r:id="rId19"/>
    <p:sldId id="365" r:id="rId20"/>
    <p:sldId id="366" r:id="rId21"/>
    <p:sldId id="356" r:id="rId22"/>
    <p:sldId id="357" r:id="rId23"/>
    <p:sldId id="358" r:id="rId24"/>
    <p:sldId id="311" r:id="rId25"/>
    <p:sldId id="298" r:id="rId26"/>
    <p:sldId id="306" r:id="rId27"/>
    <p:sldId id="300" r:id="rId28"/>
    <p:sldId id="301" r:id="rId29"/>
    <p:sldId id="303" r:id="rId30"/>
    <p:sldId id="307" r:id="rId31"/>
    <p:sldId id="304" r:id="rId32"/>
    <p:sldId id="302" r:id="rId33"/>
    <p:sldId id="375" r:id="rId34"/>
    <p:sldId id="305" r:id="rId35"/>
    <p:sldId id="312" r:id="rId36"/>
    <p:sldId id="376" r:id="rId37"/>
    <p:sldId id="314" r:id="rId38"/>
    <p:sldId id="320" r:id="rId39"/>
    <p:sldId id="313" r:id="rId40"/>
    <p:sldId id="377" r:id="rId41"/>
    <p:sldId id="378" r:id="rId42"/>
    <p:sldId id="379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263" r:id="rId57"/>
    <p:sldId id="323" r:id="rId58"/>
    <p:sldId id="308" r:id="rId59"/>
    <p:sldId id="278" r:id="rId60"/>
    <p:sldId id="280" r:id="rId61"/>
    <p:sldId id="322" r:id="rId62"/>
    <p:sldId id="319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21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8B"/>
    <a:srgbClr val="D6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F989-4C63-4A4C-9B47-E848D5EFA4A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A821C-7C60-4887-BC0D-18D24BAEA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09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1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document defines how a JWT Bearer Token can be used to request</a:t>
            </a:r>
          </a:p>
          <a:p>
            <a:r>
              <a:rPr lang="en-US" altLang="ko-KR" dirty="0"/>
              <a:t>an access token when a client wishes to utilize an existing trust relationship, expressed through the semantics of the JWT, without a direct user-approval step at the authorization server.</a:t>
            </a:r>
          </a:p>
          <a:p>
            <a:r>
              <a:rPr lang="en-US" altLang="ko-KR" dirty="0" err="1"/>
              <a:t>Jwt</a:t>
            </a:r>
            <a:r>
              <a:rPr lang="en-US" altLang="ko-KR" dirty="0"/>
              <a:t> – </a:t>
            </a:r>
            <a:r>
              <a:rPr lang="ko-KR" altLang="en-US" dirty="0"/>
              <a:t>권한 서버에서 직접 사용자 승인 단계 없이 클라이언트가 </a:t>
            </a:r>
            <a:r>
              <a:rPr lang="en-US" altLang="ko-KR" dirty="0" err="1"/>
              <a:t>jwt</a:t>
            </a:r>
            <a:r>
              <a:rPr lang="ko-KR" altLang="en-US" dirty="0"/>
              <a:t>에 저장된 정보 활용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en-US" altLang="ko-KR" baseline="0" dirty="0"/>
              <a:t> OAuth </a:t>
            </a:r>
            <a:r>
              <a:rPr lang="ko-KR" altLang="en-US" baseline="0" dirty="0"/>
              <a:t>에서는 </a:t>
            </a:r>
            <a:r>
              <a:rPr lang="en-US" altLang="ko-KR" baseline="0" dirty="0" err="1"/>
              <a:t>authorizatio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authentication </a:t>
            </a:r>
            <a:r>
              <a:rPr lang="ko-KR" altLang="en-US" baseline="0" dirty="0"/>
              <a:t>단계가 모두 이루어짐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8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OAuth2.0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무의미한 문자열로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Jwt</a:t>
            </a:r>
            <a:r>
              <a:rPr lang="en-US" altLang="ko-KR" dirty="0"/>
              <a:t> : header, payload signature</a:t>
            </a:r>
            <a:r>
              <a:rPr lang="ko-KR" altLang="en-US" dirty="0"/>
              <a:t>로 구조화 되어 있음</a:t>
            </a:r>
            <a:endParaRPr lang="en-US" altLang="ko-KR" dirty="0"/>
          </a:p>
          <a:p>
            <a:r>
              <a:rPr lang="en-US" altLang="ko-KR" dirty="0"/>
              <a:t> -&gt; header : (HMAC SHA256 </a:t>
            </a:r>
            <a:r>
              <a:rPr lang="ko-KR" altLang="en-US" dirty="0"/>
              <a:t>또는 </a:t>
            </a:r>
            <a:r>
              <a:rPr lang="en-US" altLang="ko-KR" dirty="0"/>
              <a:t>RSA</a:t>
            </a:r>
            <a:r>
              <a:rPr lang="ko-KR" altLang="en-US" dirty="0"/>
              <a:t>과 같은 해싱알고리즘</a:t>
            </a:r>
            <a:r>
              <a:rPr lang="en-US" altLang="ko-KR" dirty="0"/>
              <a:t>)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signing algorithm(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토큰을 검증 할 때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부분에서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type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-&gt; payload : claims</a:t>
            </a:r>
            <a:r>
              <a:rPr lang="ko-KR" altLang="en-US" dirty="0"/>
              <a:t>으로 구성</a:t>
            </a:r>
            <a:endParaRPr lang="en-US" altLang="ko-KR" dirty="0"/>
          </a:p>
          <a:p>
            <a:r>
              <a:rPr lang="en-US" altLang="ko-KR" dirty="0"/>
              <a:t> -&gt; signature :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encoded header, the encoded payload, a secret, the algorithm specified in the header, and sign that. </a:t>
            </a:r>
          </a:p>
          <a:p>
            <a:r>
              <a:rPr lang="en-US" altLang="ko-KR" dirty="0"/>
              <a:t>- https://velopert.com/2389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토큰 자체에 유저 정보를 담아서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헤더로 전달하기 때문에 유저 세션을 유지할 필요가 없고 가볍게 데이터를 주고받을 수 있다는 장점이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https://swalloow.github.io/implement-jwt</a:t>
            </a:r>
          </a:p>
          <a:p>
            <a:r>
              <a:rPr lang="en-US" altLang="ko-KR" dirty="0"/>
              <a:t>Signature</a:t>
            </a:r>
            <a:r>
              <a:rPr lang="ko-KR" altLang="en-US" dirty="0"/>
              <a:t>에서 암호화 알고리즘을 통해 인코딩 해야하는 이유</a:t>
            </a:r>
            <a:r>
              <a:rPr lang="en-US" altLang="ko-KR" dirty="0"/>
              <a:t>? </a:t>
            </a:r>
            <a:r>
              <a:rPr lang="ko-KR" altLang="en-US" dirty="0"/>
              <a:t>암호화 단계를 거치지 않으면 단순히 </a:t>
            </a:r>
            <a:r>
              <a:rPr lang="en-US" altLang="ko-KR" dirty="0"/>
              <a:t>json </a:t>
            </a:r>
            <a:r>
              <a:rPr lang="ko-KR" altLang="en-US" dirty="0"/>
              <a:t>문자열을 </a:t>
            </a:r>
            <a:r>
              <a:rPr lang="en-US" altLang="ko-KR" dirty="0"/>
              <a:t>base64</a:t>
            </a:r>
            <a:r>
              <a:rPr lang="ko-KR" altLang="en-US" dirty="0"/>
              <a:t>로 인코딩한 것 뿐이므로 디코딩 시 위변조 가능</a:t>
            </a:r>
            <a:r>
              <a:rPr lang="en-US" altLang="ko-KR" dirty="0"/>
              <a:t>, header</a:t>
            </a:r>
            <a:r>
              <a:rPr lang="ko-KR" altLang="en-US" dirty="0"/>
              <a:t>와 </a:t>
            </a:r>
            <a:r>
              <a:rPr lang="en-US" altLang="ko-KR" dirty="0"/>
              <a:t>payload</a:t>
            </a:r>
            <a:r>
              <a:rPr lang="ko-KR" altLang="en-US" dirty="0"/>
              <a:t>가 위변조 되었는지 검증하기 위한 부분이 </a:t>
            </a:r>
            <a:r>
              <a:rPr lang="en-US" altLang="ko-KR" dirty="0"/>
              <a:t>signature</a:t>
            </a:r>
            <a:r>
              <a:rPr lang="ko-KR" altLang="en-US" dirty="0"/>
              <a:t>임</a:t>
            </a:r>
            <a:r>
              <a:rPr lang="en-US" altLang="ko-KR" dirty="0"/>
              <a:t> / signature</a:t>
            </a:r>
            <a:r>
              <a:rPr lang="ko-KR" altLang="en-US" dirty="0"/>
              <a:t>에 있는 </a:t>
            </a:r>
            <a:r>
              <a:rPr lang="en-US" altLang="ko-KR" dirty="0"/>
              <a:t>secret</a:t>
            </a:r>
            <a:r>
              <a:rPr lang="ko-KR" altLang="en-US" dirty="0"/>
              <a:t>이 비밀키로 사용됨 </a:t>
            </a:r>
            <a:r>
              <a:rPr lang="en-US" altLang="ko-KR" dirty="0"/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토큰보다 길이가 좀 길다</a:t>
            </a:r>
            <a:r>
              <a:rPr lang="en-US" altLang="ko-KR" dirty="0"/>
              <a:t>- https://blog.outsider.ne.kr/1160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0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bfcfdec98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bfcfdec98_7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4bfcfdec98_7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42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bfcfdec98_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bfcfdec98_7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4bfcfdec98_7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bfcfdec98_7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bfcfdec98_7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4bfcfdec98_7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80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asp.net core2</a:t>
            </a:r>
            <a:r>
              <a:rPr lang="ko-KR" altLang="en-US" baseline="0" dirty="0"/>
              <a:t>로 기본 프로젝트에 구글 인증 서비스를 추가해준 것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아래 영상을 참고하여 실행을 하면 구글에서 지원하는 </a:t>
            </a:r>
            <a:r>
              <a:rPr lang="en-US" altLang="ko-KR" baseline="0" dirty="0" err="1"/>
              <a:t>oauth</a:t>
            </a:r>
            <a:r>
              <a:rPr lang="en-US" altLang="ko-KR" baseline="0" dirty="0"/>
              <a:t> </a:t>
            </a:r>
            <a:r>
              <a:rPr lang="ko-KR" altLang="en-US" baseline="0" dirty="0"/>
              <a:t>인증 과정을 통해 </a:t>
            </a:r>
            <a:r>
              <a:rPr lang="ko-KR" altLang="en-US" baseline="0" dirty="0" err="1"/>
              <a:t>로그인이</a:t>
            </a:r>
            <a:r>
              <a:rPr lang="ko-KR" altLang="en-US" baseline="0" dirty="0"/>
              <a:t> 가능하게 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7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en-US" altLang="ko-KR" baseline="0" dirty="0"/>
              <a:t> token</a:t>
            </a:r>
            <a:r>
              <a:rPr lang="ko-KR" altLang="en-US" baseline="0" dirty="0"/>
              <a:t>을 생성을 한 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37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bearer token</a:t>
            </a:r>
            <a:r>
              <a:rPr lang="ko-KR" altLang="en-US" dirty="0"/>
              <a:t>에 부여 받은 </a:t>
            </a:r>
            <a:r>
              <a:rPr lang="en-US" altLang="ko-KR" dirty="0"/>
              <a:t>token</a:t>
            </a:r>
            <a:r>
              <a:rPr lang="ko-KR" altLang="en-US" dirty="0"/>
              <a:t>을 입력하고 확인하면 사용자 정보를 얻어올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 err="1"/>
              <a:t>oauth</a:t>
            </a:r>
            <a:r>
              <a:rPr lang="ko-KR" altLang="en-US" baseline="0" dirty="0"/>
              <a:t>에서는 단순히 로그인 여부에 대한 인증 과정만을 구현했다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이후 권한 부여에 대한 작업이 더 필요함을 알 수 있다 </a:t>
            </a:r>
            <a:endParaRPr lang="en-US" altLang="ko-KR" baseline="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/>
              <a:t> </a:t>
            </a:r>
            <a:r>
              <a:rPr lang="en-US" altLang="ko-KR" baseline="0" dirty="0" err="1"/>
              <a:t>jwt</a:t>
            </a:r>
            <a:r>
              <a:rPr lang="ko-KR" altLang="en-US" baseline="0" dirty="0"/>
              <a:t>는 로그인 시 인증 뿐만 아니라 </a:t>
            </a:r>
            <a:r>
              <a:rPr lang="ko-KR" altLang="en-US" baseline="0" dirty="0" err="1"/>
              <a:t>권한부여</a:t>
            </a:r>
            <a:r>
              <a:rPr lang="en-US" altLang="ko-KR" baseline="0" dirty="0"/>
              <a:t>(payload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admin : true false </a:t>
            </a:r>
            <a:r>
              <a:rPr lang="ko-KR" altLang="en-US" baseline="0" dirty="0"/>
              <a:t>와 같은 정보를 제공함으로써</a:t>
            </a:r>
            <a:r>
              <a:rPr lang="en-US" altLang="ko-KR" baseline="0" dirty="0"/>
              <a:t>)</a:t>
            </a:r>
            <a:r>
              <a:rPr lang="ko-KR" altLang="en-US" baseline="0" dirty="0"/>
              <a:t>도 함께 이뤄진다는 것을 알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06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7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5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로이 </a:t>
            </a:r>
            <a:r>
              <a:rPr lang="ko-KR" altLang="en-US" dirty="0" err="1"/>
              <a:t>필딩은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  <a:r>
              <a:rPr lang="ko-KR" altLang="en-US" dirty="0"/>
              <a:t>가 우수하다고 느낌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66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84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3. </a:t>
            </a:r>
            <a:r>
              <a:rPr lang="en-US" altLang="ko-KR" sz="1200" dirty="0">
                <a:solidFill>
                  <a:srgbClr val="555555"/>
                </a:solidFill>
                <a:latin typeface="Noto Sans KR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Noto Sans KR"/>
              </a:rPr>
              <a:t>의 가장 큰 특징 중 하나는 </a:t>
            </a:r>
            <a:r>
              <a:rPr lang="en-US" altLang="ko-KR" sz="1200" dirty="0">
                <a:solidFill>
                  <a:srgbClr val="555555"/>
                </a:solidFill>
                <a:latin typeface="Noto Sans KR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Noto Sans KR"/>
              </a:rPr>
              <a:t>라는 기존 웹표준을 그대로 사용하기 때문에</a:t>
            </a:r>
            <a:r>
              <a:rPr lang="en-US" altLang="ko-KR" sz="1200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Noto Sans KR"/>
              </a:rPr>
              <a:t>웹에서 사용하는 기존 인프라를 그대로 활용이 가능 따라서</a:t>
            </a:r>
            <a:r>
              <a:rPr lang="en-US" altLang="ko-KR" sz="1200" dirty="0">
                <a:solidFill>
                  <a:srgbClr val="555555"/>
                </a:solidFill>
                <a:latin typeface="Noto Sans KR"/>
              </a:rPr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00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03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13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91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일반적인 로그인은 서버의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session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을 통해 이루어지는데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서버는 접속중인 클라이언트들을 이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session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을 통해 관리합니다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사이트에 접속하면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session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에 해당 클라이언트가 기록되고 로그인을 하게 되면 해당 클라이언트가 로그인한 것을 저장하게 됩니다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이후 해당 클라이언트는 로그인이 요구되는 정보에 접근할 수 있게 됩니다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30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85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8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HTTP(Hyper Text Transfer Protocol): www </a:t>
            </a:r>
            <a:r>
              <a:rPr lang="ko-KR" altLang="en-US" dirty="0"/>
              <a:t>상에서 정보를 주고받을 수 있는 프로토콜이다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X.509 : </a:t>
            </a:r>
            <a:r>
              <a:rPr lang="ko-KR" altLang="en-US" dirty="0"/>
              <a:t>암호학에서 공개키 인증서와 인증알고리즘의 표준 가운데에서 공개 키 기반의 </a:t>
            </a:r>
            <a:r>
              <a:rPr lang="en-US" altLang="ko-KR" dirty="0"/>
              <a:t>ITU-T(</a:t>
            </a:r>
            <a:r>
              <a:rPr lang="ko-KR" altLang="en-US" dirty="0"/>
              <a:t>국제전기통합연합 전기통신표준화부문</a:t>
            </a:r>
            <a:r>
              <a:rPr lang="en-US" altLang="ko-KR" dirty="0"/>
              <a:t>) </a:t>
            </a:r>
            <a:r>
              <a:rPr lang="ko-KR" altLang="en-US" dirty="0"/>
              <a:t>표준이다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ACL (</a:t>
            </a:r>
            <a:r>
              <a:rPr lang="ko-KR" altLang="en-US" dirty="0"/>
              <a:t>접근제어목록</a:t>
            </a:r>
            <a:r>
              <a:rPr lang="en-US" altLang="ko-KR" dirty="0"/>
              <a:t>) : </a:t>
            </a:r>
            <a:r>
              <a:rPr lang="ko-KR" altLang="en-US" dirty="0"/>
              <a:t>개체나 개체 속성에 적용되어 있는 허가 목록을 말한다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55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8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25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72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0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7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18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083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97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422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9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14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489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850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595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591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49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79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1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8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8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3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-key_algorith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parkjonghyuk.net/lecture/modernCrypto/lecturenote/chap05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Jfuv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ly.kr/3q24" TargetMode="External"/><Relationship Id="rId4" Type="http://schemas.openxmlformats.org/officeDocument/2006/relationships/hyperlink" Target="http://bitly.kr/wIvh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Public-key_cryptography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parkjonghyuk.net/lecture/modernCrypto/lecturenote/chap05.pdf" TargetMode="Externa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seed.kisa.or.kr/iwt/ko/intro/EgovPublicKey.do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hyperlink" Target="http://bitly.kr/ljTI0" TargetMode="Externa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.net/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ols.ietf.org/html/rfc751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91%EC%9A%A9_%ED%94%84%EB%A1%9C%EA%B7%B8%EB%9E%A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D%B8%ED%84%B0%ED%8E%98%EC%9D%B4%EC%8A%A4_(%EC%BB%B4%ED%93%A8%ED%8C%85)" TargetMode="External"/><Relationship Id="rId5" Type="http://schemas.openxmlformats.org/officeDocument/2006/relationships/hyperlink" Target="https://ko.wikipedia.org/wiki/%ED%94%84%EB%A1%9C%EA%B7%B8%EB%9E%98%EB%B0%8D_%EC%96%B8%EC%96%B4" TargetMode="External"/><Relationship Id="rId4" Type="http://schemas.openxmlformats.org/officeDocument/2006/relationships/hyperlink" Target="https://ko.wikipedia.org/wiki/%EC%9A%B4%EC%98%81_%EC%B2%B4%EC%A0%9C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6.png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microsoft.com/office/2007/relationships/hdphoto" Target="../media/hdphoto8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s.uci.edu/~taylor/documents/2002-REST-TOIT.pdf" TargetMode="External"/><Relationship Id="rId3" Type="http://schemas.openxmlformats.org/officeDocument/2006/relationships/hyperlink" Target="https://ko.wikipedia.org/wiki/API" TargetMode="External"/><Relationship Id="rId7" Type="http://schemas.openxmlformats.org/officeDocument/2006/relationships/hyperlink" Target="https://api2cart.com/api-technology/what-rest-api-really-i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://pbs.twimg.com/profile_images/2195030209/roy_fielding_sq.jpg&amp;imgrefurl=https://twitter.com/fielding&amp;h=500&amp;w=495&amp;tbnid=9KgN6QPfyoIxHM:&amp;q=%EB%A1%9C%EC%9D%B4%ED%95%84%EB%94%A9&amp;tbnh=160&amp;tbnw=157&amp;usg=AI4_-kThFurx93UYnvgGjQ-yaHBVdm8vRA&amp;vet=12ahUKEwjt_pqih8nfAhXME4gKHZ3fARgQ_B0wCnoECAYQEQ..i&amp;docid=w6GLlWyyCjwvuM&amp;itg=1&amp;sa=X&amp;ved=2ahUKEwjt_pqih8nfAhXME4gKHZ3fARgQ_B0wCnoECAYQEQ" TargetMode="External"/><Relationship Id="rId5" Type="http://schemas.openxmlformats.org/officeDocument/2006/relationships/hyperlink" Target="https://meetup.toast.com/posts/92" TargetMode="External"/><Relationship Id="rId4" Type="http://schemas.openxmlformats.org/officeDocument/2006/relationships/hyperlink" Target="http://bcho.tistory.com/953" TargetMode="External"/><Relationship Id="rId9" Type="http://schemas.openxmlformats.org/officeDocument/2006/relationships/hyperlink" Target="https://www.google.com/search?q=REST+API&amp;source=lnms&amp;tbm=isch&amp;sa=X&amp;ved=0ahUKEwjRj5X27MjfAhVGa7wKHVUoAxgQ_AUIESgE&amp;biw=1745&amp;bih=836#imgdii=MFWkPZ1-UGhYfM:&amp;imgrc=8dxPLFs9V6GzbM: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resource" TargetMode="External"/><Relationship Id="rId2" Type="http://schemas.openxmlformats.org/officeDocument/2006/relationships/hyperlink" Target="https://en.wikipedia.org/wiki/Software_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presentational_state_transfer#cite_note-1" TargetMode="External"/><Relationship Id="rId5" Type="http://schemas.openxmlformats.org/officeDocument/2006/relationships/hyperlink" Target="https://en.wikipedia.org/wiki/SOAP" TargetMode="External"/><Relationship Id="rId4" Type="http://schemas.openxmlformats.org/officeDocument/2006/relationships/hyperlink" Target="https://en.wikipedia.org/wiki/Stateless_protoco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kana.com/cm/api_oauth/Ref_Glossary_CommunityPlatform.htm#gl_oauth_scope" TargetMode="External"/><Relationship Id="rId4" Type="http://schemas.openxmlformats.org/officeDocument/2006/relationships/hyperlink" Target="http://docs.akana.com/cm/api_oauth/aaref/Ref_Values.htm#values_oauthgranttypes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aaronparecki.com/oauth-2-simplified/" TargetMode="External"/><Relationship Id="rId3" Type="http://schemas.openxmlformats.org/officeDocument/2006/relationships/hyperlink" Target="https://bitbucket.org/atlassian_tutorial/atlassian-oauth-examples?_ga=2.3671349.486880364.1546232256-1385523965.1546232256" TargetMode="External"/><Relationship Id="rId7" Type="http://schemas.openxmlformats.org/officeDocument/2006/relationships/hyperlink" Target="https://developer.github.com/apps/building-oauth-apps/authorizing-oauth-app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tlassian.com/cloud/jira/platform/jira-rest-api-oauth-authentication/" TargetMode="External"/><Relationship Id="rId5" Type="http://schemas.openxmlformats.org/officeDocument/2006/relationships/hyperlink" Target="https://auth0.com/docs/protocols/oauth2" TargetMode="External"/><Relationship Id="rId4" Type="http://schemas.openxmlformats.org/officeDocument/2006/relationships/hyperlink" Target="https://www.digitalocean.com/community/tutorials/an-introduction-to-oauth-2" TargetMode="External"/><Relationship Id="rId9" Type="http://schemas.openxmlformats.org/officeDocument/2006/relationships/hyperlink" Target="https://tools.ietf.org/html/rfc6750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4/ko/howto/aut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victorydntmd.tistory.com/115" TargetMode="External"/><Relationship Id="rId3" Type="http://schemas.openxmlformats.org/officeDocument/2006/relationships/hyperlink" Target="http://bcho.tistory.com/953" TargetMode="External"/><Relationship Id="rId7" Type="http://schemas.openxmlformats.org/officeDocument/2006/relationships/hyperlink" Target="https://tools.ietf.org/pdf/rfc7519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tlassian.com/cloud/jira/platform/authentication-for-apps/" TargetMode="External"/><Relationship Id="rId5" Type="http://schemas.openxmlformats.org/officeDocument/2006/relationships/hyperlink" Target="https://www.a-mean-blog.com/ko/blog/Node-JS-API/_/JWT-JSON-Web-Token-%EB%A1%9C-%EB%A1%9C%EA%B7%B8%EC%9D%B8-REST-API-%EB%A7%8C%EB%93%A4%EA%B8%B0" TargetMode="External"/><Relationship Id="rId4" Type="http://schemas.openxmlformats.org/officeDocument/2006/relationships/hyperlink" Target="https://github.com/a-mean-blogger/login-api/tree/459a532d67226667ca82cfce9cdc213c33ac5123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4.wdp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net/technology/difference-between-authentication-and-authoriz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?nav=true&amp;hl=ko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getting-started?hl=ko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search?hl=ko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activities?hl=ko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id.twitch.tv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ch.tv/kraken/kraken/videos/%3cvideo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ch.tv/kraken/video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is-explorer/?hl=ko#search/youtube%20activities/m/youtube/v3/youtube.activities.list?part=snippet&amp;home=true&amp;maxResults=50&amp;_h=2&amp;" TargetMode="External"/><Relationship Id="rId2" Type="http://schemas.openxmlformats.org/officeDocument/2006/relationships/hyperlink" Target="https://www.getpostman.com/collections/72092716ce4fac5689f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cryp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-key_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778CF28D-9D0B-4C16-8371-84F5BAE293B0}"/>
              </a:ext>
            </a:extLst>
          </p:cNvPr>
          <p:cNvSpPr txBox="1">
            <a:spLocks/>
          </p:cNvSpPr>
          <p:nvPr/>
        </p:nvSpPr>
        <p:spPr>
          <a:xfrm>
            <a:off x="1262805" y="6487850"/>
            <a:ext cx="6858000" cy="39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600" dirty="0">
                <a:solidFill>
                  <a:schemeClr val="bg2">
                    <a:lumMod val="50000"/>
                  </a:schemeClr>
                </a:solidFill>
              </a:rPr>
              <a:t>DALSOFT INTERNSHIP</a:t>
            </a:r>
            <a:endParaRPr lang="ko-KR" altLang="en-US" sz="10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4B517B4-67E0-4C09-A400-181866906B8D}"/>
              </a:ext>
            </a:extLst>
          </p:cNvPr>
          <p:cNvSpPr/>
          <p:nvPr/>
        </p:nvSpPr>
        <p:spPr>
          <a:xfrm rot="10800000">
            <a:off x="6478495" y="2655330"/>
            <a:ext cx="196391" cy="121454"/>
          </a:xfrm>
          <a:prstGeom prst="triangle">
            <a:avLst/>
          </a:prstGeom>
          <a:solidFill>
            <a:srgbClr val="FFC58B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5" y="1120087"/>
            <a:ext cx="3419532" cy="54916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암호 방식 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(Symmetric-key </a:t>
            </a:r>
            <a:r>
              <a:rPr lang="en-US" altLang="ko-KR" sz="1350" spc="-169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  <a:endParaRPr lang="ko-KR" altLang="en-US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85775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</a:t>
              </a:r>
              <a:r>
                <a:rPr lang="ko-KR" altLang="en-US" sz="1050" dirty="0"/>
                <a:t> 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https://en.wikipedia.org/wiki/Symmetric-key_algorithm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4"/>
                </a:rPr>
                <a:t>http://www.parkjonghyuk.net/lecture/modernCrypto/lecturenote/chap05.pdf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en-US" altLang="ko-KR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0472D9D-87DF-4C2C-816B-8FA3E254B40A}"/>
              </a:ext>
            </a:extLst>
          </p:cNvPr>
          <p:cNvGrpSpPr/>
          <p:nvPr/>
        </p:nvGrpSpPr>
        <p:grpSpPr>
          <a:xfrm>
            <a:off x="585041" y="2149170"/>
            <a:ext cx="1004709" cy="2658138"/>
            <a:chOff x="1132308" y="2330468"/>
            <a:chExt cx="867059" cy="242533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A0494-9545-424F-A837-50A5516EC997}"/>
                </a:ext>
              </a:extLst>
            </p:cNvPr>
            <p:cNvSpPr txBox="1"/>
            <p:nvPr/>
          </p:nvSpPr>
          <p:spPr>
            <a:xfrm>
              <a:off x="1327164" y="4482002"/>
              <a:ext cx="512129" cy="27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Alice</a:t>
              </a:r>
              <a:endPara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D22540-3958-40E8-A736-5DDEA4219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r="32834" b="18777"/>
            <a:stretch/>
          </p:blipFill>
          <p:spPr>
            <a:xfrm>
              <a:off x="1132308" y="2330468"/>
              <a:ext cx="867059" cy="2092956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D0321C-B04F-4A3A-8991-53128FB3C464}"/>
              </a:ext>
            </a:extLst>
          </p:cNvPr>
          <p:cNvGrpSpPr/>
          <p:nvPr/>
        </p:nvGrpSpPr>
        <p:grpSpPr>
          <a:xfrm>
            <a:off x="6754093" y="2310498"/>
            <a:ext cx="1594417" cy="2432611"/>
            <a:chOff x="9118271" y="1826805"/>
            <a:chExt cx="1625218" cy="251200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9F8FC8F-D644-4E93-B575-D7323FF05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5" t="5110" r="21580" b="19633"/>
            <a:stretch/>
          </p:blipFill>
          <p:spPr>
            <a:xfrm>
              <a:off x="9118271" y="1826805"/>
              <a:ext cx="1625218" cy="21831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15CB8-3E06-4C31-8D1C-200669597307}"/>
                </a:ext>
              </a:extLst>
            </p:cNvPr>
            <p:cNvSpPr txBox="1"/>
            <p:nvPr/>
          </p:nvSpPr>
          <p:spPr>
            <a:xfrm>
              <a:off x="9810504" y="4028933"/>
              <a:ext cx="519930" cy="30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Bob</a:t>
              </a:r>
              <a:endParaRPr lang="ko-KR" altLang="en-US" sz="13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2DED4B-FCFA-4EB2-A736-A02C02D87859}"/>
              </a:ext>
            </a:extLst>
          </p:cNvPr>
          <p:cNvCxnSpPr>
            <a:cxnSpLocks/>
          </p:cNvCxnSpPr>
          <p:nvPr/>
        </p:nvCxnSpPr>
        <p:spPr>
          <a:xfrm>
            <a:off x="1388772" y="2563391"/>
            <a:ext cx="6162529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0149333D-4277-4349-BDF6-A10EC6501D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1760769" y="2055433"/>
            <a:ext cx="487015" cy="398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53F724-A461-4029-A475-A4ED64F740EC}"/>
              </a:ext>
            </a:extLst>
          </p:cNvPr>
          <p:cNvSpPr txBox="1"/>
          <p:nvPr/>
        </p:nvSpPr>
        <p:spPr>
          <a:xfrm>
            <a:off x="3868244" y="2121196"/>
            <a:ext cx="1056700" cy="3000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교환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EA19AAF3-4E27-4677-AD93-57BEAD3D3204}"/>
              </a:ext>
            </a:extLst>
          </p:cNvPr>
          <p:cNvSpPr/>
          <p:nvPr/>
        </p:nvSpPr>
        <p:spPr>
          <a:xfrm>
            <a:off x="1656360" y="3275882"/>
            <a:ext cx="591424" cy="64018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Dear </a:t>
            </a:r>
            <a:r>
              <a:rPr lang="en-US" altLang="ko-KR" sz="7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</a:t>
            </a:r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</a:t>
            </a:r>
          </a:p>
          <a:p>
            <a:pPr algn="ctr"/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 have reviewed the new…</a:t>
            </a:r>
            <a:endParaRPr lang="ko-KR" altLang="en-US" sz="7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082FDD0E-D30A-4E7D-B721-3A7B41D1AA4F}"/>
              </a:ext>
            </a:extLst>
          </p:cNvPr>
          <p:cNvSpPr/>
          <p:nvPr/>
        </p:nvSpPr>
        <p:spPr>
          <a:xfrm>
            <a:off x="2811085" y="4355614"/>
            <a:ext cx="591424" cy="64018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@Bpd</a:t>
            </a:r>
          </a:p>
          <a:p>
            <a:pPr algn="ctr"/>
            <a:r>
              <a:rPr lang="en-US" altLang="ko-KR" sz="7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faarf#faarjfqrnafadsfzkdka</a:t>
            </a:r>
            <a:endParaRPr lang="ko-KR" altLang="en-US" sz="7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3BDDCC-9130-4E62-B22B-12D2F96ED6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6282283" y="2068153"/>
            <a:ext cx="487015" cy="39811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2700EA-4520-4AE4-AB7D-A58B0A157F4A}"/>
              </a:ext>
            </a:extLst>
          </p:cNvPr>
          <p:cNvCxnSpPr>
            <a:cxnSpLocks/>
          </p:cNvCxnSpPr>
          <p:nvPr/>
        </p:nvCxnSpPr>
        <p:spPr>
          <a:xfrm>
            <a:off x="2310071" y="3557608"/>
            <a:ext cx="403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A9FBAE-FAE4-4D23-9814-58BEE8658534}"/>
              </a:ext>
            </a:extLst>
          </p:cNvPr>
          <p:cNvSpPr/>
          <p:nvPr/>
        </p:nvSpPr>
        <p:spPr>
          <a:xfrm>
            <a:off x="2779627" y="3404468"/>
            <a:ext cx="812859" cy="3824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알고리즘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D05428-5D9F-4DA8-953D-2BE31BAD8697}"/>
              </a:ext>
            </a:extLst>
          </p:cNvPr>
          <p:cNvCxnSpPr>
            <a:cxnSpLocks/>
          </p:cNvCxnSpPr>
          <p:nvPr/>
        </p:nvCxnSpPr>
        <p:spPr>
          <a:xfrm>
            <a:off x="2076276" y="2638187"/>
            <a:ext cx="770546" cy="45856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296BB44-2D52-4969-851B-33C60BCC1A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2905639" y="2962965"/>
            <a:ext cx="487015" cy="398114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5C6596-05E4-4CA5-B26E-E72D66F9E691}"/>
              </a:ext>
            </a:extLst>
          </p:cNvPr>
          <p:cNvCxnSpPr>
            <a:cxnSpLocks/>
          </p:cNvCxnSpPr>
          <p:nvPr/>
        </p:nvCxnSpPr>
        <p:spPr>
          <a:xfrm>
            <a:off x="3106797" y="3856297"/>
            <a:ext cx="462" cy="411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342555-4605-4E93-9E73-5903DE093B04}"/>
              </a:ext>
            </a:extLst>
          </p:cNvPr>
          <p:cNvSpPr txBox="1"/>
          <p:nvPr/>
        </p:nvSpPr>
        <p:spPr>
          <a:xfrm>
            <a:off x="2654510" y="3979286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779C44-AF32-4E50-B96B-08DADFB8BA62}"/>
              </a:ext>
            </a:extLst>
          </p:cNvPr>
          <p:cNvCxnSpPr>
            <a:cxnSpLocks/>
          </p:cNvCxnSpPr>
          <p:nvPr/>
        </p:nvCxnSpPr>
        <p:spPr>
          <a:xfrm>
            <a:off x="3502994" y="4638267"/>
            <a:ext cx="1316447" cy="4043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84C815-760D-466A-9B8B-7CB19F5352AA}"/>
              </a:ext>
            </a:extLst>
          </p:cNvPr>
          <p:cNvSpPr txBox="1"/>
          <p:nvPr/>
        </p:nvSpPr>
        <p:spPr>
          <a:xfrm>
            <a:off x="3852736" y="4371691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 전송</a:t>
            </a:r>
            <a:endParaRPr lang="ko-KR" altLang="en-US" sz="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5369723-C80C-4D39-916A-4C83C2A40C4D}"/>
              </a:ext>
            </a:extLst>
          </p:cNvPr>
          <p:cNvGrpSpPr/>
          <p:nvPr/>
        </p:nvGrpSpPr>
        <p:grpSpPr>
          <a:xfrm flipH="1">
            <a:off x="4819441" y="2684474"/>
            <a:ext cx="1846635" cy="2350629"/>
            <a:chOff x="2360880" y="2536293"/>
            <a:chExt cx="2462180" cy="3134172"/>
          </a:xfrm>
        </p:grpSpPr>
        <p:sp>
          <p:nvSpPr>
            <p:cNvPr id="57" name="사각형: 모서리가 접힌 도형 56">
              <a:extLst>
                <a:ext uri="{FF2B5EF4-FFF2-40B4-BE49-F238E27FC236}">
                  <a16:creationId xmlns:a16="http://schemas.microsoft.com/office/drawing/2014/main" id="{63C55380-7408-4E14-A4AE-31C00C922EEC}"/>
                </a:ext>
              </a:extLst>
            </p:cNvPr>
            <p:cNvSpPr/>
            <p:nvPr/>
          </p:nvSpPr>
          <p:spPr>
            <a:xfrm>
              <a:off x="2360880" y="3377242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Dear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Alic</a:t>
              </a:r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:</a:t>
              </a:r>
            </a:p>
            <a:p>
              <a:pPr algn="ctr"/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 have reviewed the new…</a:t>
              </a:r>
              <a:endParaRPr lang="ko-KR" altLang="en-US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BF1D49A2-690B-466F-8026-65CAAF583227}"/>
                </a:ext>
              </a:extLst>
            </p:cNvPr>
            <p:cNvSpPr/>
            <p:nvPr/>
          </p:nvSpPr>
          <p:spPr>
            <a:xfrm>
              <a:off x="3900513" y="4816885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@Bpd</a:t>
              </a:r>
            </a:p>
            <a:p>
              <a:pPr algn="ctr"/>
              <a:r>
                <a:rPr lang="en-US" altLang="ko-KR" sz="7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faarf#faarjfqrnafadsfzkdka</a:t>
              </a:r>
              <a:endParaRPr lang="ko-KR" altLang="en-US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F999F48-5F43-4894-9FF6-DE4B7721E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95" y="3752877"/>
              <a:ext cx="5376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D2B5EF9-BA04-4FE1-B4FB-94045A40A1D7}"/>
                </a:ext>
              </a:extLst>
            </p:cNvPr>
            <p:cNvSpPr/>
            <p:nvPr/>
          </p:nvSpPr>
          <p:spPr>
            <a:xfrm>
              <a:off x="3858569" y="3548692"/>
              <a:ext cx="964491" cy="5098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대칭 키 알고리즘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2B95589-54C9-411D-A3A4-7329B836135E}"/>
                </a:ext>
              </a:extLst>
            </p:cNvPr>
            <p:cNvCxnSpPr>
              <a:cxnSpLocks/>
            </p:cNvCxnSpPr>
            <p:nvPr/>
          </p:nvCxnSpPr>
          <p:spPr>
            <a:xfrm>
              <a:off x="3040026" y="2536293"/>
              <a:ext cx="908135" cy="602102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4B24322-2067-4DD0-9D91-8A9A7710B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8861" r="907" b="21835"/>
            <a:stretch/>
          </p:blipFill>
          <p:spPr>
            <a:xfrm>
              <a:off x="4026585" y="2960020"/>
              <a:ext cx="649353" cy="530818"/>
            </a:xfrm>
            <a:prstGeom prst="rect">
              <a:avLst/>
            </a:prstGeom>
          </p:spPr>
        </p:pic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5A864EC-A669-4DA2-92EF-D7F1CCC76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4797" y="4116440"/>
              <a:ext cx="615" cy="606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2DD97-BAFE-430D-95AE-D0CB787CF12E}"/>
                </a:ext>
              </a:extLst>
            </p:cNvPr>
            <p:cNvSpPr txBox="1"/>
            <p:nvPr/>
          </p:nvSpPr>
          <p:spPr>
            <a:xfrm>
              <a:off x="3230083" y="4315116"/>
              <a:ext cx="150094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복호화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B4C31B8-58AA-42FA-B1C4-B32AF435A1A7}"/>
              </a:ext>
            </a:extLst>
          </p:cNvPr>
          <p:cNvSpPr txBox="1"/>
          <p:nvPr/>
        </p:nvSpPr>
        <p:spPr>
          <a:xfrm>
            <a:off x="1730656" y="3938852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F61A42-6FB1-4101-9B96-75734E71EFDE}"/>
              </a:ext>
            </a:extLst>
          </p:cNvPr>
          <p:cNvSpPr txBox="1"/>
          <p:nvPr/>
        </p:nvSpPr>
        <p:spPr>
          <a:xfrm>
            <a:off x="2853602" y="5045219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</a:t>
            </a:r>
          </a:p>
        </p:txBody>
      </p:sp>
    </p:spTree>
    <p:extLst>
      <p:ext uri="{BB962C8B-B14F-4D97-AF65-F5344CB8AC3E}">
        <p14:creationId xmlns:p14="http://schemas.microsoft.com/office/powerpoint/2010/main" val="410809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5" y="1120087"/>
            <a:ext cx="4369591" cy="54916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비대칭 키 암호 방식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asymmetric </a:t>
            </a:r>
            <a:r>
              <a:rPr lang="en-US" altLang="ko-KR" sz="1350" spc="-169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Definition</a:t>
            </a:r>
            <a:endParaRPr lang="ko-KR" altLang="en-US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44" y="2191106"/>
            <a:ext cx="7424257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방식의 한 종류로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암호화와 복호화에 같은 키를 사용하는 </a:t>
            </a:r>
            <a:r>
              <a:rPr lang="ko-KR" altLang="en-US" sz="13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대칭키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암호화 방식과 달리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 복호화에 사용하는 키가 서로 다른 암호화 방식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의미한다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			– </a:t>
            </a:r>
            <a:r>
              <a:rPr lang="en-US" altLang="ko-KR" sz="13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Namu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Wiki</a:t>
            </a:r>
          </a:p>
          <a:p>
            <a:pPr>
              <a:lnSpc>
                <a:spcPct val="150000"/>
              </a:lnSpc>
            </a:pPr>
            <a:endParaRPr lang="en-US" altLang="ko-KR" sz="13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암호화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(encryption)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에는 </a:t>
            </a:r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공개키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사용되고 복호화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(decryption)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에는 </a:t>
            </a:r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비밀키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사용되는 암호 시스템 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				- 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 인터넷 진흥원</a:t>
            </a:r>
            <a:endParaRPr lang="en-US" altLang="ko-KR" sz="13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Public-key cryptography, or asymmetric cryptography, is a cryptographic system that uses pairs of keys: 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keys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which may be disseminated widely, and 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keys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which are known only to the owner. The generation of such keys depends on cryptographic algorithms based on mathematical problems to produce one-way functions.		- Wikipedia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555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</a:t>
              </a:r>
              <a:r>
                <a:rPr lang="ko-KR" altLang="en-US" sz="1050" dirty="0"/>
                <a:t> 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http://bitly.kr/Jfuvw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| 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4"/>
                </a:rPr>
                <a:t>http://bitly.kr/wIvhx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| 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5"/>
                </a:rPr>
                <a:t>http://bitly.kr/3q24</a:t>
              </a:r>
              <a:endParaRPr lang="ko-KR" altLang="en-US" sz="825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5" y="1120087"/>
            <a:ext cx="3654077" cy="54916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(Public-key </a:t>
            </a:r>
            <a:r>
              <a:rPr lang="en-US" altLang="ko-KR" sz="1350" spc="-169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  <a:endParaRPr lang="ko-KR" altLang="en-US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85455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</a:t>
              </a:r>
              <a:r>
                <a:rPr lang="ko-KR" altLang="en-US" sz="1050" dirty="0"/>
                <a:t> 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https://en.wikipedia.org/wiki/Public-key_cryptography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4"/>
                </a:rPr>
                <a:t>http://www.parkjonghyuk.net/lecture/modernCrypto/lecturenote/chap05.pdf</a:t>
              </a:r>
              <a:r>
                <a:rPr lang="en-US" altLang="ko-KR" sz="788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en-US" altLang="ko-KR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0472D9D-87DF-4C2C-816B-8FA3E254B40A}"/>
              </a:ext>
            </a:extLst>
          </p:cNvPr>
          <p:cNvGrpSpPr/>
          <p:nvPr/>
        </p:nvGrpSpPr>
        <p:grpSpPr>
          <a:xfrm>
            <a:off x="585041" y="2149170"/>
            <a:ext cx="1004709" cy="2658138"/>
            <a:chOff x="1132308" y="2330468"/>
            <a:chExt cx="867059" cy="242533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A0494-9545-424F-A837-50A5516EC997}"/>
                </a:ext>
              </a:extLst>
            </p:cNvPr>
            <p:cNvSpPr txBox="1"/>
            <p:nvPr/>
          </p:nvSpPr>
          <p:spPr>
            <a:xfrm>
              <a:off x="1327164" y="4482002"/>
              <a:ext cx="512129" cy="273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Alice</a:t>
              </a:r>
              <a:endPara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D22540-3958-40E8-A736-5DDEA4219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r="32834" b="18777"/>
            <a:stretch/>
          </p:blipFill>
          <p:spPr>
            <a:xfrm>
              <a:off x="1132308" y="2330468"/>
              <a:ext cx="867059" cy="2092956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D0321C-B04F-4A3A-8991-53128FB3C464}"/>
              </a:ext>
            </a:extLst>
          </p:cNvPr>
          <p:cNvGrpSpPr/>
          <p:nvPr/>
        </p:nvGrpSpPr>
        <p:grpSpPr>
          <a:xfrm>
            <a:off x="6754093" y="2310498"/>
            <a:ext cx="1594417" cy="2432611"/>
            <a:chOff x="9118271" y="1826805"/>
            <a:chExt cx="1625218" cy="251200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9F8FC8F-D644-4E93-B575-D7323FF05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5" t="5110" r="21580" b="19633"/>
            <a:stretch/>
          </p:blipFill>
          <p:spPr>
            <a:xfrm>
              <a:off x="9118271" y="1826805"/>
              <a:ext cx="1625218" cy="21831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15CB8-3E06-4C31-8D1C-200669597307}"/>
                </a:ext>
              </a:extLst>
            </p:cNvPr>
            <p:cNvSpPr txBox="1"/>
            <p:nvPr/>
          </p:nvSpPr>
          <p:spPr>
            <a:xfrm>
              <a:off x="9810504" y="4028933"/>
              <a:ext cx="519930" cy="30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Bob</a:t>
              </a:r>
              <a:endParaRPr lang="ko-KR" altLang="en-US" sz="13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149333D-4277-4349-BDF6-A10EC6501D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1746381" y="2068153"/>
            <a:ext cx="487015" cy="398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53F724-A461-4029-A475-A4ED64F740EC}"/>
              </a:ext>
            </a:extLst>
          </p:cNvPr>
          <p:cNvSpPr txBox="1"/>
          <p:nvPr/>
        </p:nvSpPr>
        <p:spPr>
          <a:xfrm>
            <a:off x="4016568" y="2545210"/>
            <a:ext cx="1032813" cy="2539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저장소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EA19AAF3-4E27-4677-AD93-57BEAD3D3204}"/>
              </a:ext>
            </a:extLst>
          </p:cNvPr>
          <p:cNvSpPr/>
          <p:nvPr/>
        </p:nvSpPr>
        <p:spPr>
          <a:xfrm>
            <a:off x="1656360" y="3275882"/>
            <a:ext cx="591424" cy="64018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Dear </a:t>
            </a:r>
            <a:r>
              <a:rPr lang="en-US" altLang="ko-KR" sz="7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</a:t>
            </a:r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</a:t>
            </a:r>
          </a:p>
          <a:p>
            <a:pPr algn="ctr"/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 have reviewed the new…</a:t>
            </a:r>
            <a:endParaRPr lang="ko-KR" altLang="en-US" sz="7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082FDD0E-D30A-4E7D-B721-3A7B41D1AA4F}"/>
              </a:ext>
            </a:extLst>
          </p:cNvPr>
          <p:cNvSpPr/>
          <p:nvPr/>
        </p:nvSpPr>
        <p:spPr>
          <a:xfrm>
            <a:off x="2811085" y="4355614"/>
            <a:ext cx="591424" cy="64018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@Bpd</a:t>
            </a:r>
          </a:p>
          <a:p>
            <a:pPr algn="ctr"/>
            <a:r>
              <a:rPr lang="en-US" altLang="ko-KR" sz="7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faarf#faarjfqrnafadsfzkdka</a:t>
            </a:r>
            <a:endParaRPr lang="ko-KR" altLang="en-US" sz="7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3BDDCC-9130-4E62-B22B-12D2F96ED6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6754093" y="2068153"/>
            <a:ext cx="487015" cy="39811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2700EA-4520-4AE4-AB7D-A58B0A157F4A}"/>
              </a:ext>
            </a:extLst>
          </p:cNvPr>
          <p:cNvCxnSpPr>
            <a:cxnSpLocks/>
          </p:cNvCxnSpPr>
          <p:nvPr/>
        </p:nvCxnSpPr>
        <p:spPr>
          <a:xfrm>
            <a:off x="2310071" y="3557608"/>
            <a:ext cx="403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A9FBAE-FAE4-4D23-9814-58BEE8658534}"/>
              </a:ext>
            </a:extLst>
          </p:cNvPr>
          <p:cNvSpPr/>
          <p:nvPr/>
        </p:nvSpPr>
        <p:spPr>
          <a:xfrm>
            <a:off x="2779627" y="3404468"/>
            <a:ext cx="880544" cy="3824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알고리즘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D05428-5D9F-4DA8-953D-2BE31BAD8697}"/>
              </a:ext>
            </a:extLst>
          </p:cNvPr>
          <p:cNvCxnSpPr>
            <a:cxnSpLocks/>
          </p:cNvCxnSpPr>
          <p:nvPr/>
        </p:nvCxnSpPr>
        <p:spPr>
          <a:xfrm>
            <a:off x="2015671" y="2701672"/>
            <a:ext cx="770546" cy="45856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296BB44-2D52-4969-851B-33C60BCC1A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2905639" y="2962965"/>
            <a:ext cx="487015" cy="398114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5C6596-05E4-4CA5-B26E-E72D66F9E691}"/>
              </a:ext>
            </a:extLst>
          </p:cNvPr>
          <p:cNvCxnSpPr>
            <a:cxnSpLocks/>
          </p:cNvCxnSpPr>
          <p:nvPr/>
        </p:nvCxnSpPr>
        <p:spPr>
          <a:xfrm>
            <a:off x="3106797" y="3856297"/>
            <a:ext cx="462" cy="411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342555-4605-4E93-9E73-5903DE093B04}"/>
              </a:ext>
            </a:extLst>
          </p:cNvPr>
          <p:cNvSpPr txBox="1"/>
          <p:nvPr/>
        </p:nvSpPr>
        <p:spPr>
          <a:xfrm>
            <a:off x="2489752" y="39085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키로</a:t>
            </a:r>
            <a:endParaRPr lang="en-US" altLang="ko-KR" sz="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779C44-AF32-4E50-B96B-08DADFB8BA62}"/>
              </a:ext>
            </a:extLst>
          </p:cNvPr>
          <p:cNvCxnSpPr>
            <a:cxnSpLocks/>
          </p:cNvCxnSpPr>
          <p:nvPr/>
        </p:nvCxnSpPr>
        <p:spPr>
          <a:xfrm>
            <a:off x="3502994" y="4638267"/>
            <a:ext cx="1316447" cy="4043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84C815-760D-466A-9B8B-7CB19F5352AA}"/>
              </a:ext>
            </a:extLst>
          </p:cNvPr>
          <p:cNvSpPr txBox="1"/>
          <p:nvPr/>
        </p:nvSpPr>
        <p:spPr>
          <a:xfrm>
            <a:off x="3852736" y="4371691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 전송</a:t>
            </a:r>
            <a:endParaRPr lang="ko-KR" altLang="en-US" sz="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5369723-C80C-4D39-916A-4C83C2A40C4D}"/>
              </a:ext>
            </a:extLst>
          </p:cNvPr>
          <p:cNvGrpSpPr/>
          <p:nvPr/>
        </p:nvGrpSpPr>
        <p:grpSpPr>
          <a:xfrm flipH="1">
            <a:off x="4819441" y="2862244"/>
            <a:ext cx="1846635" cy="2172860"/>
            <a:chOff x="2360880" y="2773319"/>
            <a:chExt cx="2462180" cy="2897146"/>
          </a:xfrm>
        </p:grpSpPr>
        <p:sp>
          <p:nvSpPr>
            <p:cNvPr id="57" name="사각형: 모서리가 접힌 도형 56">
              <a:extLst>
                <a:ext uri="{FF2B5EF4-FFF2-40B4-BE49-F238E27FC236}">
                  <a16:creationId xmlns:a16="http://schemas.microsoft.com/office/drawing/2014/main" id="{63C55380-7408-4E14-A4AE-31C00C922EEC}"/>
                </a:ext>
              </a:extLst>
            </p:cNvPr>
            <p:cNvSpPr/>
            <p:nvPr/>
          </p:nvSpPr>
          <p:spPr>
            <a:xfrm>
              <a:off x="2360880" y="3377242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Dear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Alic</a:t>
              </a:r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:</a:t>
              </a:r>
            </a:p>
            <a:p>
              <a:pPr algn="ctr"/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 have reviewed the new…</a:t>
              </a:r>
              <a:endParaRPr lang="ko-KR" altLang="en-US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BF1D49A2-690B-466F-8026-65CAAF583227}"/>
                </a:ext>
              </a:extLst>
            </p:cNvPr>
            <p:cNvSpPr/>
            <p:nvPr/>
          </p:nvSpPr>
          <p:spPr>
            <a:xfrm>
              <a:off x="3900513" y="4816885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@Bpd</a:t>
              </a:r>
            </a:p>
            <a:p>
              <a:pPr algn="ctr"/>
              <a:r>
                <a:rPr lang="en-US" altLang="ko-KR" sz="7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faarf#faarjfqrnafadsfzkdka</a:t>
              </a:r>
              <a:endParaRPr lang="ko-KR" altLang="en-US" sz="7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F999F48-5F43-4894-9FF6-DE4B7721E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95" y="3752877"/>
              <a:ext cx="5376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D2B5EF9-BA04-4FE1-B4FB-94045A40A1D7}"/>
                </a:ext>
              </a:extLst>
            </p:cNvPr>
            <p:cNvSpPr/>
            <p:nvPr/>
          </p:nvSpPr>
          <p:spPr>
            <a:xfrm>
              <a:off x="3858569" y="3548691"/>
              <a:ext cx="964491" cy="5098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공개 키 알고리즘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2B95589-54C9-411D-A3A4-7329B836135E}"/>
                </a:ext>
              </a:extLst>
            </p:cNvPr>
            <p:cNvCxnSpPr>
              <a:cxnSpLocks/>
              <a:stCxn id="30" idx="1"/>
              <a:endCxn id="55" idx="3"/>
            </p:cNvCxnSpPr>
            <p:nvPr/>
          </p:nvCxnSpPr>
          <p:spPr>
            <a:xfrm>
              <a:off x="2374839" y="2773319"/>
              <a:ext cx="1131139" cy="27745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5A864EC-A669-4DA2-92EF-D7F1CCC76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4797" y="4116440"/>
              <a:ext cx="615" cy="606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2DD97-BAFE-430D-95AE-D0CB787CF12E}"/>
                </a:ext>
              </a:extLst>
            </p:cNvPr>
            <p:cNvSpPr txBox="1"/>
            <p:nvPr/>
          </p:nvSpPr>
          <p:spPr>
            <a:xfrm>
              <a:off x="3276115" y="4260867"/>
              <a:ext cx="15009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개인 키로</a:t>
              </a:r>
              <a:endParaRPr lang="en-US" altLang="ko-KR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lvl="1"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복호화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B4C31B8-58AA-42FA-B1C4-B32AF435A1A7}"/>
              </a:ext>
            </a:extLst>
          </p:cNvPr>
          <p:cNvSpPr txBox="1"/>
          <p:nvPr/>
        </p:nvSpPr>
        <p:spPr>
          <a:xfrm>
            <a:off x="1730656" y="3938852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F61A42-6FB1-4101-9B96-75734E71EFDE}"/>
              </a:ext>
            </a:extLst>
          </p:cNvPr>
          <p:cNvSpPr txBox="1"/>
          <p:nvPr/>
        </p:nvSpPr>
        <p:spPr>
          <a:xfrm>
            <a:off x="2853602" y="5045219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D8E77E-6379-41FB-B71E-FFAF6B66497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4"/>
          <a:stretch/>
        </p:blipFill>
        <p:spPr>
          <a:xfrm>
            <a:off x="4121833" y="1905313"/>
            <a:ext cx="743822" cy="62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AC5FFE-133C-422B-A75E-DE0C21AB9869}"/>
              </a:ext>
            </a:extLst>
          </p:cNvPr>
          <p:cNvSpPr txBox="1"/>
          <p:nvPr/>
        </p:nvSpPr>
        <p:spPr>
          <a:xfrm>
            <a:off x="2247783" y="2029768"/>
            <a:ext cx="1386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공개된 저장소에서 </a:t>
            </a:r>
            <a:r>
              <a:rPr lang="ko-KR" altLang="en-US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상대방의 공개 키 획득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F89805-6F33-4A13-AEBB-A38B3F86114E}"/>
              </a:ext>
            </a:extLst>
          </p:cNvPr>
          <p:cNvSpPr txBox="1"/>
          <p:nvPr/>
        </p:nvSpPr>
        <p:spPr>
          <a:xfrm>
            <a:off x="5419272" y="2067088"/>
            <a:ext cx="1383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공개된 저장소에서 </a:t>
            </a:r>
            <a:r>
              <a:rPr lang="ko-KR" altLang="en-US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자신의 공개 키 등록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65D190-1E81-4D53-BF43-C03B4B81E54F}"/>
              </a:ext>
            </a:extLst>
          </p:cNvPr>
          <p:cNvCxnSpPr>
            <a:cxnSpLocks/>
          </p:cNvCxnSpPr>
          <p:nvPr/>
        </p:nvCxnSpPr>
        <p:spPr>
          <a:xfrm flipH="1">
            <a:off x="5268605" y="2572395"/>
            <a:ext cx="2002835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4B2D9F-85DF-42E1-A2EA-5D890AB5155B}"/>
              </a:ext>
            </a:extLst>
          </p:cNvPr>
          <p:cNvCxnSpPr>
            <a:cxnSpLocks/>
          </p:cNvCxnSpPr>
          <p:nvPr/>
        </p:nvCxnSpPr>
        <p:spPr>
          <a:xfrm flipH="1">
            <a:off x="1730657" y="2572395"/>
            <a:ext cx="2002835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47604247-CBA9-4D66-8713-24C97AD4490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0"/>
          <a:stretch/>
        </p:blipFill>
        <p:spPr>
          <a:xfrm>
            <a:off x="6655606" y="2622073"/>
            <a:ext cx="585502" cy="48034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D5D261B-9ED7-447C-8BA1-2539DFF096C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0"/>
          <a:stretch/>
        </p:blipFill>
        <p:spPr>
          <a:xfrm>
            <a:off x="5221750" y="2830163"/>
            <a:ext cx="585502" cy="4803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5EDBD7-F947-4E10-82D5-B10D634A9F31}"/>
              </a:ext>
            </a:extLst>
          </p:cNvPr>
          <p:cNvSpPr txBox="1"/>
          <p:nvPr/>
        </p:nvSpPr>
        <p:spPr>
          <a:xfrm>
            <a:off x="6692905" y="316023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39B9B-F58C-488F-93DD-F6E3045E0270}"/>
              </a:ext>
            </a:extLst>
          </p:cNvPr>
          <p:cNvSpPr txBox="1"/>
          <p:nvPr/>
        </p:nvSpPr>
        <p:spPr>
          <a:xfrm>
            <a:off x="2920251" y="27142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</a:t>
            </a:r>
          </a:p>
        </p:txBody>
      </p:sp>
    </p:spTree>
    <p:extLst>
      <p:ext uri="{BB962C8B-B14F-4D97-AF65-F5344CB8AC3E}">
        <p14:creationId xmlns:p14="http://schemas.microsoft.com/office/powerpoint/2010/main" val="127975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6247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</a:t>
              </a:r>
              <a:r>
                <a:rPr lang="en-US" altLang="ko-KR" sz="1050" dirty="0">
                  <a:hlinkClick r:id="rId3"/>
                </a:rPr>
                <a:t>https://seed.kisa.or.kr/iwt/ko/intro/EgovPublicKey.do</a:t>
              </a:r>
              <a:r>
                <a:rPr lang="en-US" altLang="ko-KR" sz="1050" dirty="0"/>
                <a:t>  | </a:t>
              </a:r>
              <a:r>
                <a:rPr lang="en-US" altLang="ko-KR" sz="1050" dirty="0">
                  <a:hlinkClick r:id="rId4"/>
                </a:rPr>
                <a:t>http://bitly.kr/ljTI0</a:t>
              </a:r>
              <a:r>
                <a:rPr lang="en-US" altLang="ko-KR" sz="1050" dirty="0"/>
                <a:t> | </a:t>
              </a:r>
              <a:endParaRPr lang="ko-KR" altLang="en-US" sz="1050" dirty="0"/>
            </a:p>
          </p:txBody>
        </p:sp>
      </p:grpSp>
      <p:sp>
        <p:nvSpPr>
          <p:cNvPr id="4" name="타원 3"/>
          <p:cNvSpPr/>
          <p:nvPr/>
        </p:nvSpPr>
        <p:spPr>
          <a:xfrm>
            <a:off x="3815530" y="3238491"/>
            <a:ext cx="1512941" cy="85205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Public-key </a:t>
            </a:r>
            <a:r>
              <a:rPr lang="en-US" altLang="ko-KR" sz="1200" b="1" spc="-11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Cryptography</a:t>
            </a:r>
            <a:endParaRPr lang="ko-KR" altLang="en-US" sz="1200" b="1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328471" y="3664519"/>
            <a:ext cx="321285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720437" y="3664519"/>
            <a:ext cx="3095093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29" name="그룹 28"/>
          <p:cNvGrpSpPr/>
          <p:nvPr/>
        </p:nvGrpSpPr>
        <p:grpSpPr>
          <a:xfrm>
            <a:off x="4572000" y="1946260"/>
            <a:ext cx="1" cy="3455267"/>
            <a:chOff x="6135254" y="1551710"/>
            <a:chExt cx="1" cy="3754582"/>
          </a:xfrm>
        </p:grpSpPr>
        <p:cxnSp>
          <p:nvCxnSpPr>
            <p:cNvPr id="10" name="직선 연결선 9"/>
            <p:cNvCxnSpPr>
              <a:cxnSpLocks/>
              <a:stCxn id="4" idx="0"/>
            </p:cNvCxnSpPr>
            <p:nvPr/>
          </p:nvCxnSpPr>
          <p:spPr>
            <a:xfrm flipV="1">
              <a:off x="6135255" y="1551710"/>
              <a:ext cx="0" cy="1404172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>
              <a:cxnSpLocks/>
              <a:endCxn id="4" idx="4"/>
            </p:cNvCxnSpPr>
            <p:nvPr/>
          </p:nvCxnSpPr>
          <p:spPr>
            <a:xfrm flipV="1">
              <a:off x="6135254" y="3881747"/>
              <a:ext cx="1" cy="1424545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20435" y="2143427"/>
            <a:ext cx="376150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RSA</a:t>
            </a:r>
          </a:p>
          <a:p>
            <a:r>
              <a:rPr lang="en-US" altLang="ko-KR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1978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Ron </a:t>
            </a:r>
            <a:r>
              <a:rPr lang="en-US" altLang="ko-KR" sz="1050" b="1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Rivest</a:t>
            </a:r>
            <a:r>
              <a:rPr lang="en-US" altLang="ko-KR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Adi Shamir, Leonard </a:t>
            </a:r>
            <a:r>
              <a:rPr lang="en-US" altLang="ko-KR" sz="1050" b="1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Adleman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연구에 의해 체계화 된 소인수 분해를 기반으로 한 공개 키 암호 방식</a:t>
            </a:r>
            <a:endParaRPr lang="en-US" altLang="ko-KR" sz="1050" b="1" spc="-113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9630" y="1997343"/>
            <a:ext cx="31242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ElGamal</a:t>
            </a:r>
            <a:endParaRPr lang="en-US" altLang="ko-KR" sz="13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타헤르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050" b="1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엘가말이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1985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고안한</a:t>
            </a:r>
            <a:r>
              <a:rPr lang="en-US" altLang="ko-KR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Diffie-Hellman key exchange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050" b="1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바탕으로 한 공개 키 암호 방식</a:t>
            </a:r>
            <a:endParaRPr lang="en-US" altLang="ko-KR" sz="1050" b="1" spc="-113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435" y="3747662"/>
            <a:ext cx="31242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ECC</a:t>
            </a:r>
            <a:r>
              <a:rPr lang="en-US" altLang="ko-KR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(Elliptic Curve Crypto system, </a:t>
            </a:r>
            <a:r>
              <a:rPr lang="ko-KR" altLang="en-US" sz="1050" spc="-11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타원 곡선 암호 시스템</a:t>
            </a:r>
            <a:r>
              <a:rPr lang="en-US" altLang="ko-KR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타원곡선 이론에 기반하여 </a:t>
            </a:r>
            <a:r>
              <a:rPr lang="en-US" altLang="ko-KR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1985</a:t>
            </a:r>
            <a:r>
              <a:rPr lang="ko-KR" altLang="en-US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년에 닐 </a:t>
            </a:r>
            <a:r>
              <a:rPr lang="ko-KR" altLang="en-US" sz="1050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코블리츠와</a:t>
            </a:r>
            <a:r>
              <a:rPr lang="ko-KR" altLang="en-US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빅터 밀러가 각각 독립적으로 제안한  공개 키 암호 방식</a:t>
            </a:r>
            <a:r>
              <a:rPr lang="en-US" altLang="ko-KR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95026" y="3750540"/>
            <a:ext cx="3124200" cy="13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 서명 </a:t>
            </a:r>
            <a:r>
              <a:rPr lang="en-US" altLang="ko-KR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(Digital Signature)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서명자를 확인하고 서명자가 당해 전자문서에 서명했다는 사실을 나타내는 데 이용하려고</a:t>
            </a:r>
            <a:r>
              <a:rPr lang="en-US" altLang="ko-KR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전자문서에 첨부되거나 논리적으로 결합된 전자적 형태의 정보</a:t>
            </a:r>
            <a:endParaRPr lang="en-US" altLang="ko-KR" sz="9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87C7C4-BAFB-4750-A864-7FBE5CB0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B25B71-28C9-44D0-A0D1-19D5A60D1105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8E879-1E80-44AD-B593-8B36C1CFC109}"/>
              </a:ext>
            </a:extLst>
          </p:cNvPr>
          <p:cNvSpPr txBox="1"/>
          <p:nvPr/>
        </p:nvSpPr>
        <p:spPr>
          <a:xfrm>
            <a:off x="720436" y="1600010"/>
            <a:ext cx="26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Typical Algorithms</a:t>
            </a:r>
            <a:endParaRPr lang="ko-KR" altLang="en-US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ABB1269C-0D4C-4791-972D-A0EC0450B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2960234" cy="54916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비대칭 키 암호 방식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826902C-8EC3-4EFE-A4D6-4DF4606622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2" t="22166" r="20235" b="35084"/>
          <a:stretch/>
        </p:blipFill>
        <p:spPr>
          <a:xfrm>
            <a:off x="3680669" y="4671756"/>
            <a:ext cx="786992" cy="5845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5A13C3A-7629-4A2E-97C2-9152F6A5E6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1991" r="9122" b="14473"/>
          <a:stretch/>
        </p:blipFill>
        <p:spPr>
          <a:xfrm>
            <a:off x="7929058" y="4833669"/>
            <a:ext cx="540774" cy="61771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8E137A8-19B0-47D1-9F8F-E1723A5D126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10592" r="4210" b="25838"/>
          <a:stretch/>
        </p:blipFill>
        <p:spPr>
          <a:xfrm>
            <a:off x="3065164" y="3000146"/>
            <a:ext cx="744263" cy="50625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50C5CD38-3640-451C-BD96-B9AAF87CAC7A}"/>
              </a:ext>
            </a:extLst>
          </p:cNvPr>
          <p:cNvGrpSpPr/>
          <p:nvPr/>
        </p:nvGrpSpPr>
        <p:grpSpPr>
          <a:xfrm>
            <a:off x="5768238" y="2997758"/>
            <a:ext cx="1718412" cy="508644"/>
            <a:chOff x="7272234" y="2855848"/>
            <a:chExt cx="2291216" cy="678192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046390E-6E7F-402F-889B-579F8B942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97"/>
            <a:stretch/>
          </p:blipFill>
          <p:spPr>
            <a:xfrm>
              <a:off x="8774884" y="2855848"/>
              <a:ext cx="788566" cy="67819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9AE214C-554A-4B40-A6B3-9F5F57727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7" t="3164" r="8163" b="19167"/>
            <a:stretch/>
          </p:blipFill>
          <p:spPr>
            <a:xfrm>
              <a:off x="7272234" y="2927205"/>
              <a:ext cx="568667" cy="528124"/>
            </a:xfrm>
            <a:prstGeom prst="rect">
              <a:avLst/>
            </a:prstGeom>
          </p:spPr>
        </p:pic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1C59D0E-3D01-4885-8F36-8C6966AA4EDB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19" y="3191267"/>
              <a:ext cx="78856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B5B9C7-65E1-42E2-B20F-A8671577687A}"/>
                </a:ext>
              </a:extLst>
            </p:cNvPr>
            <p:cNvSpPr txBox="1"/>
            <p:nvPr/>
          </p:nvSpPr>
          <p:spPr>
            <a:xfrm>
              <a:off x="7919223" y="2880085"/>
              <a:ext cx="6309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25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암호화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5D0D93-2E58-4268-9A85-B162F3DC2537}"/>
                  </a:ext>
                </a:extLst>
              </p:cNvPr>
              <p:cNvSpPr txBox="1"/>
              <p:nvPr/>
            </p:nvSpPr>
            <p:spPr>
              <a:xfrm>
                <a:off x="1519860" y="4799426"/>
                <a:ext cx="133498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sz="135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135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135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sz="135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35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ko-KR" altLang="en-US" sz="135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35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5D0D93-2E58-4268-9A85-B162F3DC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860" y="4799426"/>
                <a:ext cx="1334981" cy="207749"/>
              </a:xfrm>
              <a:prstGeom prst="rect">
                <a:avLst/>
              </a:prstGeom>
              <a:blipFill>
                <a:blip r:embed="rId10"/>
                <a:stretch>
                  <a:fillRect l="-2740" r="-2740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1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776" y="2811427"/>
            <a:ext cx="7553809" cy="99417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CC98"/>
                </a:solidFill>
                <a:latin typeface="Arial Black" panose="020B0A04020102020204" pitchFamily="34" charset="0"/>
              </a:rPr>
              <a:t>Oauth2.0 vs JWT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1769358" y="857251"/>
            <a:ext cx="1236853" cy="22663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9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Oauth2.0 vs JWT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Definition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302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</a:t>
              </a:r>
              <a:r>
                <a:rPr lang="en-US" altLang="ko-KR" sz="1050" u="sng" dirty="0">
                  <a:hlinkClick r:id="rId3"/>
                </a:rPr>
                <a:t>https://oauth.net/2/</a:t>
              </a:r>
              <a:r>
                <a:rPr lang="en-US" altLang="ko-KR" sz="1050" u="sng" dirty="0"/>
                <a:t>  ,  https://jwt.io/introduction/</a:t>
              </a:r>
              <a:endParaRPr lang="ko-KR" altLang="ko-KR" sz="105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D2F996-8F88-4093-9041-6769380724F5}"/>
              </a:ext>
            </a:extLst>
          </p:cNvPr>
          <p:cNvSpPr txBox="1"/>
          <p:nvPr/>
        </p:nvSpPr>
        <p:spPr>
          <a:xfrm>
            <a:off x="794688" y="2955754"/>
            <a:ext cx="755462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b="1" dirty="0"/>
              <a:t>OAuth 2.0</a:t>
            </a:r>
            <a:r>
              <a:rPr lang="en-US" altLang="ko-KR" sz="1350" dirty="0"/>
              <a:t> is the industry-standard protocol for authorization.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350" b="1" dirty="0"/>
              <a:t>JSON Web Token (JWT) </a:t>
            </a:r>
            <a:r>
              <a:rPr lang="en-US" altLang="ko-KR" sz="1350" dirty="0"/>
              <a:t>is an open standard (</a:t>
            </a:r>
            <a:r>
              <a:rPr lang="en-US" altLang="ko-KR" sz="1350" dirty="0">
                <a:hlinkClick r:id="rId4"/>
              </a:rPr>
              <a:t>RFC 7519</a:t>
            </a:r>
            <a:r>
              <a:rPr lang="en-US" altLang="ko-KR" sz="1350" dirty="0"/>
              <a:t>) that defines a compact and self-contained way for securely transmitting information between parties as a JSON object.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118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Oauth2.0 vs JWT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Difference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6403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https://tools.ietf.org/html/rfc6749  ,  https://swalloow.github.io/implement-jwt</a:t>
              </a:r>
              <a:endParaRPr lang="ko-KR" altLang="ko-KR" sz="105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F94FCD-8E04-4C90-A9BF-59D472EDE271}"/>
              </a:ext>
            </a:extLst>
          </p:cNvPr>
          <p:cNvGrpSpPr/>
          <p:nvPr/>
        </p:nvGrpSpPr>
        <p:grpSpPr>
          <a:xfrm>
            <a:off x="674170" y="2844904"/>
            <a:ext cx="3521966" cy="2269733"/>
            <a:chOff x="1459345" y="1645803"/>
            <a:chExt cx="9187709" cy="4067456"/>
          </a:xfrm>
        </p:grpSpPr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76199738-CF22-4913-8A8E-930FEAF3C200}"/>
                </a:ext>
              </a:extLst>
            </p:cNvPr>
            <p:cNvSpPr/>
            <p:nvPr/>
          </p:nvSpPr>
          <p:spPr>
            <a:xfrm>
              <a:off x="1459345" y="1754718"/>
              <a:ext cx="1350017" cy="3958541"/>
            </a:xfrm>
            <a:prstGeom prst="rect">
              <a:avLst/>
            </a:prstGeom>
            <a:solidFill>
              <a:srgbClr val="74BED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b="1" dirty="0">
                  <a:solidFill>
                    <a:schemeClr val="bg1"/>
                  </a:solidFill>
                </a:rPr>
                <a:t>Client</a:t>
              </a:r>
              <a:endParaRPr lang="ko-KR" altLang="en-US" sz="825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그룹 45">
              <a:extLst>
                <a:ext uri="{FF2B5EF4-FFF2-40B4-BE49-F238E27FC236}">
                  <a16:creationId xmlns:a16="http://schemas.microsoft.com/office/drawing/2014/main" id="{546E4C82-3811-42CB-9101-FA2D2442D683}"/>
                </a:ext>
              </a:extLst>
            </p:cNvPr>
            <p:cNvGrpSpPr/>
            <p:nvPr/>
          </p:nvGrpSpPr>
          <p:grpSpPr>
            <a:xfrm>
              <a:off x="8181646" y="1754718"/>
              <a:ext cx="2465408" cy="3958541"/>
              <a:chOff x="8181646" y="1754718"/>
              <a:chExt cx="2465408" cy="3958541"/>
            </a:xfrm>
          </p:grpSpPr>
          <p:sp>
            <p:nvSpPr>
              <p:cNvPr id="28" name="직사각형 7">
                <a:extLst>
                  <a:ext uri="{FF2B5EF4-FFF2-40B4-BE49-F238E27FC236}">
                    <a16:creationId xmlns:a16="http://schemas.microsoft.com/office/drawing/2014/main" id="{840CB81A-7112-4039-A73C-00DBFBCBF819}"/>
                  </a:ext>
                </a:extLst>
              </p:cNvPr>
              <p:cNvSpPr/>
              <p:nvPr/>
            </p:nvSpPr>
            <p:spPr>
              <a:xfrm>
                <a:off x="8181646" y="1754718"/>
                <a:ext cx="2465408" cy="1103921"/>
              </a:xfrm>
              <a:prstGeom prst="rect">
                <a:avLst/>
              </a:prstGeom>
              <a:solidFill>
                <a:srgbClr val="E3387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b="1" dirty="0">
                    <a:solidFill>
                      <a:schemeClr val="bg1"/>
                    </a:solidFill>
                  </a:rPr>
                  <a:t>Resource Owner</a:t>
                </a:r>
                <a:endParaRPr lang="ko-KR" altLang="en-US" sz="825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직사각형 22">
                <a:extLst>
                  <a:ext uri="{FF2B5EF4-FFF2-40B4-BE49-F238E27FC236}">
                    <a16:creationId xmlns:a16="http://schemas.microsoft.com/office/drawing/2014/main" id="{EECACC3A-9FF1-46D8-96AC-3C4F3B6E7D04}"/>
                  </a:ext>
                </a:extLst>
              </p:cNvPr>
              <p:cNvSpPr/>
              <p:nvPr/>
            </p:nvSpPr>
            <p:spPr>
              <a:xfrm>
                <a:off x="8181646" y="3182028"/>
                <a:ext cx="2465408" cy="1103921"/>
              </a:xfrm>
              <a:prstGeom prst="rect">
                <a:avLst/>
              </a:prstGeom>
              <a:solidFill>
                <a:srgbClr val="E3387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b="1" dirty="0">
                    <a:solidFill>
                      <a:schemeClr val="bg1"/>
                    </a:solidFill>
                  </a:rPr>
                  <a:t>Authorization  Server</a:t>
                </a:r>
                <a:endParaRPr lang="ko-KR" altLang="en-US" sz="825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3">
                <a:extLst>
                  <a:ext uri="{FF2B5EF4-FFF2-40B4-BE49-F238E27FC236}">
                    <a16:creationId xmlns:a16="http://schemas.microsoft.com/office/drawing/2014/main" id="{A304E910-24CD-4BE9-97E8-FF206C4EE871}"/>
                  </a:ext>
                </a:extLst>
              </p:cNvPr>
              <p:cNvSpPr/>
              <p:nvPr/>
            </p:nvSpPr>
            <p:spPr>
              <a:xfrm>
                <a:off x="8181646" y="4609338"/>
                <a:ext cx="2465408" cy="1103921"/>
              </a:xfrm>
              <a:prstGeom prst="rect">
                <a:avLst/>
              </a:prstGeom>
              <a:solidFill>
                <a:srgbClr val="E3387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b="1" dirty="0">
                    <a:solidFill>
                      <a:schemeClr val="bg1"/>
                    </a:solidFill>
                  </a:rPr>
                  <a:t>Resource Server</a:t>
                </a:r>
                <a:endParaRPr lang="ko-KR" altLang="en-US" sz="825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그룹 44">
              <a:extLst>
                <a:ext uri="{FF2B5EF4-FFF2-40B4-BE49-F238E27FC236}">
                  <a16:creationId xmlns:a16="http://schemas.microsoft.com/office/drawing/2014/main" id="{46CCB21F-3F68-4879-A195-461934282E0B}"/>
                </a:ext>
              </a:extLst>
            </p:cNvPr>
            <p:cNvGrpSpPr/>
            <p:nvPr/>
          </p:nvGrpSpPr>
          <p:grpSpPr>
            <a:xfrm>
              <a:off x="3297994" y="1645803"/>
              <a:ext cx="4395021" cy="3803728"/>
              <a:chOff x="3141406" y="1645803"/>
              <a:chExt cx="4395021" cy="3803728"/>
            </a:xfrm>
          </p:grpSpPr>
          <p:cxnSp>
            <p:nvCxnSpPr>
              <p:cNvPr id="16" name="직선 화살표 연결선 13">
                <a:extLst>
                  <a:ext uri="{FF2B5EF4-FFF2-40B4-BE49-F238E27FC236}">
                    <a16:creationId xmlns:a16="http://schemas.microsoft.com/office/drawing/2014/main" id="{CA498DE2-A3EC-4544-A8C1-EC01AD9941B9}"/>
                  </a:ext>
                </a:extLst>
              </p:cNvPr>
              <p:cNvCxnSpPr/>
              <p:nvPr/>
            </p:nvCxnSpPr>
            <p:spPr>
              <a:xfrm>
                <a:off x="3141406" y="2020528"/>
                <a:ext cx="4395019" cy="0"/>
              </a:xfrm>
              <a:prstGeom prst="straightConnector1">
                <a:avLst/>
              </a:prstGeom>
              <a:ln w="15875">
                <a:solidFill>
                  <a:srgbClr val="E8E8E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33">
                <a:extLst>
                  <a:ext uri="{FF2B5EF4-FFF2-40B4-BE49-F238E27FC236}">
                    <a16:creationId xmlns:a16="http://schemas.microsoft.com/office/drawing/2014/main" id="{8192953E-D3B4-4C4A-8CE8-92D568E86662}"/>
                  </a:ext>
                </a:extLst>
              </p:cNvPr>
              <p:cNvCxnSpPr/>
              <p:nvPr/>
            </p:nvCxnSpPr>
            <p:spPr>
              <a:xfrm>
                <a:off x="3141406" y="3495367"/>
                <a:ext cx="4395019" cy="0"/>
              </a:xfrm>
              <a:prstGeom prst="straightConnector1">
                <a:avLst/>
              </a:prstGeom>
              <a:ln w="15875">
                <a:solidFill>
                  <a:srgbClr val="E8E8E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34">
                <a:extLst>
                  <a:ext uri="{FF2B5EF4-FFF2-40B4-BE49-F238E27FC236}">
                    <a16:creationId xmlns:a16="http://schemas.microsoft.com/office/drawing/2014/main" id="{1E8727FB-C086-4918-A8FB-800601B7C289}"/>
                  </a:ext>
                </a:extLst>
              </p:cNvPr>
              <p:cNvCxnSpPr/>
              <p:nvPr/>
            </p:nvCxnSpPr>
            <p:spPr>
              <a:xfrm>
                <a:off x="3141406" y="4955460"/>
                <a:ext cx="4395019" cy="0"/>
              </a:xfrm>
              <a:prstGeom prst="straightConnector1">
                <a:avLst/>
              </a:prstGeom>
              <a:ln w="15875">
                <a:solidFill>
                  <a:srgbClr val="E8E8E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7">
                <a:extLst>
                  <a:ext uri="{FF2B5EF4-FFF2-40B4-BE49-F238E27FC236}">
                    <a16:creationId xmlns:a16="http://schemas.microsoft.com/office/drawing/2014/main" id="{2CD07F75-4381-4B6A-BD1B-6A038FD5C0FB}"/>
                  </a:ext>
                </a:extLst>
              </p:cNvPr>
              <p:cNvCxnSpPr/>
              <p:nvPr/>
            </p:nvCxnSpPr>
            <p:spPr>
              <a:xfrm flipH="1">
                <a:off x="3141406" y="2510949"/>
                <a:ext cx="4395021" cy="0"/>
              </a:xfrm>
              <a:prstGeom prst="straightConnector1">
                <a:avLst/>
              </a:prstGeom>
              <a:ln w="15875">
                <a:solidFill>
                  <a:srgbClr val="E8E8E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35">
                <a:extLst>
                  <a:ext uri="{FF2B5EF4-FFF2-40B4-BE49-F238E27FC236}">
                    <a16:creationId xmlns:a16="http://schemas.microsoft.com/office/drawing/2014/main" id="{56BE552F-2E70-4E77-ABB5-A125888D0D7A}"/>
                  </a:ext>
                </a:extLst>
              </p:cNvPr>
              <p:cNvCxnSpPr/>
              <p:nvPr/>
            </p:nvCxnSpPr>
            <p:spPr>
              <a:xfrm flipH="1">
                <a:off x="3141406" y="3971038"/>
                <a:ext cx="4395021" cy="0"/>
              </a:xfrm>
              <a:prstGeom prst="straightConnector1">
                <a:avLst/>
              </a:prstGeom>
              <a:ln w="15875">
                <a:solidFill>
                  <a:srgbClr val="E8E8E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36">
                <a:extLst>
                  <a:ext uri="{FF2B5EF4-FFF2-40B4-BE49-F238E27FC236}">
                    <a16:creationId xmlns:a16="http://schemas.microsoft.com/office/drawing/2014/main" id="{BDAD64A2-F32A-481D-8ABC-F47C7C084139}"/>
                  </a:ext>
                </a:extLst>
              </p:cNvPr>
              <p:cNvCxnSpPr/>
              <p:nvPr/>
            </p:nvCxnSpPr>
            <p:spPr>
              <a:xfrm flipH="1">
                <a:off x="3141406" y="5431130"/>
                <a:ext cx="4395021" cy="0"/>
              </a:xfrm>
              <a:prstGeom prst="straightConnector1">
                <a:avLst/>
              </a:prstGeom>
              <a:ln w="15875">
                <a:solidFill>
                  <a:srgbClr val="E8E8E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587688-1DB9-4559-A10B-8B38B416A14F}"/>
                  </a:ext>
                </a:extLst>
              </p:cNvPr>
              <p:cNvSpPr txBox="1"/>
              <p:nvPr/>
            </p:nvSpPr>
            <p:spPr>
              <a:xfrm>
                <a:off x="3773230" y="1645803"/>
                <a:ext cx="3437604" cy="39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/>
                  <a:t>Authorization Request</a:t>
                </a:r>
                <a:endParaRPr lang="ko-KR" altLang="en-US" sz="825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60EE0A-2F50-4B3E-9C49-0AA140BD2DFD}"/>
                  </a:ext>
                </a:extLst>
              </p:cNvPr>
              <p:cNvSpPr txBox="1"/>
              <p:nvPr/>
            </p:nvSpPr>
            <p:spPr>
              <a:xfrm>
                <a:off x="3685868" y="2076049"/>
                <a:ext cx="3437604" cy="39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/>
                  <a:t>Authorization Grant</a:t>
                </a:r>
                <a:endParaRPr lang="ko-KR" altLang="en-US" sz="825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2FA210-CDD9-4EFB-9B74-152349CFC1EF}"/>
                  </a:ext>
                </a:extLst>
              </p:cNvPr>
              <p:cNvSpPr txBox="1"/>
              <p:nvPr/>
            </p:nvSpPr>
            <p:spPr>
              <a:xfrm>
                <a:off x="3685868" y="3106042"/>
                <a:ext cx="3437604" cy="39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/>
                  <a:t>Authorization Grant</a:t>
                </a:r>
                <a:endParaRPr lang="ko-KR" altLang="en-US" sz="825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75053C-9CB0-4BA0-82DC-D4F13F059E23}"/>
                  </a:ext>
                </a:extLst>
              </p:cNvPr>
              <p:cNvSpPr txBox="1"/>
              <p:nvPr/>
            </p:nvSpPr>
            <p:spPr>
              <a:xfrm>
                <a:off x="3685868" y="3596461"/>
                <a:ext cx="3437604" cy="39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/>
                  <a:t>Access Token</a:t>
                </a:r>
                <a:endParaRPr lang="ko-KR" altLang="en-US" sz="825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130820-8E37-46CA-BCB6-6FCF87F06C0F}"/>
                  </a:ext>
                </a:extLst>
              </p:cNvPr>
              <p:cNvSpPr txBox="1"/>
              <p:nvPr/>
            </p:nvSpPr>
            <p:spPr>
              <a:xfrm>
                <a:off x="3685868" y="4580882"/>
                <a:ext cx="3437604" cy="39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/>
                  <a:t>Access Token</a:t>
                </a:r>
                <a:endParaRPr lang="ko-KR" altLang="en-US" sz="825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FBD43E-5B62-4F8F-A067-A761F336801A}"/>
                  </a:ext>
                </a:extLst>
              </p:cNvPr>
              <p:cNvSpPr txBox="1"/>
              <p:nvPr/>
            </p:nvSpPr>
            <p:spPr>
              <a:xfrm>
                <a:off x="3685868" y="5056552"/>
                <a:ext cx="3437604" cy="39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/>
                  <a:t>Protected Resource</a:t>
                </a:r>
                <a:endParaRPr lang="ko-KR" altLang="en-US" sz="825" dirty="0"/>
              </a:p>
            </p:txBody>
          </p:sp>
        </p:grpSp>
      </p:grpSp>
      <p:pic>
        <p:nvPicPr>
          <p:cNvPr id="31" name="Picture 2" descr="JWT-Diagram">
            <a:extLst>
              <a:ext uri="{FF2B5EF4-FFF2-40B4-BE49-F238E27FC236}">
                <a16:creationId xmlns:a16="http://schemas.microsoft.com/office/drawing/2014/main" id="{CC1255E9-451C-4AE8-9BCF-96051698D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3025" r="4113" b="5933"/>
          <a:stretch/>
        </p:blipFill>
        <p:spPr bwMode="auto">
          <a:xfrm>
            <a:off x="4602701" y="2875822"/>
            <a:ext cx="3867130" cy="21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FF9A0-DBC4-4C1D-B61A-DD167837563D}"/>
              </a:ext>
            </a:extLst>
          </p:cNvPr>
          <p:cNvSpPr txBox="1"/>
          <p:nvPr/>
        </p:nvSpPr>
        <p:spPr>
          <a:xfrm>
            <a:off x="854343" y="2468659"/>
            <a:ext cx="223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OAuth2.0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8F011-7B0C-4F56-9022-42A5ECC49698}"/>
              </a:ext>
            </a:extLst>
          </p:cNvPr>
          <p:cNvSpPr txBox="1"/>
          <p:nvPr/>
        </p:nvSpPr>
        <p:spPr>
          <a:xfrm>
            <a:off x="4933394" y="2468659"/>
            <a:ext cx="223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JWT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A1EC4-6B40-4E1B-8AA7-7712185EA958}"/>
              </a:ext>
            </a:extLst>
          </p:cNvPr>
          <p:cNvSpPr txBox="1"/>
          <p:nvPr/>
        </p:nvSpPr>
        <p:spPr>
          <a:xfrm>
            <a:off x="607375" y="2017512"/>
            <a:ext cx="179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1. Flow</a:t>
            </a:r>
            <a:endParaRPr lang="ko-KR" altLang="en-US" sz="1350" b="1" dirty="0"/>
          </a:p>
        </p:txBody>
      </p:sp>
      <p:sp>
        <p:nvSpPr>
          <p:cNvPr id="33" name="Google Shape;488;p44"/>
          <p:cNvSpPr txBox="1"/>
          <p:nvPr/>
        </p:nvSpPr>
        <p:spPr>
          <a:xfrm>
            <a:off x="7421881" y="4806630"/>
            <a:ext cx="1564358" cy="25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</a:t>
            </a:r>
            <a:r>
              <a:rPr lang="en-US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sz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payload로부터</a:t>
            </a:r>
            <a:r>
              <a:rPr lang="en-US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sz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단방향으로</a:t>
            </a:r>
            <a:r>
              <a:rPr lang="en-US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sz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</a:t>
            </a:r>
            <a:r>
              <a:rPr lang="en-US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sz="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인출</a:t>
            </a:r>
            <a:r>
              <a:rPr lang="en-US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64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Oauth2.0 vs JWT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Difference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57862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https://tools.ietf.org/html/rfc6749#page-10  , https://jwt.io/#debugger</a:t>
              </a:r>
              <a:endParaRPr lang="ko-KR" altLang="ko-KR" sz="105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BA1EC4-6B40-4E1B-8AA7-7712185EA958}"/>
              </a:ext>
            </a:extLst>
          </p:cNvPr>
          <p:cNvSpPr txBox="1"/>
          <p:nvPr/>
        </p:nvSpPr>
        <p:spPr>
          <a:xfrm>
            <a:off x="607375" y="2017512"/>
            <a:ext cx="179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2. Token</a:t>
            </a:r>
            <a:endParaRPr lang="ko-KR" altLang="en-US" sz="135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B134D-294E-463C-AB66-09C93753B02A}"/>
              </a:ext>
            </a:extLst>
          </p:cNvPr>
          <p:cNvSpPr txBox="1"/>
          <p:nvPr/>
        </p:nvSpPr>
        <p:spPr>
          <a:xfrm>
            <a:off x="854343" y="2468659"/>
            <a:ext cx="223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OAuth2.0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2BEF4-F7E7-4A9F-A44D-FF2B06CA9A5F}"/>
              </a:ext>
            </a:extLst>
          </p:cNvPr>
          <p:cNvSpPr txBox="1"/>
          <p:nvPr/>
        </p:nvSpPr>
        <p:spPr>
          <a:xfrm>
            <a:off x="4092843" y="2468659"/>
            <a:ext cx="223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JWT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9B4BD-66CC-4DA6-BDB3-991B2F6D6485}"/>
              </a:ext>
            </a:extLst>
          </p:cNvPr>
          <p:cNvSpPr txBox="1"/>
          <p:nvPr/>
        </p:nvSpPr>
        <p:spPr>
          <a:xfrm>
            <a:off x="720435" y="2836094"/>
            <a:ext cx="301704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access token is a string representing an authorization issued to the client.  The string is usually opaque to the client.</a:t>
            </a:r>
            <a:endParaRPr lang="ko-KR" altLang="en-US" sz="1050" dirty="0"/>
          </a:p>
        </p:txBody>
      </p:sp>
      <p:pic>
        <p:nvPicPr>
          <p:cNvPr id="35" name="그림 3">
            <a:extLst>
              <a:ext uri="{FF2B5EF4-FFF2-40B4-BE49-F238E27FC236}">
                <a16:creationId xmlns:a16="http://schemas.microsoft.com/office/drawing/2014/main" id="{1C82B50F-FAE8-43FA-8A02-E15AEBA95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421" y="2836093"/>
            <a:ext cx="4485410" cy="24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/>
          <p:nvPr/>
        </p:nvSpPr>
        <p:spPr>
          <a:xfrm>
            <a:off x="384833" y="1383790"/>
            <a:ext cx="44100" cy="549225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C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5"/>
          <p:cNvSpPr txBox="1">
            <a:spLocks noGrp="1"/>
          </p:cNvSpPr>
          <p:nvPr>
            <p:ph type="ctrTitle"/>
          </p:nvPr>
        </p:nvSpPr>
        <p:spPr>
          <a:xfrm>
            <a:off x="541912" y="1316831"/>
            <a:ext cx="1507050" cy="41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3A3838"/>
              </a:buClr>
              <a:buSzPts val="2400"/>
            </a:pPr>
            <a:r>
              <a:rPr lang="en-US" sz="1800">
                <a:solidFill>
                  <a:srgbClr val="3A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RSA 암호</a:t>
            </a:r>
            <a:endParaRPr sz="1800">
              <a:solidFill>
                <a:srgbClr val="3A38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721163" y="2774891"/>
            <a:ext cx="8422837" cy="130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자릿수가 많은 양의 정수에 대한 소인수분해가 어렵다는 것에 착안하여 이를 수학적으로 구현한 비대칭 암호화 알고리즘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현대의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컴퓨터시스템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,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전자기기에서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암호화&amp;복호화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 때 </a:t>
            </a:r>
            <a:r>
              <a:rPr 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74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/>
          <p:nvPr/>
        </p:nvSpPr>
        <p:spPr>
          <a:xfrm>
            <a:off x="418302" y="1263527"/>
            <a:ext cx="44100" cy="549225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C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6"/>
          <p:cNvSpPr txBox="1">
            <a:spLocks noGrp="1"/>
          </p:cNvSpPr>
          <p:nvPr>
            <p:ph type="ctrTitle"/>
          </p:nvPr>
        </p:nvSpPr>
        <p:spPr>
          <a:xfrm>
            <a:off x="564224" y="1138294"/>
            <a:ext cx="1507050" cy="41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3A3838"/>
              </a:buClr>
              <a:buSzPts val="2400"/>
            </a:pPr>
            <a:r>
              <a:rPr lang="en-US" sz="1800">
                <a:solidFill>
                  <a:srgbClr val="3A3838"/>
                </a:solidFill>
              </a:rPr>
              <a:t>JWT</a:t>
            </a:r>
            <a:endParaRPr sz="1800">
              <a:solidFill>
                <a:srgbClr val="3A3838"/>
              </a:solidFill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564225" y="1548694"/>
            <a:ext cx="1562850" cy="3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b="1">
                <a:solidFill>
                  <a:srgbClr val="FFCC98"/>
                </a:solidFill>
              </a:rPr>
              <a:t>Encryption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620738" y="2095706"/>
            <a:ext cx="1026450" cy="47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350"/>
          </a:p>
        </p:txBody>
      </p:sp>
      <p:sp>
        <p:nvSpPr>
          <p:cNvPr id="506" name="Google Shape;506;p46"/>
          <p:cNvSpPr txBox="1"/>
          <p:nvPr/>
        </p:nvSpPr>
        <p:spPr>
          <a:xfrm>
            <a:off x="3499331" y="2231963"/>
            <a:ext cx="5210550" cy="114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350"/>
              <a:t>이때, alg(알고리즘)는 JWT 서명(signature)부분 작업에 사용하는 “해싱알고리즘” 이다.</a:t>
            </a:r>
            <a:endParaRPr sz="1350"/>
          </a:p>
          <a:p>
            <a:endParaRPr sz="1350"/>
          </a:p>
          <a:p>
            <a:r>
              <a:rPr lang="en-US" sz="1350"/>
              <a:t>HS256 외에도 RS256, ES256등이 있다.</a:t>
            </a:r>
            <a:endParaRPr sz="1350"/>
          </a:p>
          <a:p>
            <a:endParaRPr sz="1350"/>
          </a:p>
          <a:p>
            <a:endParaRPr sz="1350"/>
          </a:p>
          <a:p>
            <a:endParaRPr sz="1350"/>
          </a:p>
          <a:p>
            <a:endParaRPr sz="1350"/>
          </a:p>
          <a:p>
            <a:endParaRPr sz="1350"/>
          </a:p>
        </p:txBody>
      </p:sp>
      <p:pic>
        <p:nvPicPr>
          <p:cNvPr id="507" name="Google Shape;5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25" y="2095706"/>
            <a:ext cx="2204513" cy="13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6"/>
          <p:cNvSpPr txBox="1"/>
          <p:nvPr/>
        </p:nvSpPr>
        <p:spPr>
          <a:xfrm>
            <a:off x="3582656" y="3643819"/>
            <a:ext cx="641925" cy="3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350"/>
              <a:t>Why?       </a:t>
            </a:r>
            <a:endParaRPr sz="1350"/>
          </a:p>
        </p:txBody>
      </p:sp>
      <p:pic>
        <p:nvPicPr>
          <p:cNvPr id="509" name="Google Shape;5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6" y="3643819"/>
            <a:ext cx="2815031" cy="143555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6"/>
          <p:cNvSpPr txBox="1"/>
          <p:nvPr/>
        </p:nvSpPr>
        <p:spPr>
          <a:xfrm>
            <a:off x="4682156" y="3643819"/>
            <a:ext cx="4027725" cy="15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</a:rPr>
              <a:t>JWT 헤더와 payload 요소가  모르는 타인에 의해 위.변조되었음을 검증하기 위해 해싱알고리즘을 이용해  JWT의 세번째 요소인 signature부분을 생성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077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088453" y="4056558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3967137" y="4055983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6828391" y="4056558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71E2-8694-432C-9CDD-7AC7EAF8951E}"/>
              </a:ext>
            </a:extLst>
          </p:cNvPr>
          <p:cNvSpPr txBox="1"/>
          <p:nvPr/>
        </p:nvSpPr>
        <p:spPr>
          <a:xfrm>
            <a:off x="1161299" y="474443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로그인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3276243" y="4744430"/>
            <a:ext cx="2414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동영상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 구분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트위치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.TV ,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비매오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82FCB-BB2D-4AF1-9A9C-6C386B287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5"/>
                    </a14:imgEffect>
                    <a14:imgEffect>
                      <a14:saturation sat="400000"/>
                    </a14:imgEffect>
                    <a14:imgEffect>
                      <a14:brightnessContrast bright="44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" b="23889"/>
          <a:stretch/>
        </p:blipFill>
        <p:spPr>
          <a:xfrm>
            <a:off x="1241792" y="2591759"/>
            <a:ext cx="1032656" cy="7845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E35808-632B-48AC-AAA0-EBC7AC7881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3" b="20000"/>
          <a:stretch/>
        </p:blipFill>
        <p:spPr>
          <a:xfrm>
            <a:off x="3967137" y="2660815"/>
            <a:ext cx="1032656" cy="8348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3431FF-56CF-4834-8FCB-950D7C11D9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1441" b="12758"/>
          <a:stretch/>
        </p:blipFill>
        <p:spPr>
          <a:xfrm>
            <a:off x="6725599" y="2622464"/>
            <a:ext cx="886356" cy="784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097647" y="4246994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3849903" y="4246993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6967426" y="4246993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/>
          <p:nvPr/>
        </p:nvSpPr>
        <p:spPr>
          <a:xfrm>
            <a:off x="418302" y="1263527"/>
            <a:ext cx="44100" cy="549225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FFC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7"/>
          <p:cNvSpPr txBox="1">
            <a:spLocks noGrp="1"/>
          </p:cNvSpPr>
          <p:nvPr>
            <p:ph type="ctrTitle"/>
          </p:nvPr>
        </p:nvSpPr>
        <p:spPr>
          <a:xfrm>
            <a:off x="592124" y="1149450"/>
            <a:ext cx="1507050" cy="41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rgbClr val="3A3838"/>
              </a:buClr>
              <a:buSzPts val="2400"/>
            </a:pPr>
            <a:r>
              <a:rPr lang="en-US" sz="1800">
                <a:solidFill>
                  <a:srgbClr val="3A3838"/>
                </a:solidFill>
              </a:rPr>
              <a:t>JWT</a:t>
            </a:r>
            <a:endParaRPr sz="1800">
              <a:solidFill>
                <a:srgbClr val="3A3838"/>
              </a:solidFill>
            </a:endParaRPr>
          </a:p>
        </p:txBody>
      </p:sp>
      <p:sp>
        <p:nvSpPr>
          <p:cNvPr id="518" name="Google Shape;518;p47"/>
          <p:cNvSpPr txBox="1"/>
          <p:nvPr/>
        </p:nvSpPr>
        <p:spPr>
          <a:xfrm>
            <a:off x="564225" y="1559850"/>
            <a:ext cx="1562850" cy="3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b="1">
                <a:solidFill>
                  <a:srgbClr val="FFCC98"/>
                </a:solidFill>
              </a:rPr>
              <a:t>Encryption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519" name="Google Shape;519;p47"/>
          <p:cNvSpPr txBox="1"/>
          <p:nvPr/>
        </p:nvSpPr>
        <p:spPr>
          <a:xfrm>
            <a:off x="462402" y="1970250"/>
            <a:ext cx="7141500" cy="16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342900">
              <a:lnSpc>
                <a:spcPct val="115000"/>
              </a:lnSpc>
            </a:pPr>
            <a:r>
              <a:rPr lang="en-US" sz="1350" dirty="0">
                <a:solidFill>
                  <a:srgbClr val="22222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RS256 </a:t>
            </a:r>
            <a:r>
              <a:rPr lang="en-US" sz="1350" dirty="0" err="1">
                <a:solidFill>
                  <a:srgbClr val="22222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r>
              <a:rPr lang="en-US" sz="1350" dirty="0">
                <a:solidFill>
                  <a:srgbClr val="22222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marL="6286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350" dirty="0" err="1">
                <a:solidFill>
                  <a:srgbClr val="222222"/>
                </a:solidFill>
              </a:rPr>
              <a:t>비대칭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알고리즘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</a:p>
          <a:p>
            <a:pPr marL="6286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350" dirty="0" err="1">
                <a:solidFill>
                  <a:srgbClr val="222222"/>
                </a:solidFill>
              </a:rPr>
              <a:t>공용</a:t>
            </a:r>
            <a:r>
              <a:rPr lang="en-US" sz="1350" dirty="0">
                <a:solidFill>
                  <a:srgbClr val="222222"/>
                </a:solidFill>
              </a:rPr>
              <a:t> / </a:t>
            </a:r>
            <a:r>
              <a:rPr lang="en-US" sz="1350" dirty="0" err="1">
                <a:solidFill>
                  <a:srgbClr val="222222"/>
                </a:solidFill>
              </a:rPr>
              <a:t>개인</a:t>
            </a:r>
            <a:r>
              <a:rPr lang="en-US" sz="1350" dirty="0">
                <a:solidFill>
                  <a:srgbClr val="222222"/>
                </a:solidFill>
              </a:rPr>
              <a:t> 키 </a:t>
            </a:r>
            <a:r>
              <a:rPr lang="en-US" sz="1350" dirty="0" err="1">
                <a:solidFill>
                  <a:srgbClr val="222222"/>
                </a:solidFill>
              </a:rPr>
              <a:t>쌍을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사용</a:t>
            </a:r>
            <a:endParaRPr lang="en-US" sz="1350" dirty="0">
              <a:solidFill>
                <a:srgbClr val="222222"/>
              </a:solidFill>
            </a:endParaRPr>
          </a:p>
          <a:p>
            <a:pPr marL="6286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rgbClr val="222222"/>
                </a:solidFill>
              </a:rPr>
              <a:t>ID </a:t>
            </a:r>
            <a:r>
              <a:rPr lang="en-US" sz="1350" dirty="0" err="1">
                <a:solidFill>
                  <a:srgbClr val="222222"/>
                </a:solidFill>
              </a:rPr>
              <a:t>공급자는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서명을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생성하는</a:t>
            </a:r>
            <a:r>
              <a:rPr lang="en-US" sz="1350" dirty="0">
                <a:solidFill>
                  <a:srgbClr val="222222"/>
                </a:solidFill>
              </a:rPr>
              <a:t> 데 </a:t>
            </a:r>
            <a:r>
              <a:rPr lang="en-US" sz="1350" dirty="0" err="1">
                <a:solidFill>
                  <a:srgbClr val="222222"/>
                </a:solidFill>
              </a:rPr>
              <a:t>사용되는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개인</a:t>
            </a:r>
            <a:r>
              <a:rPr lang="en-US" sz="1350" dirty="0">
                <a:solidFill>
                  <a:srgbClr val="222222"/>
                </a:solidFill>
              </a:rPr>
              <a:t> (</a:t>
            </a:r>
            <a:r>
              <a:rPr lang="en-US" sz="1350" dirty="0" err="1">
                <a:solidFill>
                  <a:srgbClr val="222222"/>
                </a:solidFill>
              </a:rPr>
              <a:t>비밀</a:t>
            </a:r>
            <a:r>
              <a:rPr lang="en-US" sz="1350" dirty="0">
                <a:solidFill>
                  <a:srgbClr val="222222"/>
                </a:solidFill>
              </a:rPr>
              <a:t>) </a:t>
            </a:r>
            <a:r>
              <a:rPr lang="en-US" sz="1350" dirty="0" err="1">
                <a:solidFill>
                  <a:srgbClr val="222222"/>
                </a:solidFill>
              </a:rPr>
              <a:t>키를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가지고</a:t>
            </a:r>
            <a:r>
              <a:rPr lang="ko-KR" altLang="en-US" sz="1350" dirty="0">
                <a:solidFill>
                  <a:srgbClr val="222222"/>
                </a:solidFill>
              </a:rPr>
              <a:t>있으며</a:t>
            </a:r>
            <a:r>
              <a:rPr lang="en-US" altLang="ko-KR" sz="1350" dirty="0">
                <a:solidFill>
                  <a:srgbClr val="222222"/>
                </a:solidFill>
              </a:rPr>
              <a:t>,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JWT의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소비자는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공개</a:t>
            </a:r>
            <a:r>
              <a:rPr lang="en-US" sz="1350" dirty="0">
                <a:solidFill>
                  <a:srgbClr val="222222"/>
                </a:solidFill>
              </a:rPr>
              <a:t> 키 </a:t>
            </a:r>
            <a:r>
              <a:rPr lang="en-US" sz="1350" dirty="0" err="1">
                <a:solidFill>
                  <a:srgbClr val="222222"/>
                </a:solidFill>
              </a:rPr>
              <a:t>서명을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확인</a:t>
            </a:r>
            <a:r>
              <a:rPr lang="en-US" sz="1350" dirty="0">
                <a:solidFill>
                  <a:srgbClr val="222222"/>
                </a:solidFill>
              </a:rPr>
              <a:t>. </a:t>
            </a:r>
          </a:p>
          <a:p>
            <a:pPr marL="6286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350" dirty="0" err="1">
                <a:solidFill>
                  <a:srgbClr val="222222"/>
                </a:solidFill>
              </a:rPr>
              <a:t>개인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키와는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달리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공개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키는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보안이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유지</a:t>
            </a:r>
            <a:r>
              <a:rPr lang="en-US" sz="1350" dirty="0">
                <a:solidFill>
                  <a:srgbClr val="222222"/>
                </a:solidFill>
              </a:rPr>
              <a:t> 될 </a:t>
            </a:r>
            <a:r>
              <a:rPr lang="en-US" sz="1350" dirty="0" err="1">
                <a:solidFill>
                  <a:srgbClr val="222222"/>
                </a:solidFill>
              </a:rPr>
              <a:t>필요가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없으므로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대부분의</a:t>
            </a:r>
            <a:r>
              <a:rPr lang="en-US" sz="1350" dirty="0">
                <a:solidFill>
                  <a:srgbClr val="222222"/>
                </a:solidFill>
              </a:rPr>
              <a:t> ID </a:t>
            </a:r>
            <a:r>
              <a:rPr lang="en-US" sz="1350" dirty="0" err="1">
                <a:solidFill>
                  <a:srgbClr val="222222"/>
                </a:solidFill>
              </a:rPr>
              <a:t>공급자는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소비자가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쉽게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얻을</a:t>
            </a:r>
            <a:r>
              <a:rPr lang="en-US" sz="1350" dirty="0">
                <a:solidFill>
                  <a:srgbClr val="222222"/>
                </a:solidFill>
              </a:rPr>
              <a:t> 수 </a:t>
            </a:r>
            <a:r>
              <a:rPr lang="en-US" sz="1350" dirty="0" err="1">
                <a:solidFill>
                  <a:srgbClr val="222222"/>
                </a:solidFill>
              </a:rPr>
              <a:t>있도록</a:t>
            </a:r>
            <a:r>
              <a:rPr lang="en-US" sz="1350" dirty="0">
                <a:solidFill>
                  <a:srgbClr val="222222"/>
                </a:solidFill>
              </a:rPr>
              <a:t> (</a:t>
            </a:r>
            <a:r>
              <a:rPr lang="en-US" sz="1350" dirty="0" err="1">
                <a:solidFill>
                  <a:srgbClr val="222222"/>
                </a:solidFill>
              </a:rPr>
              <a:t>일반적으로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메타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데이터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URL을</a:t>
            </a:r>
            <a:r>
              <a:rPr lang="en-US" sz="1350" dirty="0">
                <a:solidFill>
                  <a:srgbClr val="222222"/>
                </a:solidFill>
              </a:rPr>
              <a:t> </a:t>
            </a:r>
            <a:r>
              <a:rPr lang="en-US" sz="1350" dirty="0" err="1">
                <a:solidFill>
                  <a:srgbClr val="222222"/>
                </a:solidFill>
              </a:rPr>
              <a:t>통해</a:t>
            </a:r>
            <a:r>
              <a:rPr lang="en-US" sz="1350" dirty="0">
                <a:solidFill>
                  <a:srgbClr val="222222"/>
                </a:solidFill>
              </a:rPr>
              <a:t>) </a:t>
            </a:r>
            <a:r>
              <a:rPr lang="en-US" sz="1350" dirty="0" err="1">
                <a:solidFill>
                  <a:srgbClr val="222222"/>
                </a:solidFill>
              </a:rPr>
              <a:t>사용</a:t>
            </a:r>
            <a:r>
              <a:rPr lang="en-US" sz="1350" dirty="0">
                <a:solidFill>
                  <a:srgbClr val="222222"/>
                </a:solidFill>
              </a:rPr>
              <a:t>.</a:t>
            </a:r>
            <a:endParaRPr sz="1350" dirty="0">
              <a:solidFill>
                <a:srgbClr val="222222"/>
              </a:solidFill>
            </a:endParaRPr>
          </a:p>
        </p:txBody>
      </p:sp>
      <p:sp>
        <p:nvSpPr>
          <p:cNvPr id="520" name="Google Shape;520;p47"/>
          <p:cNvSpPr txBox="1"/>
          <p:nvPr/>
        </p:nvSpPr>
        <p:spPr>
          <a:xfrm>
            <a:off x="750225" y="3671662"/>
            <a:ext cx="6956775" cy="142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HS256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</a:t>
            </a:r>
            <a:r>
              <a:rPr lang="ko-KR" altLang="en-US" sz="135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즘</a:t>
            </a:r>
            <a:endParaRPr lang="en-US" altLang="ko-KR" sz="1350" dirty="0">
              <a:solidFill>
                <a:srgbClr val="222222"/>
              </a:solidFill>
              <a:highlight>
                <a:srgbClr val="FFFFFF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양측간에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공유되는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하나의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비밀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)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키만있는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대칭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알고리</a:t>
            </a:r>
            <a:r>
              <a:rPr lang="ko-KR" alt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즘</a:t>
            </a:r>
            <a:endParaRPr lang="en-US" altLang="ko-KR" sz="13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동일한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키가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서명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생성과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유효성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검사에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모두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사용되므로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키가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손상되지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않도록</a:t>
            </a:r>
            <a:r>
              <a:rPr lang="en-US" sz="135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222222"/>
                </a:solidFill>
                <a:highlight>
                  <a:srgbClr val="FFFFFF"/>
                </a:highlight>
              </a:rPr>
              <a:t>주의</a:t>
            </a:r>
            <a:endParaRPr sz="1350" dirty="0"/>
          </a:p>
        </p:txBody>
      </p:sp>
      <p:sp>
        <p:nvSpPr>
          <p:cNvPr id="2" name="직사각형 1"/>
          <p:cNvSpPr/>
          <p:nvPr/>
        </p:nvSpPr>
        <p:spPr>
          <a:xfrm>
            <a:off x="418302" y="5099737"/>
            <a:ext cx="8638962" cy="92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222222"/>
              </a:solidFill>
              <a:highlight>
                <a:srgbClr val="FFFFFF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사용하는 응용 프로그램을 개발하는 경우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HS256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 키를 사용하는 사람을 제어 할 수 있기 때문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클라이언트를 제어 할 수 없거나 비밀 키를 확보 할 방법이 없는 경우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RS256 </a:t>
            </a:r>
            <a:r>
              <a:rPr lang="en-US" altLang="ko-KR" sz="1200" spc="-150" dirty="0">
                <a:solidFill>
                  <a:schemeClr val="bg2">
                    <a:lumMod val="90000"/>
                  </a:schemeClr>
                </a:solidFill>
                <a:highlight>
                  <a:srgbClr val="FFFFFF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200" spc="-15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46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Oauth2.0 vs JWT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Login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347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</a:t>
              </a:r>
              <a:r>
                <a:rPr lang="ko-KR" altLang="en-US" sz="1050" dirty="0"/>
                <a:t>https://www.youtube.com/watch?v=SIZ_SPmF5W8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BA1EC4-6B40-4E1B-8AA7-7712185EA958}"/>
              </a:ext>
            </a:extLst>
          </p:cNvPr>
          <p:cNvSpPr txBox="1"/>
          <p:nvPr/>
        </p:nvSpPr>
        <p:spPr>
          <a:xfrm>
            <a:off x="607375" y="2017512"/>
            <a:ext cx="179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1. OAuth2.0</a:t>
            </a:r>
            <a:endParaRPr lang="ko-KR" altLang="en-US" sz="135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394" y="2430628"/>
            <a:ext cx="3910322" cy="2632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75" y="2428840"/>
            <a:ext cx="3939225" cy="26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Oauth2.0 vs JWT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Login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302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https://www.youtube.com/watch?v=7nafaH9SddU</a:t>
              </a:r>
              <a:endParaRPr lang="ko-KR" altLang="ko-KR" sz="105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BA1EC4-6B40-4E1B-8AA7-7712185EA958}"/>
              </a:ext>
            </a:extLst>
          </p:cNvPr>
          <p:cNvSpPr txBox="1"/>
          <p:nvPr/>
        </p:nvSpPr>
        <p:spPr>
          <a:xfrm>
            <a:off x="607375" y="2017512"/>
            <a:ext cx="179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2. JWT</a:t>
            </a:r>
            <a:endParaRPr lang="ko-KR" altLang="en-US" sz="135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63" y="3134730"/>
            <a:ext cx="6829238" cy="11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Oauth2.0 vs JWT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Login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302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https://www.youtube.com/watch?v=7nafaH9SddU</a:t>
              </a:r>
              <a:endParaRPr lang="ko-KR" altLang="ko-KR" sz="105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BA1EC4-6B40-4E1B-8AA7-7712185EA958}"/>
              </a:ext>
            </a:extLst>
          </p:cNvPr>
          <p:cNvSpPr txBox="1"/>
          <p:nvPr/>
        </p:nvSpPr>
        <p:spPr>
          <a:xfrm>
            <a:off x="607375" y="2017512"/>
            <a:ext cx="179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2. JWT</a:t>
            </a:r>
            <a:endParaRPr lang="ko-KR" altLang="en-US" sz="135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76" y="2536001"/>
            <a:ext cx="5170155" cy="26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21" y="2793694"/>
            <a:ext cx="5914571" cy="994172"/>
          </a:xfrm>
        </p:spPr>
        <p:txBody>
          <a:bodyPr>
            <a:normAutofit/>
          </a:bodyPr>
          <a:lstStyle/>
          <a:p>
            <a:r>
              <a:rPr lang="en-US" altLang="ko-KR" sz="3600" b="1" spc="-113" dirty="0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endParaRPr lang="ko-KR" altLang="en-US" sz="3600" b="1" spc="-113" dirty="0">
              <a:solidFill>
                <a:srgbClr val="FFC5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1769358" y="857251"/>
            <a:ext cx="1236853" cy="22663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EE517-BF30-442E-936A-BE3C03590FF4}"/>
              </a:ext>
            </a:extLst>
          </p:cNvPr>
          <p:cNvSpPr/>
          <p:nvPr/>
        </p:nvSpPr>
        <p:spPr>
          <a:xfrm>
            <a:off x="1769358" y="3862641"/>
            <a:ext cx="66983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Representational State Transfer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(</a:t>
            </a:r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REST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) is a software architectural style that defines a set of constraints to be used for creating web services. Web services that conform to the REST architectural style, termed </a:t>
            </a:r>
            <a:r>
              <a:rPr lang="en-US" altLang="ko-KR" sz="9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RESTful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web services, provide interoperability between computer systems on the Internet. RESTful web services allow the requesting systems to access and manipulate textual representations of web resources by using a uniform and predefined set of stateless operations. Other kinds of web services, such as SOAP web services, expose their own arbitrary sets of operations.</a:t>
            </a:r>
            <a:r>
              <a:rPr lang="en-US" altLang="ko-KR" sz="90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[1]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5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3" dirty="0">
                <a:solidFill>
                  <a:srgbClr val="FFCC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</a:t>
            </a:r>
            <a:endParaRPr lang="ko-KR" altLang="en-US" b="1" spc="-113" dirty="0">
              <a:solidFill>
                <a:srgbClr val="FFCC9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2D84D-D0CF-4121-80C5-ECDA15C3CDB5}"/>
              </a:ext>
            </a:extLst>
          </p:cNvPr>
          <p:cNvSpPr txBox="1"/>
          <p:nvPr/>
        </p:nvSpPr>
        <p:spPr>
          <a:xfrm>
            <a:off x="2999075" y="239734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{ REST API }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47899A-47E4-4B39-9AD8-F9E6223186BD}"/>
              </a:ext>
            </a:extLst>
          </p:cNvPr>
          <p:cNvSpPr/>
          <p:nvPr/>
        </p:nvSpPr>
        <p:spPr>
          <a:xfrm>
            <a:off x="2230597" y="2995136"/>
            <a:ext cx="437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presentational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tate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ransfer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pplication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rogramming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nterface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F8A98FA-90BA-45B0-9592-E029A9363A3E}"/>
              </a:ext>
            </a:extLst>
          </p:cNvPr>
          <p:cNvCxnSpPr>
            <a:cxnSpLocks/>
          </p:cNvCxnSpPr>
          <p:nvPr/>
        </p:nvCxnSpPr>
        <p:spPr>
          <a:xfrm flipH="1">
            <a:off x="2298435" y="3233992"/>
            <a:ext cx="16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AC24BB-0D3E-42A4-8539-11D9A4CC425A}"/>
              </a:ext>
            </a:extLst>
          </p:cNvPr>
          <p:cNvCxnSpPr>
            <a:cxnSpLocks/>
          </p:cNvCxnSpPr>
          <p:nvPr/>
        </p:nvCxnSpPr>
        <p:spPr>
          <a:xfrm flipH="1">
            <a:off x="3465248" y="3215763"/>
            <a:ext cx="72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5B4714-5094-47D5-AC35-BE81F97BC6E0}"/>
              </a:ext>
            </a:extLst>
          </p:cNvPr>
          <p:cNvCxnSpPr>
            <a:cxnSpLocks/>
          </p:cNvCxnSpPr>
          <p:nvPr/>
        </p:nvCxnSpPr>
        <p:spPr>
          <a:xfrm flipH="1">
            <a:off x="3851010" y="3214286"/>
            <a:ext cx="72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F1433E-B774-4EA8-898F-45CB5FB3FFDA}"/>
              </a:ext>
            </a:extLst>
          </p:cNvPr>
          <p:cNvCxnSpPr>
            <a:cxnSpLocks/>
          </p:cNvCxnSpPr>
          <p:nvPr/>
        </p:nvCxnSpPr>
        <p:spPr>
          <a:xfrm flipH="1">
            <a:off x="4430845" y="3222251"/>
            <a:ext cx="11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860C6ED-7B7A-4902-B69A-803BBAE9E8F2}"/>
              </a:ext>
            </a:extLst>
          </p:cNvPr>
          <p:cNvCxnSpPr>
            <a:cxnSpLocks/>
          </p:cNvCxnSpPr>
          <p:nvPr/>
        </p:nvCxnSpPr>
        <p:spPr>
          <a:xfrm flipH="1">
            <a:off x="5225587" y="3208724"/>
            <a:ext cx="97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92F8BA-AEB3-49A8-A942-C73E21A3EB55}"/>
              </a:ext>
            </a:extLst>
          </p:cNvPr>
          <p:cNvCxnSpPr>
            <a:cxnSpLocks/>
          </p:cNvCxnSpPr>
          <p:nvPr/>
        </p:nvCxnSpPr>
        <p:spPr>
          <a:xfrm flipH="1">
            <a:off x="6191780" y="3233992"/>
            <a:ext cx="68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FD8943-644D-41D0-ACB7-59CEF5B70FD1}"/>
              </a:ext>
            </a:extLst>
          </p:cNvPr>
          <p:cNvSpPr/>
          <p:nvPr/>
        </p:nvSpPr>
        <p:spPr>
          <a:xfrm>
            <a:off x="0" y="5848384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F3C250-5E44-4AA5-9DAF-06B5103F13FD}"/>
              </a:ext>
            </a:extLst>
          </p:cNvPr>
          <p:cNvSpPr/>
          <p:nvPr/>
        </p:nvSpPr>
        <p:spPr>
          <a:xfrm>
            <a:off x="2230596" y="3720312"/>
            <a:ext cx="45576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네트워크 아키텍처 원리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자원을 정의하고 자원에 대한 주소를 지정하는 방법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의 모음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5F985E-2B0E-40AF-876A-18A71106A7AE}"/>
              </a:ext>
            </a:extLst>
          </p:cNvPr>
          <p:cNvSpPr/>
          <p:nvPr/>
        </p:nvSpPr>
        <p:spPr>
          <a:xfrm>
            <a:off x="0" y="848992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3B222F-3281-47DF-9B37-EE9D8B836249}"/>
              </a:ext>
            </a:extLst>
          </p:cNvPr>
          <p:cNvSpPr/>
          <p:nvPr/>
        </p:nvSpPr>
        <p:spPr>
          <a:xfrm>
            <a:off x="2230596" y="3248642"/>
            <a:ext cx="816249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묘사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나타내는</a:t>
            </a:r>
            <a:endParaRPr lang="ko-KR" alt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3FC5BE-1161-4DBA-82BE-AADC5CA8B5D7}"/>
              </a:ext>
            </a:extLst>
          </p:cNvPr>
          <p:cNvSpPr/>
          <p:nvPr/>
        </p:nvSpPr>
        <p:spPr>
          <a:xfrm>
            <a:off x="3208506" y="2014792"/>
            <a:ext cx="7809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RESTful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REST-like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979632-0398-424C-A718-A92720E4D186}"/>
              </a:ext>
            </a:extLst>
          </p:cNvPr>
          <p:cNvSpPr/>
          <p:nvPr/>
        </p:nvSpPr>
        <p:spPr>
          <a:xfrm>
            <a:off x="2232977" y="3928061"/>
            <a:ext cx="4917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2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월드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와이드웹과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 같은 분산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하이퍼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"/>
              </a:rPr>
              <a:t> 미디어 시스템에서 운영되는 소프트웨어 아키텍처스타일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F7F266-78F5-42D0-86EA-FB0F49D11E9F}"/>
              </a:ext>
            </a:extLst>
          </p:cNvPr>
          <p:cNvSpPr/>
          <p:nvPr/>
        </p:nvSpPr>
        <p:spPr>
          <a:xfrm>
            <a:off x="1758406" y="5018272"/>
            <a:ext cx="57117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4D5256"/>
                </a:solidFill>
                <a:latin typeface="Spoqa Han Sans"/>
              </a:rPr>
              <a:t>여러 가지 서비스 디자인에서 생길 수 있는 문제를 최소화해주고</a:t>
            </a:r>
            <a:r>
              <a:rPr lang="en-US" altLang="ko-KR" sz="1050" b="1" dirty="0">
                <a:solidFill>
                  <a:srgbClr val="4D5256"/>
                </a:solidFill>
                <a:latin typeface="Spoqa Han Sans"/>
              </a:rPr>
              <a:t>,</a:t>
            </a:r>
          </a:p>
          <a:p>
            <a:pPr algn="ctr"/>
            <a:r>
              <a:rPr lang="en-US" altLang="ko-KR" sz="1050" b="1" dirty="0">
                <a:solidFill>
                  <a:srgbClr val="4D5256"/>
                </a:solidFill>
                <a:latin typeface="Spoqa Han Sans"/>
              </a:rPr>
              <a:t> HTTP </a:t>
            </a:r>
            <a:r>
              <a:rPr lang="ko-KR" altLang="en-US" sz="1050" b="1" dirty="0">
                <a:solidFill>
                  <a:srgbClr val="4D5256"/>
                </a:solidFill>
                <a:latin typeface="Spoqa Han Sans"/>
              </a:rPr>
              <a:t>프로토콜의 표준을 최대한 활용하여 여러 추가적인 장점을 함께 가져갈 수 있게 함</a:t>
            </a:r>
            <a:endParaRPr lang="ko-KR" altLang="en-US" sz="1050" b="1" dirty="0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105AAF5-7C4C-427E-BB8A-85799335A865}"/>
              </a:ext>
            </a:extLst>
          </p:cNvPr>
          <p:cNvSpPr/>
          <p:nvPr/>
        </p:nvSpPr>
        <p:spPr>
          <a:xfrm>
            <a:off x="1664493" y="4958868"/>
            <a:ext cx="5950745" cy="513245"/>
          </a:xfrm>
          <a:prstGeom prst="bracketPair">
            <a:avLst>
              <a:gd name="adj" fmla="val 14519"/>
            </a:avLst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F1FDBF-FED3-4803-8199-F9FD98693C1D}"/>
              </a:ext>
            </a:extLst>
          </p:cNvPr>
          <p:cNvSpPr/>
          <p:nvPr/>
        </p:nvSpPr>
        <p:spPr>
          <a:xfrm>
            <a:off x="5120418" y="2137637"/>
            <a:ext cx="28081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3" tooltip="응용 프로그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응용 프로그램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에서 사용할 수 있도록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4" tooltip="운영 체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운영 체제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나 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5" tooltip="프로그래밍 언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프로그래밍 언어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가 제공하는 기능을 제어할 수 있게 만든 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hlinkClick r:id="rId6" tooltip="인터페이스 (컴퓨팅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인터페이스</a:t>
            </a:r>
            <a:endParaRPr lang="ko-KR" alt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21884E0-1984-4971-A2F7-C30304F72355}"/>
              </a:ext>
            </a:extLst>
          </p:cNvPr>
          <p:cNvCxnSpPr>
            <a:endCxn id="12" idx="1"/>
          </p:cNvCxnSpPr>
          <p:nvPr/>
        </p:nvCxnSpPr>
        <p:spPr>
          <a:xfrm rot="5400000" flipH="1" flipV="1">
            <a:off x="4935904" y="2321080"/>
            <a:ext cx="206373" cy="16265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8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3" dirty="0">
                <a:solidFill>
                  <a:srgbClr val="FFCC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  <a:endParaRPr lang="ko-KR" altLang="en-US" b="1" spc="-113" dirty="0">
              <a:solidFill>
                <a:srgbClr val="FFCC9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3EDC3-84A2-4F0D-B2D6-3796C12483DC}"/>
              </a:ext>
            </a:extLst>
          </p:cNvPr>
          <p:cNvSpPr/>
          <p:nvPr/>
        </p:nvSpPr>
        <p:spPr>
          <a:xfrm>
            <a:off x="2407600" y="4787437"/>
            <a:ext cx="4650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로이 </a:t>
            </a:r>
            <a:r>
              <a:rPr lang="ko-KR" altLang="en-US" sz="9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필딩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(Roy Fielding)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2000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년에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UC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어바인에서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"Architectural Styles and the Design of Network-based Software Architectures"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라는 제목의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2000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년 박사 학위 논문에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REST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를 정의하였다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1996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년부터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1999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년까지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HTTP 1.0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의 기존 디자인에 기반을 둔</a:t>
            </a:r>
            <a:r>
              <a:rPr lang="ko-KR" altLang="en-US" sz="9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ko-KR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HTTP</a:t>
            </a:r>
            <a:r>
              <a:rPr lang="ko-KR" altLang="en-US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ko-KR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1.1</a:t>
            </a:r>
            <a:r>
              <a:rPr lang="ko-KR" altLang="en-US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와 병행하여 </a:t>
            </a:r>
            <a:r>
              <a:rPr lang="en-US" altLang="ko-KR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REST </a:t>
            </a:r>
            <a:r>
              <a:rPr lang="ko-KR" altLang="en-US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구조의 스타일을 개발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하였다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FD8943-644D-41D0-ACB7-59CEF5B70FD1}"/>
              </a:ext>
            </a:extLst>
          </p:cNvPr>
          <p:cNvSpPr/>
          <p:nvPr/>
        </p:nvSpPr>
        <p:spPr>
          <a:xfrm>
            <a:off x="0" y="5855528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5F985E-2B0E-40AF-876A-18A71106A7AE}"/>
              </a:ext>
            </a:extLst>
          </p:cNvPr>
          <p:cNvSpPr/>
          <p:nvPr/>
        </p:nvSpPr>
        <p:spPr>
          <a:xfrm>
            <a:off x="0" y="841849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pic>
        <p:nvPicPr>
          <p:cNvPr id="3074" name="Picture 2" descr="ë¡ì´ íë©ì ëí ì´ë¯¸ì§ ê²ìê²°ê³¼">
            <a:extLst>
              <a:ext uri="{FF2B5EF4-FFF2-40B4-BE49-F238E27FC236}">
                <a16:creationId xmlns:a16="http://schemas.microsoft.com/office/drawing/2014/main" id="{DAD69794-F452-4410-9999-6EC8A6B98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07" y="2192760"/>
            <a:ext cx="1879220" cy="1898203"/>
          </a:xfrm>
          <a:prstGeom prst="ellipse">
            <a:avLst/>
          </a:prstGeom>
          <a:ln w="98425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768B84-1232-4D41-B6F7-1E4194B1AAF0}"/>
              </a:ext>
            </a:extLst>
          </p:cNvPr>
          <p:cNvSpPr/>
          <p:nvPr/>
        </p:nvSpPr>
        <p:spPr>
          <a:xfrm>
            <a:off x="3858156" y="4356404"/>
            <a:ext cx="1691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로이 </a:t>
            </a:r>
            <a:r>
              <a:rPr lang="ko-KR" altLang="en-US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필딩</a:t>
            </a: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(Roy Fielding)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331834-FA76-41E4-B22C-DAF64B165F8C}"/>
              </a:ext>
            </a:extLst>
          </p:cNvPr>
          <p:cNvSpPr/>
          <p:nvPr/>
        </p:nvSpPr>
        <p:spPr>
          <a:xfrm>
            <a:off x="3741007" y="2192760"/>
            <a:ext cx="1879220" cy="189820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706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6F5E36B8-A760-462E-994E-0DCAFF2C391C}"/>
              </a:ext>
            </a:extLst>
          </p:cNvPr>
          <p:cNvSpPr/>
          <p:nvPr/>
        </p:nvSpPr>
        <p:spPr>
          <a:xfrm>
            <a:off x="5915821" y="2555107"/>
            <a:ext cx="1393070" cy="1393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FB2547-F15B-487F-B664-2DCBDB120799}"/>
              </a:ext>
            </a:extLst>
          </p:cNvPr>
          <p:cNvSpPr/>
          <p:nvPr/>
        </p:nvSpPr>
        <p:spPr>
          <a:xfrm>
            <a:off x="3916442" y="2555107"/>
            <a:ext cx="1393070" cy="139307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0E7DEAE-3025-4478-B039-2C6AB94739C1}"/>
              </a:ext>
            </a:extLst>
          </p:cNvPr>
          <p:cNvSpPr/>
          <p:nvPr/>
        </p:nvSpPr>
        <p:spPr>
          <a:xfrm>
            <a:off x="1849645" y="2576833"/>
            <a:ext cx="1393070" cy="13930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C98"/>
                </a:solidFill>
              </a:rPr>
              <a:t>구성요소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07C417-8357-4C2E-9A6B-6ECDB3D583D8}"/>
              </a:ext>
            </a:extLst>
          </p:cNvPr>
          <p:cNvSpPr/>
          <p:nvPr/>
        </p:nvSpPr>
        <p:spPr>
          <a:xfrm>
            <a:off x="5834300" y="4184980"/>
            <a:ext cx="1735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50" b="1" dirty="0">
                <a:solidFill>
                  <a:srgbClr val="555555"/>
                </a:solidFill>
                <a:latin typeface="Noto Sans KR"/>
              </a:rPr>
              <a:t>표현</a:t>
            </a:r>
            <a:endParaRPr lang="en-US" altLang="ko-KR" sz="1350" b="1" dirty="0">
              <a:solidFill>
                <a:srgbClr val="555555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Representations</a:t>
            </a:r>
          </a:p>
          <a:p>
            <a:pPr algn="ctr"/>
            <a:r>
              <a:rPr lang="en-US" altLang="ko-KR" sz="1350" dirty="0">
                <a:solidFill>
                  <a:srgbClr val="555555"/>
                </a:solidFill>
                <a:latin typeface="Noto Sans KR"/>
              </a:rPr>
              <a:t>  </a:t>
            </a:r>
          </a:p>
          <a:p>
            <a:pPr algn="ctr"/>
            <a:r>
              <a:rPr lang="ko-KR" altLang="en-US" sz="1200" dirty="0">
                <a:solidFill>
                  <a:srgbClr val="555555"/>
                </a:solidFill>
                <a:latin typeface="Noto Sans KR"/>
              </a:rPr>
              <a:t>자원을 행위로 표현</a:t>
            </a:r>
            <a:endParaRPr lang="en-US" altLang="ko-KR" sz="1200" dirty="0">
              <a:solidFill>
                <a:srgbClr val="555555"/>
              </a:solidFill>
              <a:latin typeface="Noto Sans KR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C9A2C1-A6BE-4974-AB2F-ECB73FC901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00" b="17883"/>
          <a:stretch/>
        </p:blipFill>
        <p:spPr>
          <a:xfrm>
            <a:off x="1949762" y="2716754"/>
            <a:ext cx="1208693" cy="1001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07AF19-7C51-48D1-94F0-9E7FD203A9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2" b="17883"/>
          <a:stretch/>
        </p:blipFill>
        <p:spPr>
          <a:xfrm>
            <a:off x="4032597" y="2716754"/>
            <a:ext cx="1160758" cy="963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4DBBFC-450F-4361-B4D7-37AFB90D5C14}"/>
              </a:ext>
            </a:extLst>
          </p:cNvPr>
          <p:cNvSpPr/>
          <p:nvPr/>
        </p:nvSpPr>
        <p:spPr>
          <a:xfrm>
            <a:off x="2210905" y="4184980"/>
            <a:ext cx="686406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50" b="1" dirty="0">
                <a:solidFill>
                  <a:srgbClr val="555555"/>
                </a:solidFill>
                <a:latin typeface="Noto Sans KR"/>
              </a:rPr>
              <a:t>자원</a:t>
            </a:r>
            <a:endParaRPr lang="en-US" altLang="ko-KR" sz="1350" b="1" dirty="0">
              <a:solidFill>
                <a:srgbClr val="555555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RESOURCE</a:t>
            </a:r>
          </a:p>
          <a:p>
            <a:pPr algn="ctr"/>
            <a:r>
              <a:rPr lang="en-US" altLang="ko-KR" sz="1350" dirty="0">
                <a:solidFill>
                  <a:srgbClr val="555555"/>
                </a:solidFill>
                <a:latin typeface="Noto Sans KR"/>
              </a:rPr>
              <a:t> </a:t>
            </a:r>
          </a:p>
          <a:p>
            <a:pPr algn="ctr"/>
            <a:r>
              <a:rPr lang="en-US" altLang="ko-KR" sz="1350" dirty="0">
                <a:solidFill>
                  <a:srgbClr val="555555"/>
                </a:solidFill>
                <a:latin typeface="Noto Sans KR"/>
              </a:rPr>
              <a:t> URI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318746-2400-4FE5-A272-69CEAFE6B3DD}"/>
              </a:ext>
            </a:extLst>
          </p:cNvPr>
          <p:cNvSpPr/>
          <p:nvPr/>
        </p:nvSpPr>
        <p:spPr>
          <a:xfrm>
            <a:off x="4009706" y="4184980"/>
            <a:ext cx="1277081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50" b="1" dirty="0">
                <a:solidFill>
                  <a:srgbClr val="555555"/>
                </a:solidFill>
                <a:latin typeface="Noto Sans KR"/>
              </a:rPr>
              <a:t>행위</a:t>
            </a:r>
            <a:endParaRPr lang="en-US" altLang="ko-KR" sz="1350" b="1" dirty="0">
              <a:solidFill>
                <a:srgbClr val="555555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Verb</a:t>
            </a:r>
          </a:p>
          <a:p>
            <a:pPr algn="ctr"/>
            <a:endParaRPr lang="en-US" altLang="ko-KR" sz="1350" b="1" dirty="0">
              <a:solidFill>
                <a:srgbClr val="555555"/>
              </a:solidFill>
              <a:latin typeface="Noto Sans KR"/>
            </a:endParaRPr>
          </a:p>
          <a:p>
            <a:pPr algn="ctr"/>
            <a:r>
              <a:rPr lang="en-US" altLang="ko-KR" sz="1350" dirty="0">
                <a:solidFill>
                  <a:srgbClr val="555555"/>
                </a:solidFill>
                <a:latin typeface="Noto Sans KR"/>
              </a:rPr>
              <a:t> HTTP METHOD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29CD78B-79D1-4163-9029-6ACE6223C5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6" b="14441"/>
          <a:stretch/>
        </p:blipFill>
        <p:spPr>
          <a:xfrm>
            <a:off x="6119711" y="2822649"/>
            <a:ext cx="985289" cy="857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FE3BBF-6E69-4164-8C9C-D7B9F2AF77E3}"/>
              </a:ext>
            </a:extLst>
          </p:cNvPr>
          <p:cNvSpPr/>
          <p:nvPr/>
        </p:nvSpPr>
        <p:spPr>
          <a:xfrm>
            <a:off x="0" y="5848384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4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C98"/>
                </a:solidFill>
              </a:rPr>
              <a:t>특징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FB5B1C-1204-4128-9B05-B823A18F555C}"/>
              </a:ext>
            </a:extLst>
          </p:cNvPr>
          <p:cNvSpPr/>
          <p:nvPr/>
        </p:nvSpPr>
        <p:spPr>
          <a:xfrm>
            <a:off x="1872904" y="5015617"/>
            <a:ext cx="65781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REST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서버는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다중 계층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으로 구성 가능</a:t>
            </a:r>
            <a:endParaRPr lang="en-US" altLang="ko-KR" sz="900" dirty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보안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로드 </a:t>
            </a:r>
            <a:r>
              <a:rPr lang="ko-KR" altLang="en-US" sz="900" dirty="0" err="1">
                <a:solidFill>
                  <a:srgbClr val="555555"/>
                </a:solidFill>
                <a:latin typeface="Noto Sans KR"/>
              </a:rPr>
              <a:t>밸런싱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암호화 계층을 추가해 구조상의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유연성</a:t>
            </a:r>
            <a:endParaRPr lang="en-US" altLang="ko-KR" sz="900" u="sng" dirty="0">
              <a:solidFill>
                <a:schemeClr val="accent2">
                  <a:lumMod val="75000"/>
                </a:schemeClr>
              </a:solidFill>
              <a:latin typeface="Noto Sans KR"/>
            </a:endParaRPr>
          </a:p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PROXY,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게이트웨이 같은 네트워크 기반의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중간매체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를 사용 가능</a:t>
            </a:r>
            <a:endParaRPr lang="en-US" altLang="ko-KR" sz="900" dirty="0">
              <a:solidFill>
                <a:srgbClr val="555555"/>
              </a:solidFill>
              <a:latin typeface="Noto Sans K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DC811-5EEA-4FFD-BAE0-BFE5AAC42854}"/>
              </a:ext>
            </a:extLst>
          </p:cNvPr>
          <p:cNvSpPr/>
          <p:nvPr/>
        </p:nvSpPr>
        <p:spPr>
          <a:xfrm>
            <a:off x="607003" y="2450307"/>
            <a:ext cx="1151227" cy="4286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유니폼 인터페이스</a:t>
            </a:r>
            <a:endParaRPr lang="en-US" altLang="ko-KR" sz="900" b="1" dirty="0"/>
          </a:p>
          <a:p>
            <a:pPr algn="ctr"/>
            <a:r>
              <a:rPr lang="en-US" altLang="ko-KR" sz="900" dirty="0"/>
              <a:t>Uniform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F7381-694A-4E38-81CE-CA8249E15E34}"/>
              </a:ext>
            </a:extLst>
          </p:cNvPr>
          <p:cNvSpPr/>
          <p:nvPr/>
        </p:nvSpPr>
        <p:spPr>
          <a:xfrm>
            <a:off x="606136" y="2954356"/>
            <a:ext cx="1151227" cy="4286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latin typeface="Noto Sans KR"/>
              </a:rPr>
              <a:t>무상태성</a:t>
            </a:r>
            <a:endParaRPr lang="en-US" altLang="ko-KR" sz="900" b="1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Stateless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1C535-EF9A-47C0-A751-0A4434791940}"/>
              </a:ext>
            </a:extLst>
          </p:cNvPr>
          <p:cNvSpPr/>
          <p:nvPr/>
        </p:nvSpPr>
        <p:spPr>
          <a:xfrm>
            <a:off x="606136" y="3458405"/>
            <a:ext cx="1151227" cy="4286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latin typeface="Noto Sans KR"/>
              </a:rPr>
              <a:t>캐시 가능</a:t>
            </a:r>
            <a:endParaRPr lang="en-US" altLang="ko-KR" sz="900" b="1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Cacheable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7BDB2-C2C4-400C-8D28-5C6D964BE3B9}"/>
              </a:ext>
            </a:extLst>
          </p:cNvPr>
          <p:cNvSpPr/>
          <p:nvPr/>
        </p:nvSpPr>
        <p:spPr>
          <a:xfrm>
            <a:off x="606136" y="3979069"/>
            <a:ext cx="1151227" cy="4286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latin typeface="Noto Sans KR"/>
              </a:rPr>
              <a:t>자체 표현 구조</a:t>
            </a:r>
            <a:endParaRPr lang="en-US" altLang="ko-KR" sz="900" b="1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Self-descriptiveness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6BB50D-77EC-46A7-8D51-957ED06FFCE8}"/>
              </a:ext>
            </a:extLst>
          </p:cNvPr>
          <p:cNvSpPr/>
          <p:nvPr/>
        </p:nvSpPr>
        <p:spPr>
          <a:xfrm>
            <a:off x="606136" y="4503131"/>
            <a:ext cx="1151227" cy="4286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900" b="1" dirty="0">
                <a:solidFill>
                  <a:schemeClr val="bg1"/>
                </a:solidFill>
                <a:latin typeface="Noto Sans KR"/>
              </a:rPr>
              <a:t>클라이언트 서버</a:t>
            </a:r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Client - Server </a:t>
            </a:r>
            <a:r>
              <a:rPr lang="ko-KR" altLang="en-US" sz="900" dirty="0">
                <a:solidFill>
                  <a:schemeClr val="bg1"/>
                </a:solidFill>
                <a:latin typeface="Noto Sans KR"/>
              </a:rPr>
              <a:t>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013F-8DA7-4252-B1A4-4D6A6611F3C7}"/>
              </a:ext>
            </a:extLst>
          </p:cNvPr>
          <p:cNvSpPr txBox="1"/>
          <p:nvPr/>
        </p:nvSpPr>
        <p:spPr>
          <a:xfrm>
            <a:off x="250436" y="2503104"/>
            <a:ext cx="282450" cy="323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F2936-731E-4422-9077-7B005CB6BDEC}"/>
              </a:ext>
            </a:extLst>
          </p:cNvPr>
          <p:cNvSpPr txBox="1"/>
          <p:nvPr/>
        </p:nvSpPr>
        <p:spPr>
          <a:xfrm>
            <a:off x="258240" y="2996536"/>
            <a:ext cx="283973" cy="323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F160E-4292-4782-9E21-D4A1FD28F0CF}"/>
              </a:ext>
            </a:extLst>
          </p:cNvPr>
          <p:cNvSpPr txBox="1"/>
          <p:nvPr/>
        </p:nvSpPr>
        <p:spPr>
          <a:xfrm>
            <a:off x="263258" y="3489968"/>
            <a:ext cx="283973" cy="323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492E5-0960-424E-94F2-533A75C40D43}"/>
              </a:ext>
            </a:extLst>
          </p:cNvPr>
          <p:cNvSpPr txBox="1"/>
          <p:nvPr/>
        </p:nvSpPr>
        <p:spPr>
          <a:xfrm>
            <a:off x="258240" y="4036197"/>
            <a:ext cx="283973" cy="323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8F73B0-98B2-4BE6-BDC6-CEA50BF05818}"/>
              </a:ext>
            </a:extLst>
          </p:cNvPr>
          <p:cNvSpPr txBox="1"/>
          <p:nvPr/>
        </p:nvSpPr>
        <p:spPr>
          <a:xfrm>
            <a:off x="263258" y="4529628"/>
            <a:ext cx="283973" cy="323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DA02E4-4ADD-4178-B4AB-595FF09F3CE3}"/>
              </a:ext>
            </a:extLst>
          </p:cNvPr>
          <p:cNvSpPr/>
          <p:nvPr/>
        </p:nvSpPr>
        <p:spPr>
          <a:xfrm>
            <a:off x="606136" y="5043678"/>
            <a:ext cx="1151227" cy="4286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/>
              </a:rPr>
              <a:t>계층형구조</a:t>
            </a:r>
            <a:endParaRPr lang="en-US" altLang="ko-KR" sz="900" b="1" dirty="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/>
              </a:rPr>
              <a:t>Layered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6057B-FC2F-435A-B83E-4732B7C5252C}"/>
              </a:ext>
            </a:extLst>
          </p:cNvPr>
          <p:cNvSpPr txBox="1"/>
          <p:nvPr/>
        </p:nvSpPr>
        <p:spPr>
          <a:xfrm>
            <a:off x="270577" y="5075857"/>
            <a:ext cx="283973" cy="323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7526CC-8F5D-4314-8DED-A6DB455E0388}"/>
              </a:ext>
            </a:extLst>
          </p:cNvPr>
          <p:cNvSpPr/>
          <p:nvPr/>
        </p:nvSpPr>
        <p:spPr>
          <a:xfrm>
            <a:off x="1872904" y="2549270"/>
            <a:ext cx="65781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Uniform Interface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URI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로 지정한 리소스에 대한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조작을 통일되고 한정적인 인터페이스로 수행하는 아키텍처 스타일</a:t>
            </a:r>
            <a:endParaRPr lang="en-US" altLang="ko-KR" sz="900" u="sng" dirty="0">
              <a:solidFill>
                <a:schemeClr val="accent2">
                  <a:lumMod val="75000"/>
                </a:schemeClr>
              </a:solidFill>
              <a:latin typeface="Noto Sans KR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D6AB96-B9B5-41E6-880D-6052808F18BD}"/>
              </a:ext>
            </a:extLst>
          </p:cNvPr>
          <p:cNvSpPr/>
          <p:nvPr/>
        </p:nvSpPr>
        <p:spPr>
          <a:xfrm>
            <a:off x="1872903" y="3013783"/>
            <a:ext cx="688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REST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무상태성 성격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(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작업을 위한 상태정보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(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세션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쿠키정보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)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를 따로 저장하고 관리하지 않음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)</a:t>
            </a:r>
          </a:p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API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서버는 들어오는 요청만을 단순히 처리하면 됨 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-&gt;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서비스의 자유도가 높아지고 불필요한 정보를 관리 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x :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구현 단순화</a:t>
            </a:r>
            <a:endParaRPr lang="en-US" altLang="ko-KR" sz="900" u="sng" dirty="0">
              <a:solidFill>
                <a:schemeClr val="accent2">
                  <a:lumMod val="75000"/>
                </a:schemeClr>
              </a:solidFill>
              <a:latin typeface="Noto Sans K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7147FA-C30E-468A-8B58-F1A27563E2DF}"/>
              </a:ext>
            </a:extLst>
          </p:cNvPr>
          <p:cNvSpPr/>
          <p:nvPr/>
        </p:nvSpPr>
        <p:spPr>
          <a:xfrm>
            <a:off x="1872904" y="3499592"/>
            <a:ext cx="688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HTTP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가 가진 </a:t>
            </a:r>
            <a:r>
              <a:rPr lang="ko-KR" altLang="en-US" sz="900" u="sng" dirty="0" err="1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캐싱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 기능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이 적용 가능</a:t>
            </a:r>
            <a:endParaRPr lang="en-US" altLang="ko-KR" sz="900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HTTP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프로토콜 표준에서 사용하는 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Last-Modified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태그나 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E-Tag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를 이용하면 </a:t>
            </a:r>
            <a:r>
              <a:rPr lang="ko-KR" altLang="en-US" sz="900" dirty="0" err="1">
                <a:solidFill>
                  <a:srgbClr val="555555"/>
                </a:solidFill>
                <a:latin typeface="Noto Sans KR"/>
              </a:rPr>
              <a:t>캐싱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 구현이 가능</a:t>
            </a:r>
            <a:endParaRPr lang="en-US" altLang="ko-KR" sz="900" dirty="0">
              <a:solidFill>
                <a:srgbClr val="555555"/>
              </a:solidFill>
              <a:latin typeface="Noto Sans KR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760371-CF75-4C74-A783-CC8CDA538F41}"/>
              </a:ext>
            </a:extLst>
          </p:cNvPr>
          <p:cNvSpPr/>
          <p:nvPr/>
        </p:nvSpPr>
        <p:spPr>
          <a:xfrm>
            <a:off x="1872903" y="4032870"/>
            <a:ext cx="678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REST API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메시지만 보고도 이를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쉽게 이해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 할 수 있는 자체 표현 구조</a:t>
            </a:r>
            <a:endParaRPr lang="en-US" altLang="ko-KR" sz="900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900" i="1" dirty="0">
                <a:solidFill>
                  <a:srgbClr val="555555"/>
                </a:solidFill>
                <a:latin typeface="Noto Sans KR"/>
              </a:rPr>
              <a:t>Ex) DELETE/members/1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1B6E79-F45C-4BDB-8A15-AB737BFF6AC2}"/>
              </a:ext>
            </a:extLst>
          </p:cNvPr>
          <p:cNvSpPr/>
          <p:nvPr/>
        </p:nvSpPr>
        <p:spPr>
          <a:xfrm>
            <a:off x="1872903" y="4568172"/>
            <a:ext cx="6706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REST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서버는 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API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제공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클라이언트는 사용자 인증이나 컨텍스트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(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세션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로그인 정보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)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등을 직접 관리하는 구조</a:t>
            </a:r>
            <a:endParaRPr lang="en-US" altLang="ko-KR" sz="900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900" u="sng" dirty="0">
                <a:solidFill>
                  <a:srgbClr val="555555"/>
                </a:solidFill>
                <a:latin typeface="Noto Sans KR"/>
              </a:rPr>
              <a:t>-&gt; </a:t>
            </a:r>
            <a:r>
              <a:rPr lang="ko-KR" altLang="en-US" sz="900" u="sng" dirty="0">
                <a:solidFill>
                  <a:srgbClr val="555555"/>
                </a:solidFill>
                <a:latin typeface="Noto Sans KR"/>
              </a:rPr>
              <a:t>각각의 역할이 확실히 구분</a:t>
            </a:r>
            <a:r>
              <a:rPr lang="en-US" altLang="ko-KR" sz="900" u="sng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클라이언트와 서버에서 개발해야 할 내용이 명확</a:t>
            </a:r>
            <a:r>
              <a:rPr lang="en-US" altLang="ko-KR" sz="900" dirty="0">
                <a:solidFill>
                  <a:srgbClr val="555555"/>
                </a:solidFill>
                <a:latin typeface="Noto Sans KR"/>
              </a:rPr>
              <a:t>,</a:t>
            </a:r>
            <a:r>
              <a:rPr lang="ko-KR" altLang="en-US" sz="900" dirty="0">
                <a:solidFill>
                  <a:srgbClr val="555555"/>
                </a:solidFill>
                <a:latin typeface="Noto Sans KR"/>
              </a:rPr>
              <a:t> 서로간 </a:t>
            </a:r>
            <a:r>
              <a:rPr lang="ko-KR" altLang="en-US" sz="900" u="sng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의존성 감소</a:t>
            </a:r>
            <a:endParaRPr lang="en-US" altLang="ko-KR" sz="900" u="sng" dirty="0">
              <a:solidFill>
                <a:schemeClr val="accent2">
                  <a:lumMod val="75000"/>
                </a:schemeClr>
              </a:solidFill>
              <a:latin typeface="Noto Sans KR"/>
            </a:endParaRPr>
          </a:p>
        </p:txBody>
      </p:sp>
      <p:pic>
        <p:nvPicPr>
          <p:cNvPr id="4100" name="Picture 4" descr="https://t1.daumcdn.net/cfile/tistory/267E914554241E6512">
            <a:extLst>
              <a:ext uri="{FF2B5EF4-FFF2-40B4-BE49-F238E27FC236}">
                <a16:creationId xmlns:a16="http://schemas.microsoft.com/office/drawing/2014/main" id="{4DF8375B-3592-473F-99A0-9BFD40BF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53" y="3513853"/>
            <a:ext cx="2361767" cy="83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DC56E4-DABB-4F28-A32C-900B5E0040BA}"/>
              </a:ext>
            </a:extLst>
          </p:cNvPr>
          <p:cNvSpPr/>
          <p:nvPr/>
        </p:nvSpPr>
        <p:spPr>
          <a:xfrm>
            <a:off x="6476769" y="3416843"/>
            <a:ext cx="2398251" cy="99085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097" name="직선 화살표 연결선 4096">
            <a:extLst>
              <a:ext uri="{FF2B5EF4-FFF2-40B4-BE49-F238E27FC236}">
                <a16:creationId xmlns:a16="http://schemas.microsoft.com/office/drawing/2014/main" id="{11A13112-A982-4DD1-8BFA-40A31DA0F1EF}"/>
              </a:ext>
            </a:extLst>
          </p:cNvPr>
          <p:cNvCxnSpPr>
            <a:cxnSpLocks/>
          </p:cNvCxnSpPr>
          <p:nvPr/>
        </p:nvCxnSpPr>
        <p:spPr>
          <a:xfrm>
            <a:off x="5773882" y="3790050"/>
            <a:ext cx="644237" cy="2428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B1C994B4-0E37-44FE-B579-F62D545337CB}"/>
              </a:ext>
            </a:extLst>
          </p:cNvPr>
          <p:cNvSpPr/>
          <p:nvPr/>
        </p:nvSpPr>
        <p:spPr>
          <a:xfrm>
            <a:off x="7632939" y="4410910"/>
            <a:ext cx="13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75" b="1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**</a:t>
            </a:r>
            <a:r>
              <a:rPr lang="en-US" altLang="ko-KR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일반적인 서비스 시스템에서 </a:t>
            </a:r>
            <a:r>
              <a:rPr lang="en-US" altLang="ko-KR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60%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에서 많게는 </a:t>
            </a:r>
            <a:r>
              <a:rPr lang="en-US" altLang="ko-KR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80%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가량이 </a:t>
            </a:r>
            <a:r>
              <a:rPr lang="ko-KR" altLang="en-US" sz="675" dirty="0" err="1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조회성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675" dirty="0" err="1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트렌젝션인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것을 감안하면</a:t>
            </a:r>
            <a:r>
              <a:rPr lang="en-US" altLang="ko-KR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HTTP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의 리소스들을 </a:t>
            </a:r>
            <a:r>
              <a:rPr lang="ko-KR" altLang="en-US" sz="675" dirty="0" err="1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웹캐쉬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675" dirty="0" err="1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서버등에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675" dirty="0" err="1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캐싱하는</a:t>
            </a:r>
            <a:r>
              <a:rPr lang="ko-KR" altLang="en-US" sz="675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것은 용량이나 성능 면에서 매우 장점</a:t>
            </a:r>
            <a:endParaRPr lang="ko-KR" altLang="en-US" sz="675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E96A2-86EE-40E2-A9F3-D609A3125407}"/>
              </a:ext>
            </a:extLst>
          </p:cNvPr>
          <p:cNvSpPr/>
          <p:nvPr/>
        </p:nvSpPr>
        <p:spPr>
          <a:xfrm>
            <a:off x="0" y="833450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4102" name="직사각형 4101">
            <a:extLst>
              <a:ext uri="{FF2B5EF4-FFF2-40B4-BE49-F238E27FC236}">
                <a16:creationId xmlns:a16="http://schemas.microsoft.com/office/drawing/2014/main" id="{54E32DD8-1031-4FE4-9812-6A5A1523FDF2}"/>
              </a:ext>
            </a:extLst>
          </p:cNvPr>
          <p:cNvSpPr/>
          <p:nvPr/>
        </p:nvSpPr>
        <p:spPr>
          <a:xfrm>
            <a:off x="5534025" y="3669507"/>
            <a:ext cx="239857" cy="1205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2962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399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REST API </a:t>
            </a:r>
            <a:r>
              <a:rPr lang="ko-KR" altLang="en-US" b="1" dirty="0">
                <a:solidFill>
                  <a:srgbClr val="FFCC98"/>
                </a:solidFill>
              </a:rPr>
              <a:t>디자인 설계 시 중요 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872BD4-C6DE-4D07-A969-F9369D51A32C}"/>
              </a:ext>
            </a:extLst>
          </p:cNvPr>
          <p:cNvSpPr/>
          <p:nvPr/>
        </p:nvSpPr>
        <p:spPr>
          <a:xfrm>
            <a:off x="5257798" y="4377680"/>
            <a:ext cx="3133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</a:br>
            <a:r>
              <a:rPr lang="ko-KR" altLang="en-US" sz="1350" b="1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두 번째</a:t>
            </a:r>
            <a:r>
              <a:rPr lang="en-US" altLang="ko-KR" sz="1350" b="1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,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 </a:t>
            </a:r>
            <a:endParaRPr lang="en-US" altLang="ko-KR" sz="1350" dirty="0">
              <a:solidFill>
                <a:schemeClr val="bg2">
                  <a:lumMod val="50000"/>
                </a:schemeClr>
              </a:solidFill>
              <a:latin typeface="Noto Sans KR"/>
            </a:endParaRPr>
          </a:p>
          <a:p>
            <a:pPr algn="ctr"/>
            <a:endParaRPr lang="en-US" altLang="ko-KR" sz="1350" dirty="0">
              <a:solidFill>
                <a:schemeClr val="bg2">
                  <a:lumMod val="50000"/>
                </a:schemeClr>
              </a:solidFill>
              <a:latin typeface="Noto Sans KR"/>
            </a:endParaRPr>
          </a:p>
          <a:p>
            <a:pPr algn="ctr"/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자원에 대한 행위는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KR"/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HTTP Method(GET, POST, PUT, DELETE)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로 표현한다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D047B-77C3-4413-B1C8-40960268FF1E}"/>
              </a:ext>
            </a:extLst>
          </p:cNvPr>
          <p:cNvSpPr/>
          <p:nvPr/>
        </p:nvSpPr>
        <p:spPr>
          <a:xfrm>
            <a:off x="1253910" y="4635907"/>
            <a:ext cx="22846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첫 번째</a:t>
            </a:r>
            <a:r>
              <a:rPr lang="en-US" altLang="ko-KR" sz="1350" b="1" dirty="0">
                <a:solidFill>
                  <a:schemeClr val="accent2">
                    <a:lumMod val="75000"/>
                  </a:schemeClr>
                </a:solidFill>
                <a:latin typeface="Noto Sans KR"/>
              </a:rPr>
              <a:t>,</a:t>
            </a:r>
          </a:p>
          <a:p>
            <a:pPr algn="ctr"/>
            <a:endParaRPr lang="en-US" altLang="ko-KR" sz="1350" dirty="0">
              <a:solidFill>
                <a:schemeClr val="bg2">
                  <a:lumMod val="50000"/>
                </a:schemeClr>
              </a:solidFill>
              <a:latin typeface="Noto Sans KR"/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URI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는 정보의 자원을 표현해야 한다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KR"/>
              </a:rPr>
              <a:t>.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리소스 명은 동사보다는 명사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132431-F848-4C53-9683-614D91A29F25}"/>
              </a:ext>
            </a:extLst>
          </p:cNvPr>
          <p:cNvCxnSpPr>
            <a:cxnSpLocks/>
          </p:cNvCxnSpPr>
          <p:nvPr/>
        </p:nvCxnSpPr>
        <p:spPr>
          <a:xfrm>
            <a:off x="4466477" y="2335997"/>
            <a:ext cx="0" cy="3218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C2FC577-31CA-4B35-9512-FBFECE5520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798" y="2480321"/>
          <a:ext cx="2939436" cy="1628775"/>
        </p:xfrm>
        <a:graphic>
          <a:graphicData uri="http://schemas.openxmlformats.org/drawingml/2006/table">
            <a:tbl>
              <a:tblPr/>
              <a:tblGrid>
                <a:gridCol w="818335">
                  <a:extLst>
                    <a:ext uri="{9D8B030D-6E8A-4147-A177-3AD203B41FA5}">
                      <a16:colId xmlns:a16="http://schemas.microsoft.com/office/drawing/2014/main" val="914134105"/>
                    </a:ext>
                  </a:extLst>
                </a:gridCol>
                <a:gridCol w="2121101">
                  <a:extLst>
                    <a:ext uri="{9D8B030D-6E8A-4147-A177-3AD203B41FA5}">
                      <a16:colId xmlns:a16="http://schemas.microsoft.com/office/drawing/2014/main" val="3221050457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역할</a:t>
                      </a: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6648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POST</a:t>
                      </a: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POST</a:t>
                      </a:r>
                      <a:r>
                        <a:rPr lang="ko-KR" altLang="en-US" sz="800" dirty="0">
                          <a:effectLst/>
                        </a:rPr>
                        <a:t>를 통해 해당 </a:t>
                      </a:r>
                      <a:r>
                        <a:rPr lang="en-US" altLang="ko-KR" sz="800" dirty="0">
                          <a:effectLst/>
                        </a:rPr>
                        <a:t>URI</a:t>
                      </a:r>
                      <a:r>
                        <a:rPr lang="ko-KR" altLang="en-US" sz="800" dirty="0">
                          <a:effectLst/>
                        </a:rPr>
                        <a:t>를 요청하면 리소스를 생성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84586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GET</a:t>
                      </a: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리소스를 조회하고 해당 도큐먼트에 대한 자세한 정보를 가져옴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3345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PUT</a:t>
                      </a: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리소스를 수정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9228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DELETE</a:t>
                      </a: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리소스를 삭제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107156" marR="107156" marT="71438" marB="71438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091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6074D41-9F6F-461B-BA5E-06CB6A70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13" y="3114464"/>
            <a:ext cx="274839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GET /</a:t>
            </a:r>
            <a:r>
              <a:rPr lang="ko-KR" altLang="ko-KR" sz="1350" dirty="0" err="1">
                <a:solidFill>
                  <a:srgbClr val="222222"/>
                </a:solidFill>
                <a:latin typeface="Consolas" panose="020B0609020204030204" pitchFamily="49" charset="0"/>
              </a:rPr>
              <a:t>members</a:t>
            </a: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1350" dirty="0" err="1">
                <a:solidFill>
                  <a:srgbClr val="222222"/>
                </a:solidFill>
                <a:latin typeface="Consolas" panose="020B0609020204030204" pitchFamily="49" charset="0"/>
              </a:rPr>
              <a:t>show</a:t>
            </a: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/1 (</a:t>
            </a:r>
            <a:r>
              <a:rPr lang="ko-KR" altLang="ko-KR" sz="1350" dirty="0" err="1">
                <a:solidFill>
                  <a:srgbClr val="222222"/>
                </a:solidFill>
                <a:latin typeface="Consolas" panose="020B0609020204030204" pitchFamily="49" charset="0"/>
              </a:rPr>
              <a:t>x</a:t>
            </a: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) </a:t>
            </a:r>
            <a:endParaRPr lang="en-US" altLang="ko-KR" sz="135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GET /</a:t>
            </a:r>
            <a:r>
              <a:rPr lang="ko-KR" altLang="ko-KR" sz="1350" dirty="0" err="1">
                <a:solidFill>
                  <a:srgbClr val="222222"/>
                </a:solidFill>
                <a:latin typeface="Consolas" panose="020B0609020204030204" pitchFamily="49" charset="0"/>
              </a:rPr>
              <a:t>members</a:t>
            </a: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/1 (</a:t>
            </a:r>
            <a:r>
              <a:rPr lang="ko-KR" altLang="ko-KR" sz="1350" dirty="0" err="1">
                <a:solidFill>
                  <a:srgbClr val="222222"/>
                </a:solidFill>
                <a:latin typeface="Consolas" panose="020B0609020204030204" pitchFamily="49" charset="0"/>
              </a:rPr>
              <a:t>o</a:t>
            </a:r>
            <a:r>
              <a:rPr lang="ko-KR" altLang="ko-KR" sz="135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1350" dirty="0"/>
              <a:t> </a:t>
            </a:r>
            <a:endParaRPr lang="en-US" altLang="ko-KR" sz="135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350" dirty="0"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3AE49-A000-434B-BD2F-6EEDB502D78F}"/>
              </a:ext>
            </a:extLst>
          </p:cNvPr>
          <p:cNvSpPr/>
          <p:nvPr/>
        </p:nvSpPr>
        <p:spPr>
          <a:xfrm>
            <a:off x="0" y="5855528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776" y="2811427"/>
            <a:ext cx="7553809" cy="99417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CC98"/>
                </a:solidFill>
                <a:latin typeface="Arial Black" panose="020B0A04020102020204" pitchFamily="34" charset="0"/>
              </a:rPr>
              <a:t>Authentication vs Authorization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1769358" y="857251"/>
            <a:ext cx="1236853" cy="22663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38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REST</a:t>
            </a:r>
            <a:r>
              <a:rPr lang="ko-KR" altLang="en-US" b="1" dirty="0">
                <a:solidFill>
                  <a:srgbClr val="FFCC98"/>
                </a:solidFill>
              </a:rPr>
              <a:t>의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4BB83E-23A8-4862-88DD-B7D10A0C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5" y="2613716"/>
            <a:ext cx="2705760" cy="9398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0717B6-8E75-404B-940D-01391E18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4" y="3672988"/>
            <a:ext cx="1837579" cy="773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C9E16B-3749-47C1-83E4-DF8FE9752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33" y="4565916"/>
            <a:ext cx="1837579" cy="69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63B9ED-7966-490D-9A43-553102AB32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31"/>
          <a:stretch/>
        </p:blipFill>
        <p:spPr>
          <a:xfrm>
            <a:off x="3689010" y="2571954"/>
            <a:ext cx="5009278" cy="24791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A5BC4C3-0DC7-42AE-B19A-69E31B4E5F8A}"/>
              </a:ext>
            </a:extLst>
          </p:cNvPr>
          <p:cNvSpPr/>
          <p:nvPr/>
        </p:nvSpPr>
        <p:spPr>
          <a:xfrm>
            <a:off x="0" y="5855528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8394CE-A305-4804-A962-9E16E0141683}"/>
              </a:ext>
            </a:extLst>
          </p:cNvPr>
          <p:cNvCxnSpPr>
            <a:cxnSpLocks/>
          </p:cNvCxnSpPr>
          <p:nvPr/>
        </p:nvCxnSpPr>
        <p:spPr>
          <a:xfrm>
            <a:off x="3323477" y="2214553"/>
            <a:ext cx="0" cy="3218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3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600010"/>
            <a:ext cx="28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REST</a:t>
            </a:r>
            <a:r>
              <a:rPr lang="ko-KR" altLang="en-US" b="1" dirty="0">
                <a:solidFill>
                  <a:srgbClr val="FFCC98"/>
                </a:solidFill>
              </a:rPr>
              <a:t> 구조 단순화 </a:t>
            </a:r>
          </a:p>
        </p:txBody>
      </p:sp>
      <p:pic>
        <p:nvPicPr>
          <p:cNvPr id="7170" name="Picture 2" descr="ê´ë ¨ ì´ë¯¸ì§">
            <a:extLst>
              <a:ext uri="{FF2B5EF4-FFF2-40B4-BE49-F238E27FC236}">
                <a16:creationId xmlns:a16="http://schemas.microsoft.com/office/drawing/2014/main" id="{54E63189-435A-44A3-B6FD-38D7855E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8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6" y="2712682"/>
            <a:ext cx="3337154" cy="228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A5A274-F8BC-4190-B10C-2EBB5A8B4166}"/>
              </a:ext>
            </a:extLst>
          </p:cNvPr>
          <p:cNvSpPr/>
          <p:nvPr/>
        </p:nvSpPr>
        <p:spPr>
          <a:xfrm>
            <a:off x="8972550" y="857250"/>
            <a:ext cx="171450" cy="51506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pic>
        <p:nvPicPr>
          <p:cNvPr id="7172" name="Picture 4" descr="ê´ë ¨ ì´ë¯¸ì§">
            <a:extLst>
              <a:ext uri="{FF2B5EF4-FFF2-40B4-BE49-F238E27FC236}">
                <a16:creationId xmlns:a16="http://schemas.microsoft.com/office/drawing/2014/main" id="{87EF8132-5D8E-4D34-9341-60F2993B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560023"/>
            <a:ext cx="3293795" cy="28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8DD14-1C0F-472A-8EB0-96B398EFCA5C}"/>
              </a:ext>
            </a:extLst>
          </p:cNvPr>
          <p:cNvCxnSpPr>
            <a:cxnSpLocks/>
          </p:cNvCxnSpPr>
          <p:nvPr/>
        </p:nvCxnSpPr>
        <p:spPr>
          <a:xfrm>
            <a:off x="4430759" y="2163145"/>
            <a:ext cx="0" cy="3218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6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endParaRPr lang="ko-KR" altLang="en-US" sz="1800" b="1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425815"/>
            <a:ext cx="58173" cy="410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552063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Reference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CED5E4-A393-478B-9019-7C78DF638BC1}"/>
              </a:ext>
            </a:extLst>
          </p:cNvPr>
          <p:cNvSpPr/>
          <p:nvPr/>
        </p:nvSpPr>
        <p:spPr>
          <a:xfrm>
            <a:off x="1720621" y="3125132"/>
            <a:ext cx="18137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3"/>
              </a:rPr>
              <a:t>https://ko.wikipedia.org/wiki/API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D6F46-0546-4A00-808B-84A4787EADBC}"/>
              </a:ext>
            </a:extLst>
          </p:cNvPr>
          <p:cNvSpPr/>
          <p:nvPr/>
        </p:nvSpPr>
        <p:spPr>
          <a:xfrm>
            <a:off x="1698107" y="3319482"/>
            <a:ext cx="16979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666666"/>
                </a:solidFill>
                <a:latin typeface="+mn-ea"/>
              </a:rPr>
              <a:t> </a:t>
            </a:r>
            <a:r>
              <a:rPr lang="en-US" altLang="ko-KR" sz="900" dirty="0">
                <a:latin typeface="+mn-ea"/>
                <a:hlinkClick r:id="rId4"/>
              </a:rPr>
              <a:t>http://bcho.tistory.com/953</a:t>
            </a:r>
            <a:r>
              <a:rPr lang="ko-KR" altLang="en-US" sz="900" dirty="0">
                <a:solidFill>
                  <a:srgbClr val="666666"/>
                </a:solidFill>
                <a:latin typeface="+mn-ea"/>
              </a:rPr>
              <a:t> </a:t>
            </a:r>
            <a:endParaRPr lang="ko-KR" altLang="en-US" sz="9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851EE7-18BA-4A3F-BFEA-27327A03E128}"/>
              </a:ext>
            </a:extLst>
          </p:cNvPr>
          <p:cNvSpPr/>
          <p:nvPr/>
        </p:nvSpPr>
        <p:spPr>
          <a:xfrm>
            <a:off x="1720621" y="2942437"/>
            <a:ext cx="18694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5"/>
              </a:rPr>
              <a:t>https://meetup.toast.com/posts/92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D46BB-1B62-48B5-BF04-90D678B8A44F}"/>
              </a:ext>
            </a:extLst>
          </p:cNvPr>
          <p:cNvSpPr/>
          <p:nvPr/>
        </p:nvSpPr>
        <p:spPr>
          <a:xfrm>
            <a:off x="1720621" y="2194090"/>
            <a:ext cx="62065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6"/>
              </a:rPr>
              <a:t>https://www.google.com/imgres?imgurl=https://pbs.twimg.com/profile_images/2195030209/roy_fielding_sq.jpg&amp;imgrefurl=https://twitter.com/fielding&amp;h=500&amp;w=495&amp;tbnid=9KgN6QPfyoIxHM:&amp;q=%EB%A1%9C%EC%9D%B4%ED%95%84%EB%94%A9&amp;tbnh=160&amp;tbnw=1_B0wCnoECAYQEQ57&amp;usg=AI4_-kThFurx93UYnvgGjQ-yaHBVdm8vRA&amp;vet=12ahUKEwjt_pqih8nfAhXME4gKHZ3fARgQ_B0wCnoECAYQEQ..i&amp;docid=w6GLlWyyCjwvuM&amp;itg=1&amp;sa=X&amp;ved=2ahUKEwjt_pqih8nfAhXME4gKHZ3fARgQ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2864F-1BEA-48DD-9DBB-DF64AB724BBE}"/>
              </a:ext>
            </a:extLst>
          </p:cNvPr>
          <p:cNvSpPr txBox="1"/>
          <p:nvPr/>
        </p:nvSpPr>
        <p:spPr>
          <a:xfrm>
            <a:off x="1251194" y="2194089"/>
            <a:ext cx="2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P3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7A48C-E7E5-49A8-9C89-8ED0B086430D}"/>
              </a:ext>
            </a:extLst>
          </p:cNvPr>
          <p:cNvSpPr txBox="1"/>
          <p:nvPr/>
        </p:nvSpPr>
        <p:spPr>
          <a:xfrm>
            <a:off x="1135834" y="295200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P4,5,7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D89D2-C9CF-4A75-859B-6BDEC7779588}"/>
              </a:ext>
            </a:extLst>
          </p:cNvPr>
          <p:cNvSpPr txBox="1"/>
          <p:nvPr/>
        </p:nvSpPr>
        <p:spPr>
          <a:xfrm>
            <a:off x="1308503" y="3149363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P6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567C4-FE86-4DCB-91F0-68BA46A0F425}"/>
              </a:ext>
            </a:extLst>
          </p:cNvPr>
          <p:cNvSpPr txBox="1"/>
          <p:nvPr/>
        </p:nvSpPr>
        <p:spPr>
          <a:xfrm>
            <a:off x="1050128" y="333288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P6-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캐싱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0A42CD-D98F-42A5-96E9-C40C39A70A5A}"/>
              </a:ext>
            </a:extLst>
          </p:cNvPr>
          <p:cNvCxnSpPr>
            <a:cxnSpLocks/>
          </p:cNvCxnSpPr>
          <p:nvPr/>
        </p:nvCxnSpPr>
        <p:spPr>
          <a:xfrm>
            <a:off x="1656602" y="2194089"/>
            <a:ext cx="0" cy="3218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8EF652-AD90-485C-BD58-71383B7D5D34}"/>
              </a:ext>
            </a:extLst>
          </p:cNvPr>
          <p:cNvSpPr/>
          <p:nvPr/>
        </p:nvSpPr>
        <p:spPr>
          <a:xfrm>
            <a:off x="1720621" y="354063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7"/>
              </a:rPr>
              <a:t>https://api2cart.com/api-technology/what-rest-api-really-is/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FF598-83BA-46C3-BE33-0DBF528A003E}"/>
              </a:ext>
            </a:extLst>
          </p:cNvPr>
          <p:cNvSpPr txBox="1"/>
          <p:nvPr/>
        </p:nvSpPr>
        <p:spPr>
          <a:xfrm>
            <a:off x="1308503" y="3554468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P4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664FB7-D163-41C8-9E1E-AEF0DAE50E65}"/>
              </a:ext>
            </a:extLst>
          </p:cNvPr>
          <p:cNvSpPr/>
          <p:nvPr/>
        </p:nvSpPr>
        <p:spPr>
          <a:xfrm>
            <a:off x="0" y="838082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866C73-FEB6-473E-AAB5-4AE3E46C0A60}"/>
              </a:ext>
            </a:extLst>
          </p:cNvPr>
          <p:cNvSpPr/>
          <p:nvPr/>
        </p:nvSpPr>
        <p:spPr>
          <a:xfrm>
            <a:off x="0" y="5848384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E348FA-116C-4C0F-97EC-1CE33A4EB71A}"/>
              </a:ext>
            </a:extLst>
          </p:cNvPr>
          <p:cNvSpPr/>
          <p:nvPr/>
        </p:nvSpPr>
        <p:spPr>
          <a:xfrm>
            <a:off x="1720621" y="3799559"/>
            <a:ext cx="37647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Principled Design of the Modern Web Architecture ROY T. FIELDING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AC2E62-599F-4C72-9002-3A8386358D1D}"/>
              </a:ext>
            </a:extLst>
          </p:cNvPr>
          <p:cNvSpPr/>
          <p:nvPr/>
        </p:nvSpPr>
        <p:spPr>
          <a:xfrm>
            <a:off x="1720621" y="394154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8"/>
              </a:rPr>
              <a:t>https://www.ics.uci.edu/~taylor/documents/2002-REST-TOIT.pdf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D1A52-C7DE-4DD0-8795-A7266ABCE007}"/>
              </a:ext>
            </a:extLst>
          </p:cNvPr>
          <p:cNvSpPr txBox="1"/>
          <p:nvPr/>
        </p:nvSpPr>
        <p:spPr>
          <a:xfrm>
            <a:off x="1306597" y="3824676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P8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62E1E-3CEF-4C36-9BEA-7297CB88502E}"/>
              </a:ext>
            </a:extLst>
          </p:cNvPr>
          <p:cNvSpPr/>
          <p:nvPr/>
        </p:nvSpPr>
        <p:spPr>
          <a:xfrm>
            <a:off x="1720620" y="4251084"/>
            <a:ext cx="6573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9"/>
              </a:rPr>
              <a:t>https://www.google.com/search?q=REST+API&amp;source=lnms&amp;tbm=isch&amp;sa=X&amp;ved=0ahUKEwjRj5X27MjfAhVGa7wKHVUoAxgQ_AUIESgE&amp;biw=1745&amp;bih=836#imgdii=MFWkPZ1-UGhYfM:&amp;imgrc=8dxPLFs9V6GzbM: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243E66-8D38-4FC5-8189-3FCBFC282D78}"/>
              </a:ext>
            </a:extLst>
          </p:cNvPr>
          <p:cNvSpPr txBox="1"/>
          <p:nvPr/>
        </p:nvSpPr>
        <p:spPr>
          <a:xfrm>
            <a:off x="1270878" y="424395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P10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86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4DE9CC-0C91-4832-B56A-2D474718201F}"/>
              </a:ext>
            </a:extLst>
          </p:cNvPr>
          <p:cNvSpPr/>
          <p:nvPr/>
        </p:nvSpPr>
        <p:spPr>
          <a:xfrm>
            <a:off x="5430618" y="4910971"/>
            <a:ext cx="2951383" cy="325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47F64-CF30-4A81-B99F-38FB342AB4FC}"/>
              </a:ext>
            </a:extLst>
          </p:cNvPr>
          <p:cNvSpPr txBox="1"/>
          <p:nvPr/>
        </p:nvSpPr>
        <p:spPr>
          <a:xfrm>
            <a:off x="720436" y="1600009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C98"/>
                </a:solidFill>
              </a:rPr>
              <a:t>토큰 인증방식으로 </a:t>
            </a:r>
            <a:r>
              <a:rPr lang="en-US" altLang="ko-KR" b="1" dirty="0">
                <a:solidFill>
                  <a:srgbClr val="FFCC98"/>
                </a:solidFill>
              </a:rPr>
              <a:t>REST-API </a:t>
            </a:r>
            <a:r>
              <a:rPr lang="ko-KR" altLang="en-US" b="1" dirty="0">
                <a:solidFill>
                  <a:srgbClr val="FFCC98"/>
                </a:solidFill>
              </a:rPr>
              <a:t>사용</a:t>
            </a:r>
          </a:p>
        </p:txBody>
      </p:sp>
      <p:pic>
        <p:nvPicPr>
          <p:cNvPr id="11266" name="Picture 2" descr="ì¸ì ë¡ê·¸ì¸ì ëí ì´ë¯¸ì§ ê²ìê²°ê³¼">
            <a:extLst>
              <a:ext uri="{FF2B5EF4-FFF2-40B4-BE49-F238E27FC236}">
                <a16:creationId xmlns:a16="http://schemas.microsoft.com/office/drawing/2014/main" id="{428B05D7-6FFD-4D5F-A465-3609B750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2322293"/>
            <a:ext cx="4557713" cy="34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EA559-171C-42DF-8AAA-33805F4F30D6}"/>
              </a:ext>
            </a:extLst>
          </p:cNvPr>
          <p:cNvSpPr txBox="1"/>
          <p:nvPr/>
        </p:nvSpPr>
        <p:spPr>
          <a:xfrm>
            <a:off x="517083" y="2377675"/>
            <a:ext cx="12618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>
                <a:solidFill>
                  <a:schemeClr val="accent2">
                    <a:lumMod val="75000"/>
                  </a:schemeClr>
                </a:solidFill>
              </a:rPr>
              <a:t>기존의 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6E3992-19B8-4CE5-A576-F335A8FA9104}"/>
              </a:ext>
            </a:extLst>
          </p:cNvPr>
          <p:cNvSpPr/>
          <p:nvPr/>
        </p:nvSpPr>
        <p:spPr>
          <a:xfrm>
            <a:off x="5264944" y="3193065"/>
            <a:ext cx="337185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기존의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세션 로그인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방식은 접속자수가 늘어나면 서버의 </a:t>
            </a:r>
            <a:r>
              <a:rPr lang="ko-KR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메모리 사용량이 증가하게 되고 성능에 부정적 영향</a:t>
            </a:r>
            <a:endParaRPr lang="en-US" altLang="ko-KR" sz="1200" u="sng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r>
              <a:rPr lang="en-US" altLang="ko-KR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(** </a:t>
            </a:r>
            <a:r>
              <a:rPr lang="ko-KR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서버를 증설하고 </a:t>
            </a:r>
            <a:r>
              <a:rPr lang="en-US" altLang="ko-KR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session</a:t>
            </a:r>
            <a:r>
              <a:rPr lang="ko-KR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관리용 서버를 분리하는 등의 작업을 통해 이를 극복할 수 있음</a:t>
            </a:r>
            <a:r>
              <a:rPr lang="en-US" altLang="ko-KR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)</a:t>
            </a:r>
            <a:endParaRPr lang="ko-KR" altLang="en-US" sz="8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67A319-1ECE-422D-A962-1386D4E4BA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695" b="12639"/>
          <a:stretch/>
        </p:blipFill>
        <p:spPr>
          <a:xfrm>
            <a:off x="5124802" y="2600629"/>
            <a:ext cx="611630" cy="530642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7EF224B-71C8-403F-9D53-450A4F82E0C8}"/>
              </a:ext>
            </a:extLst>
          </p:cNvPr>
          <p:cNvSpPr/>
          <p:nvPr/>
        </p:nvSpPr>
        <p:spPr>
          <a:xfrm>
            <a:off x="6860637" y="4500780"/>
            <a:ext cx="180464" cy="1928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2D70BD-93FE-479B-AED4-41BD41500474}"/>
              </a:ext>
            </a:extLst>
          </p:cNvPr>
          <p:cNvSpPr/>
          <p:nvPr/>
        </p:nvSpPr>
        <p:spPr>
          <a:xfrm>
            <a:off x="5264944" y="4946473"/>
            <a:ext cx="337185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REST-API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서버의 토큰 로그인 방식</a:t>
            </a:r>
            <a:endParaRPr lang="ko-KR" altLang="en-US" sz="82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75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5" y="1223974"/>
            <a:ext cx="2322802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 err="1">
                <a:solidFill>
                  <a:schemeClr val="bg2">
                    <a:lumMod val="25000"/>
                  </a:schemeClr>
                </a:solidFill>
              </a:rPr>
              <a:t>Oauth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에서의 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5" y="1600010"/>
            <a:ext cx="549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REST API</a:t>
            </a:r>
            <a:r>
              <a:rPr lang="ko-KR" altLang="en-US" b="1" dirty="0">
                <a:solidFill>
                  <a:srgbClr val="FFCC98"/>
                </a:solidFill>
              </a:rPr>
              <a:t>에서 토큰인증방식이 어떻게 사용 되는가</a:t>
            </a:r>
            <a:r>
              <a:rPr lang="en-US" altLang="ko-KR" b="1" dirty="0">
                <a:solidFill>
                  <a:srgbClr val="FFCC98"/>
                </a:solidFill>
              </a:rPr>
              <a:t>?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pic>
        <p:nvPicPr>
          <p:cNvPr id="1026" name="Picture 2" descr="ê¸°ë³¸ ì¡°ê° ê°ì">
            <a:extLst>
              <a:ext uri="{FF2B5EF4-FFF2-40B4-BE49-F238E27FC236}">
                <a16:creationId xmlns:a16="http://schemas.microsoft.com/office/drawing/2014/main" id="{44DA02B7-12FE-4649-A24E-F5C77634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529463"/>
            <a:ext cx="6443663" cy="26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DEB663-A8A4-40E6-9046-D9B1AB90F1AE}"/>
              </a:ext>
            </a:extLst>
          </p:cNvPr>
          <p:cNvSpPr/>
          <p:nvPr/>
        </p:nvSpPr>
        <p:spPr>
          <a:xfrm>
            <a:off x="1754504" y="3183255"/>
            <a:ext cx="964178" cy="148590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698B7-DB6E-4363-877E-605DCD91BAF7}"/>
              </a:ext>
            </a:extLst>
          </p:cNvPr>
          <p:cNvSpPr/>
          <p:nvPr/>
        </p:nvSpPr>
        <p:spPr>
          <a:xfrm>
            <a:off x="5572125" y="3183255"/>
            <a:ext cx="788671" cy="148590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1590B-C95C-4D70-BEE3-CF3A98D3991F}"/>
              </a:ext>
            </a:extLst>
          </p:cNvPr>
          <p:cNvSpPr/>
          <p:nvPr/>
        </p:nvSpPr>
        <p:spPr>
          <a:xfrm>
            <a:off x="5002282" y="3331845"/>
            <a:ext cx="788671" cy="148590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11B60E-110D-41A1-93BB-6BB62ECE9E16}"/>
              </a:ext>
            </a:extLst>
          </p:cNvPr>
          <p:cNvSpPr/>
          <p:nvPr/>
        </p:nvSpPr>
        <p:spPr>
          <a:xfrm>
            <a:off x="8958262" y="857250"/>
            <a:ext cx="185738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902D5A-AE6E-4527-8D42-A27AD2BB683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36593" y="3331845"/>
            <a:ext cx="263261" cy="11044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798F66-E1C5-47EA-BD4C-2EE0F1C95DF2}"/>
              </a:ext>
            </a:extLst>
          </p:cNvPr>
          <p:cNvCxnSpPr>
            <a:stCxn id="8" idx="2"/>
          </p:cNvCxnSpPr>
          <p:nvPr/>
        </p:nvCxnSpPr>
        <p:spPr>
          <a:xfrm flipH="1">
            <a:off x="2718682" y="3480435"/>
            <a:ext cx="2677936" cy="9272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9422F9-2F29-496E-9677-5CF130CE3717}"/>
              </a:ext>
            </a:extLst>
          </p:cNvPr>
          <p:cNvCxnSpPr/>
          <p:nvPr/>
        </p:nvCxnSpPr>
        <p:spPr>
          <a:xfrm flipH="1">
            <a:off x="2943226" y="3250406"/>
            <a:ext cx="2628899" cy="11858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79963-D555-45B4-B76A-1EBAB7E580C8}"/>
              </a:ext>
            </a:extLst>
          </p:cNvPr>
          <p:cNvSpPr txBox="1"/>
          <p:nvPr/>
        </p:nvSpPr>
        <p:spPr>
          <a:xfrm>
            <a:off x="4229100" y="3086100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70E00-783C-4BD1-BABB-31BDD220EE2B}"/>
              </a:ext>
            </a:extLst>
          </p:cNvPr>
          <p:cNvSpPr txBox="1"/>
          <p:nvPr/>
        </p:nvSpPr>
        <p:spPr>
          <a:xfrm>
            <a:off x="1232961" y="4609338"/>
            <a:ext cx="2709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Call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Token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Credentials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양쪽 중괄호 17">
            <a:extLst>
              <a:ext uri="{FF2B5EF4-FFF2-40B4-BE49-F238E27FC236}">
                <a16:creationId xmlns:a16="http://schemas.microsoft.com/office/drawing/2014/main" id="{6A8D996A-CE8E-462A-AB6B-5FFCDD070B63}"/>
              </a:ext>
            </a:extLst>
          </p:cNvPr>
          <p:cNvSpPr/>
          <p:nvPr/>
        </p:nvSpPr>
        <p:spPr>
          <a:xfrm>
            <a:off x="1064419" y="4609339"/>
            <a:ext cx="3028950" cy="547874"/>
          </a:xfrm>
          <a:prstGeom prst="bracePair">
            <a:avLst>
              <a:gd name="adj" fmla="val 0"/>
            </a:avLst>
          </a:prstGeom>
          <a:ln w="25400">
            <a:solidFill>
              <a:schemeClr val="accent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0E00-783C-4BD1-BABB-31BDD220EE2B}"/>
              </a:ext>
            </a:extLst>
          </p:cNvPr>
          <p:cNvSpPr txBox="1"/>
          <p:nvPr/>
        </p:nvSpPr>
        <p:spPr>
          <a:xfrm>
            <a:off x="5179065" y="2267326"/>
            <a:ext cx="1771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75" b="1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675" b="1" dirty="0" err="1">
                <a:solidFill>
                  <a:schemeClr val="bg2">
                    <a:lumMod val="50000"/>
                  </a:schemeClr>
                </a:solidFill>
              </a:rPr>
              <a:t>프록시</a:t>
            </a:r>
            <a:r>
              <a:rPr lang="ko-KR" altLang="en-US" sz="675" b="1" dirty="0">
                <a:solidFill>
                  <a:schemeClr val="bg2">
                    <a:lumMod val="50000"/>
                  </a:schemeClr>
                </a:solidFill>
              </a:rPr>
              <a:t> 서버를 이용할 때의 예</a:t>
            </a:r>
            <a:endParaRPr lang="en-US" altLang="ko-KR" sz="675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675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675" b="1" dirty="0" err="1">
                <a:solidFill>
                  <a:schemeClr val="bg2">
                    <a:lumMod val="50000"/>
                  </a:schemeClr>
                </a:solidFill>
              </a:rPr>
              <a:t>프록시</a:t>
            </a:r>
            <a:r>
              <a:rPr lang="ko-KR" altLang="en-US" sz="675" b="1" dirty="0">
                <a:solidFill>
                  <a:schemeClr val="bg2">
                    <a:lumMod val="50000"/>
                  </a:schemeClr>
                </a:solidFill>
              </a:rPr>
              <a:t> 서버 이용 </a:t>
            </a:r>
            <a:r>
              <a:rPr lang="ko-KR" altLang="en-US" sz="675" b="1" dirty="0" err="1">
                <a:solidFill>
                  <a:schemeClr val="bg2">
                    <a:lumMod val="50000"/>
                  </a:schemeClr>
                </a:solidFill>
              </a:rPr>
              <a:t>안할</a:t>
            </a:r>
            <a:r>
              <a:rPr lang="ko-KR" altLang="en-US" sz="675" b="1" dirty="0">
                <a:solidFill>
                  <a:schemeClr val="bg2">
                    <a:lumMod val="50000"/>
                  </a:schemeClr>
                </a:solidFill>
              </a:rPr>
              <a:t> 시 서버로  </a:t>
            </a:r>
            <a:r>
              <a:rPr lang="en-US" altLang="ko-KR" sz="675" b="1" dirty="0">
                <a:solidFill>
                  <a:schemeClr val="bg2">
                    <a:lumMod val="50000"/>
                  </a:schemeClr>
                </a:solidFill>
              </a:rPr>
              <a:t>API Call)</a:t>
            </a:r>
            <a:endParaRPr lang="en-US" altLang="ko-KR" sz="675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3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3" y="2800838"/>
            <a:ext cx="5914571" cy="994172"/>
          </a:xfrm>
        </p:spPr>
        <p:txBody>
          <a:bodyPr>
            <a:normAutofit/>
          </a:bodyPr>
          <a:lstStyle/>
          <a:p>
            <a:r>
              <a:rPr lang="en-US" altLang="ko-KR" sz="3600" b="1" spc="-113" dirty="0" err="1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Oauth</a:t>
            </a:r>
            <a:r>
              <a:rPr lang="ko-KR" altLang="en-US" sz="3600" b="1" spc="-113" dirty="0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3600" b="1" spc="-113" dirty="0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endParaRPr lang="ko-KR" altLang="en-US" sz="3600" b="1" spc="-113" dirty="0">
              <a:solidFill>
                <a:srgbClr val="FFC5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1357313" y="857251"/>
            <a:ext cx="1648898" cy="23288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EE517-BF30-442E-936A-BE3C03590FF4}"/>
              </a:ext>
            </a:extLst>
          </p:cNvPr>
          <p:cNvSpPr/>
          <p:nvPr/>
        </p:nvSpPr>
        <p:spPr>
          <a:xfrm>
            <a:off x="1419314" y="3869785"/>
            <a:ext cx="66983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Representational State Transfer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(</a:t>
            </a:r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REST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) is a 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hlinkClick r:id="rId2" tooltip="Software archite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architectural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style that defines a set of constraints to be used for creating web services. Web services that conform to the REST architectural style, termed </a:t>
            </a:r>
            <a:r>
              <a:rPr lang="en-US" altLang="ko-KR" sz="9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RESTful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web services, provide interoperability between computer systems on the Internet. RESTful web services allow the requesting systems to access and manipulate textual representations of 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hlinkClick r:id="rId3" tooltip="Web resou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resources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by using a uniform and predefined set of 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hlinkClick r:id="rId4" tooltip="Stateless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stateless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operations. Other kinds of web services, such as 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hlinkClick r:id="rId5" tooltip="SOA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SOAP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web services, expose their own arbitrary sets of operations.</a:t>
            </a:r>
            <a:r>
              <a:rPr lang="en-US" altLang="ko-KR" sz="90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01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47F64-CF30-4A81-B99F-38FB342AB4FC}"/>
              </a:ext>
            </a:extLst>
          </p:cNvPr>
          <p:cNvSpPr txBox="1"/>
          <p:nvPr/>
        </p:nvSpPr>
        <p:spPr>
          <a:xfrm>
            <a:off x="720436" y="1600009"/>
            <a:ext cx="460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CC98"/>
                </a:solidFill>
              </a:rPr>
              <a:t>Oauth</a:t>
            </a:r>
            <a:r>
              <a:rPr lang="ko-KR" altLang="en-US" b="1" dirty="0">
                <a:solidFill>
                  <a:srgbClr val="FFCC98"/>
                </a:solidFill>
              </a:rPr>
              <a:t>에서 </a:t>
            </a:r>
            <a:r>
              <a:rPr lang="en-US" altLang="ko-KR" b="1" dirty="0">
                <a:solidFill>
                  <a:srgbClr val="FFCC98"/>
                </a:solidFill>
              </a:rPr>
              <a:t>REST-API</a:t>
            </a:r>
            <a:r>
              <a:rPr lang="ko-KR" altLang="en-US" b="1" dirty="0">
                <a:solidFill>
                  <a:srgbClr val="FFCC98"/>
                </a:solidFill>
              </a:rPr>
              <a:t>의 사용</a:t>
            </a:r>
          </a:p>
        </p:txBody>
      </p:sp>
      <p:pic>
        <p:nvPicPr>
          <p:cNvPr id="16386" name="Picture 2" descr="Authorization Code Flow">
            <a:extLst>
              <a:ext uri="{FF2B5EF4-FFF2-40B4-BE49-F238E27FC236}">
                <a16:creationId xmlns:a16="http://schemas.microsoft.com/office/drawing/2014/main" id="{7636CF8E-DDDF-43AE-BF10-B9534E25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35" y="2402461"/>
            <a:ext cx="5107781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461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47F64-CF30-4A81-B99F-38FB342AB4FC}"/>
              </a:ext>
            </a:extLst>
          </p:cNvPr>
          <p:cNvSpPr txBox="1"/>
          <p:nvPr/>
        </p:nvSpPr>
        <p:spPr>
          <a:xfrm>
            <a:off x="720436" y="1600009"/>
            <a:ext cx="28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OAuth</a:t>
            </a:r>
            <a:r>
              <a:rPr lang="ko-KR" altLang="en-US" b="1" dirty="0">
                <a:solidFill>
                  <a:srgbClr val="FFCC98"/>
                </a:solidFill>
              </a:rPr>
              <a:t>로 </a:t>
            </a:r>
            <a:r>
              <a:rPr lang="en-US" altLang="ko-KR" b="1" dirty="0">
                <a:solidFill>
                  <a:srgbClr val="FFCC98"/>
                </a:solidFill>
              </a:rPr>
              <a:t>REST-API </a:t>
            </a:r>
            <a:r>
              <a:rPr lang="ko-KR" altLang="en-US" b="1" dirty="0">
                <a:solidFill>
                  <a:srgbClr val="FFCC98"/>
                </a:solidFill>
              </a:rPr>
              <a:t>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7403" y="2100549"/>
            <a:ext cx="8193521" cy="770726"/>
          </a:xfrm>
          <a:prstGeom prst="rect">
            <a:avLst/>
          </a:prstGeom>
          <a:solidFill>
            <a:srgbClr val="F5BE99">
              <a:alpha val="1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0" name="Picture 2" descr="http method structur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4" y="2871275"/>
            <a:ext cx="3495964" cy="28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7628" y="2134327"/>
            <a:ext cx="825442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/>
              <a:t>GET /resource HTTP/1.1</a:t>
            </a:r>
          </a:p>
          <a:p>
            <a:r>
              <a:rPr lang="en-US" altLang="ko-KR" sz="1350" dirty="0"/>
              <a:t>Host: server.example.com </a:t>
            </a:r>
          </a:p>
          <a:p>
            <a:r>
              <a:rPr lang="en-US" altLang="ko-KR" sz="1350" dirty="0"/>
              <a:t>Authorization: Bearer mF_9.B5f-4.1JqM</a:t>
            </a:r>
            <a:endParaRPr lang="ko-KR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333" y="2181225"/>
            <a:ext cx="7983767" cy="6162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3" name="구부러진 연결선 12"/>
          <p:cNvCxnSpPr>
            <a:stCxn id="12" idx="2"/>
          </p:cNvCxnSpPr>
          <p:nvPr/>
        </p:nvCxnSpPr>
        <p:spPr>
          <a:xfrm rot="5400000">
            <a:off x="3623701" y="2266243"/>
            <a:ext cx="400268" cy="1462766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3334" y="2969161"/>
            <a:ext cx="2529117" cy="27897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4327526" y="3197760"/>
            <a:ext cx="207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헤더 뿐만 아니라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여러가지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Parameter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포함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327526" y="3651250"/>
            <a:ext cx="1870075" cy="0"/>
          </a:xfrm>
          <a:prstGeom prst="line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385558" y="3855244"/>
          <a:ext cx="4231393" cy="1722216"/>
        </p:xfrm>
        <a:graphic>
          <a:graphicData uri="http://schemas.openxmlformats.org/drawingml/2006/table">
            <a:tbl>
              <a:tblPr/>
              <a:tblGrid>
                <a:gridCol w="57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39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cap="all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pARAMETER</a:t>
                      </a:r>
                      <a:endParaRPr lang="en-US" sz="500" b="1" cap="all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cap="all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PARM TYPE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cap="all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DATA TYPE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cap="all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REQUIRED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cap="all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DESCRIPTION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67"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 err="1">
                          <a:effectLst/>
                          <a:latin typeface="Helvetica"/>
                        </a:rPr>
                        <a:t>grant_type</a:t>
                      </a:r>
                      <a:endParaRPr lang="en-US" sz="500" dirty="0">
                        <a:effectLst/>
                        <a:latin typeface="Helvetica"/>
                      </a:endParaRP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Required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The OAuth </a:t>
                      </a:r>
                      <a:r>
                        <a:rPr lang="en-US" sz="500" u="none" strike="noStrike">
                          <a:solidFill>
                            <a:srgbClr val="2683B4"/>
                          </a:solidFill>
                          <a:effectLst/>
                          <a:latin typeface="Helvetica"/>
                          <a:hlinkClick r:id="rId4"/>
                        </a:rPr>
                        <a:t>grant type</a:t>
                      </a: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.</a:t>
                      </a:r>
                    </a:p>
                    <a:p>
                      <a:pPr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If the request is a request for a refresh token, the value must be set to </a:t>
                      </a:r>
                      <a:r>
                        <a:rPr lang="en-US" sz="5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refresh_token</a:t>
                      </a: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6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client_id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Unique identifier of the client application.</a:t>
                      </a:r>
                    </a:p>
                    <a:p>
                      <a:pPr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Must be sent; but can be sent as Authorization header.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4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client_secret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The client secret value; this value identifies the client with the provider.</a:t>
                      </a:r>
                    </a:p>
                    <a:p>
                      <a:pPr fontAlgn="t"/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Can be sent as Authorization header. Also, not needed for public client, even if Authorization header is not sent.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8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refresh_token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Refresh Token grant type only: The refresh token.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44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scope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OAuth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 2.0: standard scope parameter. One or more </a:t>
                      </a:r>
                      <a:r>
                        <a:rPr lang="en-US" sz="500" u="none" strike="noStrike" dirty="0">
                          <a:solidFill>
                            <a:srgbClr val="2683B4"/>
                          </a:solidFill>
                          <a:effectLst/>
                          <a:latin typeface="Helvetica"/>
                          <a:hlinkClick r:id="rId5"/>
                        </a:rPr>
                        <a:t>scopes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 configured in the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OAuth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 provider. Space separator for multiple scopes.</a:t>
                      </a:r>
                    </a:p>
                    <a:p>
                      <a:pPr fontAlgn="t"/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The scope of the access request.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86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code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Authorization Code grant type only: The authorization code that was previously received by the client application.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86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redirect_uri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Authorization Code grant type only: The redirect URI of the client application, where it received the authorization code.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28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username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Resource Owner Password Credentials only: The resource owner's username.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28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password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Resource Owner Password Credentials only: The resource owner's password.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44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client_assertion_type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JWT Bearer Assertion grant type only:</a:t>
                      </a:r>
                    </a:p>
                    <a:p>
                      <a:pPr fontAlgn="t"/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The format of the assertion as identified by the Authorization Server. The value must be set to </a:t>
                      </a:r>
                      <a:r>
                        <a:rPr lang="en-US" sz="500" b="1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urn:ietf:params:oauth:client-assertion-type:jwt-bearer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86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client_assertion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JWT Bearer Assertion grant type only: The assertion being used to authenticate the client. Only JWT compact serialization is allowed.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287"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assertion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Form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String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>
                          <a:effectLst/>
                          <a:latin typeface="Helvetica"/>
                        </a:rPr>
                        <a:t>Optional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500" dirty="0">
                          <a:effectLst/>
                          <a:latin typeface="Helvetica"/>
                        </a:rPr>
                        <a:t>JWT Bearer Assertion grant type only: The JWT Bearer Assertion.</a:t>
                      </a:r>
                    </a:p>
                  </a:txBody>
                  <a:tcPr marL="4706" marR="2354" marT="2354" marB="235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48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endParaRPr lang="ko-KR" altLang="en-US" sz="1800" b="1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425815"/>
            <a:ext cx="58173" cy="410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552063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Reference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2864F-1BEA-48DD-9DBB-DF64AB724BBE}"/>
              </a:ext>
            </a:extLst>
          </p:cNvPr>
          <p:cNvSpPr txBox="1"/>
          <p:nvPr/>
        </p:nvSpPr>
        <p:spPr>
          <a:xfrm>
            <a:off x="728968" y="2188484"/>
            <a:ext cx="895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P15 </a:t>
            </a:r>
            <a:r>
              <a:rPr lang="en-US" altLang="ko-KR" sz="900" dirty="0" err="1">
                <a:solidFill>
                  <a:schemeClr val="bg2">
                    <a:lumMod val="50000"/>
                  </a:schemeClr>
                </a:solidFill>
              </a:rPr>
              <a:t>Oauth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 Ex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7A48C-E7E5-49A8-9C89-8ED0B086430D}"/>
              </a:ext>
            </a:extLst>
          </p:cNvPr>
          <p:cNvSpPr txBox="1"/>
          <p:nvPr/>
        </p:nvSpPr>
        <p:spPr>
          <a:xfrm>
            <a:off x="1135834" y="295200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P4,5,7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D89D2-C9CF-4A75-859B-6BDEC7779588}"/>
              </a:ext>
            </a:extLst>
          </p:cNvPr>
          <p:cNvSpPr txBox="1"/>
          <p:nvPr/>
        </p:nvSpPr>
        <p:spPr>
          <a:xfrm>
            <a:off x="1308503" y="3149363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P6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567C4-FE86-4DCB-91F0-68BA46A0F425}"/>
              </a:ext>
            </a:extLst>
          </p:cNvPr>
          <p:cNvSpPr txBox="1"/>
          <p:nvPr/>
        </p:nvSpPr>
        <p:spPr>
          <a:xfrm>
            <a:off x="1050128" y="333288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P6-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캐싱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0A42CD-D98F-42A5-96E9-C40C39A70A5A}"/>
              </a:ext>
            </a:extLst>
          </p:cNvPr>
          <p:cNvCxnSpPr>
            <a:cxnSpLocks/>
          </p:cNvCxnSpPr>
          <p:nvPr/>
        </p:nvCxnSpPr>
        <p:spPr>
          <a:xfrm>
            <a:off x="1656602" y="2194089"/>
            <a:ext cx="0" cy="3218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9FF598-83BA-46C3-BE33-0DBF528A003E}"/>
              </a:ext>
            </a:extLst>
          </p:cNvPr>
          <p:cNvSpPr txBox="1"/>
          <p:nvPr/>
        </p:nvSpPr>
        <p:spPr>
          <a:xfrm>
            <a:off x="1308503" y="3554468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P4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664FB7-D163-41C8-9E1E-AEF0DAE50E65}"/>
              </a:ext>
            </a:extLst>
          </p:cNvPr>
          <p:cNvSpPr/>
          <p:nvPr/>
        </p:nvSpPr>
        <p:spPr>
          <a:xfrm>
            <a:off x="0" y="838082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866C73-FEB6-473E-AAB5-4AE3E46C0A60}"/>
              </a:ext>
            </a:extLst>
          </p:cNvPr>
          <p:cNvSpPr/>
          <p:nvPr/>
        </p:nvSpPr>
        <p:spPr>
          <a:xfrm>
            <a:off x="0" y="5848384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D1A52-C7DE-4DD0-8795-A7266ABCE007}"/>
              </a:ext>
            </a:extLst>
          </p:cNvPr>
          <p:cNvSpPr txBox="1"/>
          <p:nvPr/>
        </p:nvSpPr>
        <p:spPr>
          <a:xfrm>
            <a:off x="1306597" y="3824676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P8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243E66-8D38-4FC5-8189-3FCBFC282D78}"/>
              </a:ext>
            </a:extLst>
          </p:cNvPr>
          <p:cNvSpPr txBox="1"/>
          <p:nvPr/>
        </p:nvSpPr>
        <p:spPr>
          <a:xfrm>
            <a:off x="1270878" y="424395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P10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2C659B-8E2B-4628-A6FD-C93F08E06E3B}"/>
              </a:ext>
            </a:extLst>
          </p:cNvPr>
          <p:cNvSpPr/>
          <p:nvPr/>
        </p:nvSpPr>
        <p:spPr>
          <a:xfrm>
            <a:off x="1796074" y="22085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3"/>
              </a:rPr>
              <a:t>https://bitbucket.org/atlassian_tutorial/atlassian-oauth-examples?_ga=2.3671349.486880364.1546232256-1385523965.1546232256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C50F6F-BBFD-4706-843E-19FEEA16A9B7}"/>
              </a:ext>
            </a:extLst>
          </p:cNvPr>
          <p:cNvSpPr/>
          <p:nvPr/>
        </p:nvSpPr>
        <p:spPr>
          <a:xfrm>
            <a:off x="1796074" y="265386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4"/>
              </a:rPr>
              <a:t>https://www.digitalocean.com/community/tutorials/an-introduction-to-oauth-2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B7502-D1D2-47E8-BD5A-545E884C7802}"/>
              </a:ext>
            </a:extLst>
          </p:cNvPr>
          <p:cNvSpPr/>
          <p:nvPr/>
        </p:nvSpPr>
        <p:spPr>
          <a:xfrm>
            <a:off x="1796074" y="2960720"/>
            <a:ext cx="21771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5"/>
              </a:rPr>
              <a:t>https://auth0.com/docs/protocols/oauth2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B0CA04-78DD-4626-A6D1-4221832FEE0E}"/>
              </a:ext>
            </a:extLst>
          </p:cNvPr>
          <p:cNvSpPr/>
          <p:nvPr/>
        </p:nvSpPr>
        <p:spPr>
          <a:xfrm>
            <a:off x="1765254" y="32212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6"/>
              </a:rPr>
              <a:t>https://developer.atlassian.com/cloud/jira/platform/jira-rest-api-oauth-authentication/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ABF46D-20AD-44D3-BF6A-1FE67EF84B60}"/>
              </a:ext>
            </a:extLst>
          </p:cNvPr>
          <p:cNvSpPr/>
          <p:nvPr/>
        </p:nvSpPr>
        <p:spPr>
          <a:xfrm>
            <a:off x="1765254" y="3491542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7"/>
              </a:rPr>
              <a:t>https://developer.github.com/apps/building-oauth-apps/authorizing-oauth-apps/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2B81CD-08AF-4A49-932A-AD5DAA2E7514}"/>
              </a:ext>
            </a:extLst>
          </p:cNvPr>
          <p:cNvSpPr/>
          <p:nvPr/>
        </p:nvSpPr>
        <p:spPr>
          <a:xfrm>
            <a:off x="1796074" y="3803553"/>
            <a:ext cx="23471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8"/>
              </a:rPr>
              <a:t>https://aaronparecki.com/oauth-2-simplified/</a:t>
            </a:r>
            <a:endParaRPr lang="ko-KR" altLang="en-US" sz="900" dirty="0"/>
          </a:p>
        </p:txBody>
      </p:sp>
      <p:sp>
        <p:nvSpPr>
          <p:cNvPr id="2" name="직사각형 1"/>
          <p:cNvSpPr/>
          <p:nvPr/>
        </p:nvSpPr>
        <p:spPr>
          <a:xfrm>
            <a:off x="1839191" y="4084250"/>
            <a:ext cx="18165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9"/>
              </a:rPr>
              <a:t>https://tools.ietf.org/html/rfc6750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75166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1" y="2802348"/>
            <a:ext cx="5914571" cy="994172"/>
          </a:xfrm>
        </p:spPr>
        <p:txBody>
          <a:bodyPr>
            <a:normAutofit/>
          </a:bodyPr>
          <a:lstStyle/>
          <a:p>
            <a:r>
              <a:rPr lang="en-US" altLang="ko-KR" sz="3600" b="1" spc="-113" dirty="0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3600" b="1" spc="-113" dirty="0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3600" b="1" spc="-113" dirty="0">
                <a:solidFill>
                  <a:srgbClr val="FFC5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  <a:endParaRPr lang="ko-KR" altLang="en-US" sz="3600" b="1" spc="-113" dirty="0">
              <a:solidFill>
                <a:srgbClr val="FFC5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1769358" y="857251"/>
            <a:ext cx="1236853" cy="22663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EE517-BF30-442E-936A-BE3C03590FF4}"/>
              </a:ext>
            </a:extLst>
          </p:cNvPr>
          <p:cNvSpPr/>
          <p:nvPr/>
        </p:nvSpPr>
        <p:spPr>
          <a:xfrm>
            <a:off x="1714727" y="3869785"/>
            <a:ext cx="66983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Representational State Transfer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(</a:t>
            </a:r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REST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) is a software architectural style that defines a set of constraints to be used for creating web services. Web services that conform to the REST architectural style, termed </a:t>
            </a:r>
            <a:r>
              <a:rPr lang="en-US" altLang="ko-KR" sz="9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RESTful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 web services, provide interoperability between computer systems on the Internet. RESTful web services allow the requesting systems to access and manipulate textual representations of web resources by using a uniform and predefined set of stateless operations. Other kinds of web services, such as SOAP web services, expose their own arbitrary sets of operations.</a:t>
            </a:r>
            <a:r>
              <a:rPr lang="en-US" altLang="ko-KR" sz="90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[1]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Authentication vs Authorization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Definition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664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</a:t>
              </a:r>
              <a:r>
                <a:rPr lang="en-US" altLang="ko-KR" sz="1050" u="sng" dirty="0">
                  <a:hlinkClick r:id="rId3"/>
                </a:rPr>
                <a:t>https://httpd.apache.org/docs/2.4/ko/howto/auth.html</a:t>
              </a:r>
              <a:endParaRPr lang="ko-KR" altLang="ko-KR" sz="105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FFC8144-1EB8-4E19-A5B9-A0F557D204D1}"/>
              </a:ext>
            </a:extLst>
          </p:cNvPr>
          <p:cNvSpPr/>
          <p:nvPr/>
        </p:nvSpPr>
        <p:spPr>
          <a:xfrm>
            <a:off x="607375" y="2781341"/>
            <a:ext cx="76581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b="1" dirty="0">
                <a:ea typeface="굴림" panose="020B0600000101010101" pitchFamily="50" charset="-127"/>
                <a:cs typeface="Arial" panose="020B0604020202020204" pitchFamily="34" charset="0"/>
              </a:rPr>
              <a:t>Authentication</a:t>
            </a:r>
            <a:r>
              <a:rPr lang="en-US" altLang="ko-KR" sz="1350" dirty="0">
                <a:ea typeface="굴림" panose="020B0600000101010101" pitchFamily="50" charset="-127"/>
                <a:cs typeface="Arial" panose="020B0604020202020204" pitchFamily="34" charset="0"/>
              </a:rPr>
              <a:t> is any process by which you verify that someone is who they claim they are.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ko-KR" sz="1350" dirty="0"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50" b="1" dirty="0">
                <a:ea typeface="굴림" panose="020B0600000101010101" pitchFamily="50" charset="-127"/>
                <a:cs typeface="Arial" panose="020B0604020202020204" pitchFamily="34" charset="0"/>
              </a:rPr>
              <a:t>Authorization</a:t>
            </a:r>
            <a:r>
              <a:rPr lang="en-US" altLang="ko-KR" sz="1350" dirty="0">
                <a:ea typeface="굴림" panose="020B0600000101010101" pitchFamily="50" charset="-127"/>
                <a:cs typeface="Arial" panose="020B0604020202020204" pitchFamily="34" charset="0"/>
              </a:rPr>
              <a:t> is any process by which someone is allowed to be where they want to go, or to have information that they want to have.</a:t>
            </a:r>
            <a:endParaRPr lang="ko-KR" altLang="ko-KR" sz="1350" dirty="0"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451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47F64-CF30-4A81-B99F-38FB342AB4FC}"/>
              </a:ext>
            </a:extLst>
          </p:cNvPr>
          <p:cNvSpPr txBox="1"/>
          <p:nvPr/>
        </p:nvSpPr>
        <p:spPr>
          <a:xfrm>
            <a:off x="720436" y="1600009"/>
            <a:ext cx="28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JWT</a:t>
            </a:r>
            <a:r>
              <a:rPr lang="ko-KR" altLang="en-US" b="1" dirty="0">
                <a:solidFill>
                  <a:srgbClr val="FFCC98"/>
                </a:solidFill>
              </a:rPr>
              <a:t>로 </a:t>
            </a:r>
            <a:r>
              <a:rPr lang="en-US" altLang="ko-KR" b="1" dirty="0">
                <a:solidFill>
                  <a:srgbClr val="FFCC98"/>
                </a:solidFill>
              </a:rPr>
              <a:t>REST-API </a:t>
            </a:r>
            <a:r>
              <a:rPr lang="ko-KR" altLang="en-US" b="1" dirty="0">
                <a:solidFill>
                  <a:srgbClr val="FFCC98"/>
                </a:solidFill>
              </a:rPr>
              <a:t>사용</a:t>
            </a:r>
          </a:p>
        </p:txBody>
      </p:sp>
      <p:pic>
        <p:nvPicPr>
          <p:cNvPr id="1026" name="Picture 2" descr="JSON Web Tokenì ì´ë»ê² ìëí©ëê¹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2581153"/>
            <a:ext cx="7008812" cy="26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34079" y="4269055"/>
            <a:ext cx="181667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latin typeface="+mn-ea"/>
                <a:cs typeface="굴림" pitchFamily="50" charset="-127"/>
              </a:rPr>
              <a:t>3. App</a:t>
            </a:r>
            <a:r>
              <a:rPr kumimoji="1" lang="ko-KR" altLang="en-US" sz="900" dirty="0">
                <a:latin typeface="+mn-ea"/>
                <a:cs typeface="굴림" pitchFamily="50" charset="-127"/>
              </a:rPr>
              <a:t>은 </a:t>
            </a:r>
            <a:r>
              <a:rPr kumimoji="1" lang="ko-KR" altLang="en-US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액세스 토큰을 사용하여 보호 된 </a:t>
            </a:r>
            <a:r>
              <a:rPr kumimoji="1" lang="ko-KR" altLang="en-US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리소스</a:t>
            </a:r>
            <a:r>
              <a:rPr kumimoji="1" lang="ko-KR" altLang="ko-KR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(</a:t>
            </a:r>
            <a:r>
              <a:rPr kumimoji="1" lang="ko-KR" altLang="en-US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예 </a:t>
            </a:r>
            <a:r>
              <a:rPr kumimoji="1" lang="ko-KR" altLang="ko-KR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: API)</a:t>
            </a:r>
            <a:r>
              <a:rPr kumimoji="1" lang="ko-KR" altLang="en-US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에 액세스</a:t>
            </a:r>
            <a:endParaRPr kumimoji="1" lang="ko-KR" altLang="ko-KR" sz="900" b="1" dirty="0">
              <a:solidFill>
                <a:srgbClr val="333333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67225" y="2587080"/>
            <a:ext cx="208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ko-KR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어플리케이션 또는 클라이언트가 권한 서버에 </a:t>
            </a:r>
            <a:r>
              <a:rPr kumimoji="1" lang="ko-KR" altLang="ko-KR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권한을 요청</a:t>
            </a:r>
            <a:endParaRPr kumimoji="1" lang="en-US" altLang="ko-KR" sz="900" b="1" dirty="0">
              <a:solidFill>
                <a:srgbClr val="333333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06018" y="3631756"/>
            <a:ext cx="20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1" lang="en-US" altLang="ko-KR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ko-KR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권한 부여가 승인되면 권한 서버는 </a:t>
            </a:r>
            <a:r>
              <a:rPr kumimoji="1" lang="en-US" altLang="ko-KR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App</a:t>
            </a:r>
            <a:r>
              <a:rPr kumimoji="1" lang="ko-KR" altLang="ko-KR" sz="900" dirty="0">
                <a:solidFill>
                  <a:srgbClr val="333333"/>
                </a:solidFill>
                <a:latin typeface="+mn-ea"/>
                <a:cs typeface="굴림" pitchFamily="50" charset="-127"/>
              </a:rPr>
              <a:t>에 </a:t>
            </a:r>
            <a:r>
              <a:rPr kumimoji="1" lang="ko-KR" altLang="ko-KR" sz="900" b="1" dirty="0">
                <a:solidFill>
                  <a:srgbClr val="333333"/>
                </a:solidFill>
                <a:latin typeface="+mn-ea"/>
                <a:cs typeface="굴림" pitchFamily="50" charset="-127"/>
              </a:rPr>
              <a:t>액세스 토큰을 리턴</a:t>
            </a:r>
          </a:p>
        </p:txBody>
      </p:sp>
    </p:spTree>
    <p:extLst>
      <p:ext uri="{BB962C8B-B14F-4D97-AF65-F5344CB8AC3E}">
        <p14:creationId xmlns:p14="http://schemas.microsoft.com/office/powerpoint/2010/main" val="2669978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77403" y="2100549"/>
            <a:ext cx="8193521" cy="770726"/>
          </a:xfrm>
          <a:prstGeom prst="rect">
            <a:avLst/>
          </a:prstGeom>
          <a:solidFill>
            <a:srgbClr val="F5BE99">
              <a:alpha val="18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/>
          <p:cNvSpPr/>
          <p:nvPr/>
        </p:nvSpPr>
        <p:spPr>
          <a:xfrm>
            <a:off x="4249304" y="4351304"/>
            <a:ext cx="4043797" cy="696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</a:rPr>
              <a:t>란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47F64-CF30-4A81-B99F-38FB342AB4FC}"/>
              </a:ext>
            </a:extLst>
          </p:cNvPr>
          <p:cNvSpPr txBox="1"/>
          <p:nvPr/>
        </p:nvSpPr>
        <p:spPr>
          <a:xfrm>
            <a:off x="720436" y="1600009"/>
            <a:ext cx="28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JWT</a:t>
            </a:r>
            <a:r>
              <a:rPr lang="ko-KR" altLang="en-US" b="1" dirty="0">
                <a:solidFill>
                  <a:srgbClr val="FFCC98"/>
                </a:solidFill>
              </a:rPr>
              <a:t>로 </a:t>
            </a:r>
            <a:r>
              <a:rPr lang="en-US" altLang="ko-KR" b="1" dirty="0">
                <a:solidFill>
                  <a:srgbClr val="FFCC98"/>
                </a:solidFill>
              </a:rPr>
              <a:t>REST-API </a:t>
            </a:r>
            <a:r>
              <a:rPr lang="ko-KR" altLang="en-US" b="1" dirty="0">
                <a:solidFill>
                  <a:srgbClr val="FFCC98"/>
                </a:solidFill>
              </a:rPr>
              <a:t>사용</a:t>
            </a:r>
          </a:p>
        </p:txBody>
      </p:sp>
      <p:pic>
        <p:nvPicPr>
          <p:cNvPr id="1026" name="Picture 2" descr="http method structur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4" y="2871275"/>
            <a:ext cx="3495964" cy="28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7628" y="2134327"/>
            <a:ext cx="825442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/resource HTTP/1.1 </a:t>
            </a:r>
          </a:p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Host: server.example.com</a:t>
            </a:r>
          </a:p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Authorization: Bearer eyJhbGciOiJIUzI1NiIXVCJ9...TJVA95OrM7E20RMHrHDcEfxjoYZgeFONFh7HgQ</a:t>
            </a:r>
            <a:endParaRPr lang="ko-KR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3333" y="2574168"/>
            <a:ext cx="7983767" cy="2233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구부러진 연결선 7"/>
          <p:cNvCxnSpPr>
            <a:stCxn id="3" idx="2"/>
          </p:cNvCxnSpPr>
          <p:nvPr/>
        </p:nvCxnSpPr>
        <p:spPr>
          <a:xfrm rot="5400000">
            <a:off x="3639274" y="2279449"/>
            <a:ext cx="397899" cy="1433987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3334" y="2969161"/>
            <a:ext cx="2529117" cy="4376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4327525" y="3197760"/>
            <a:ext cx="273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헤더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JWT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헤더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Payload, Signature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포함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327526" y="3651250"/>
            <a:ext cx="2647950" cy="0"/>
          </a:xfrm>
          <a:prstGeom prst="line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6426" y="4457967"/>
            <a:ext cx="391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accent3">
                    <a:lumMod val="50000"/>
                  </a:schemeClr>
                </a:solidFill>
              </a:rPr>
              <a:t>이러한</a:t>
            </a:r>
            <a:r>
              <a:rPr lang="en-US" altLang="ko-KR" sz="1350" b="1" dirty="0">
                <a:solidFill>
                  <a:schemeClr val="accent3">
                    <a:lumMod val="50000"/>
                  </a:schemeClr>
                </a:solidFill>
              </a:rPr>
              <a:t> JWT </a:t>
            </a:r>
            <a:r>
              <a:rPr lang="ko-KR" altLang="en-US" sz="1350" b="1" dirty="0">
                <a:solidFill>
                  <a:schemeClr val="accent3">
                    <a:lumMod val="50000"/>
                  </a:schemeClr>
                </a:solidFill>
              </a:rPr>
              <a:t>정보들은 쿠키</a:t>
            </a:r>
            <a:r>
              <a:rPr lang="en-US" altLang="ko-KR" sz="1350" b="1" dirty="0">
                <a:solidFill>
                  <a:schemeClr val="accent3">
                    <a:lumMod val="50000"/>
                  </a:schemeClr>
                </a:solidFill>
              </a:rPr>
              <a:t>, Local Storage</a:t>
            </a:r>
            <a:r>
              <a:rPr lang="ko-KR" altLang="en-US" sz="1350" b="1" dirty="0">
                <a:solidFill>
                  <a:schemeClr val="accent3">
                    <a:lumMod val="50000"/>
                  </a:schemeClr>
                </a:solidFill>
              </a:rPr>
              <a:t>에 저장됨</a:t>
            </a:r>
            <a:endParaRPr lang="en-US" altLang="ko-KR" sz="135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</a:rPr>
              <a:t>-&gt; 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</a:rPr>
              <a:t>서버 부담을 덜어줌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5355808" y="3902075"/>
            <a:ext cx="298451" cy="226563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7338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C6EAE90-1B83-465A-AC21-2A8BECAF2D7E}"/>
              </a:ext>
            </a:extLst>
          </p:cNvPr>
          <p:cNvSpPr txBox="1">
            <a:spLocks/>
          </p:cNvSpPr>
          <p:nvPr/>
        </p:nvSpPr>
        <p:spPr>
          <a:xfrm>
            <a:off x="720436" y="1223974"/>
            <a:ext cx="2043966" cy="5491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pc="-169" dirty="0">
                <a:solidFill>
                  <a:schemeClr val="bg2">
                    <a:lumMod val="25000"/>
                  </a:schemeClr>
                </a:solidFill>
              </a:rPr>
              <a:t>RESP API</a:t>
            </a:r>
            <a:endParaRPr lang="ko-KR" altLang="en-US" sz="1800" b="1" spc="-1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98D89-6DA2-435F-87DD-914D84D801F4}"/>
              </a:ext>
            </a:extLst>
          </p:cNvPr>
          <p:cNvSpPr/>
          <p:nvPr/>
        </p:nvSpPr>
        <p:spPr>
          <a:xfrm>
            <a:off x="563333" y="1425815"/>
            <a:ext cx="58173" cy="410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420B-AC92-4493-A675-FFC63AE2EA63}"/>
              </a:ext>
            </a:extLst>
          </p:cNvPr>
          <p:cNvSpPr txBox="1"/>
          <p:nvPr/>
        </p:nvSpPr>
        <p:spPr>
          <a:xfrm>
            <a:off x="720436" y="1552063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Reference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D6F46-0546-4A00-808B-84A4787EADBC}"/>
              </a:ext>
            </a:extLst>
          </p:cNvPr>
          <p:cNvSpPr/>
          <p:nvPr/>
        </p:nvSpPr>
        <p:spPr>
          <a:xfrm>
            <a:off x="1698107" y="3319482"/>
            <a:ext cx="16979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666666"/>
                </a:solidFill>
                <a:latin typeface="+mn-ea"/>
              </a:rPr>
              <a:t> </a:t>
            </a:r>
            <a:r>
              <a:rPr lang="en-US" altLang="ko-KR" sz="900" dirty="0">
                <a:latin typeface="+mn-ea"/>
                <a:hlinkClick r:id="rId3"/>
              </a:rPr>
              <a:t>http://bcho.tistory.com/953</a:t>
            </a:r>
            <a:r>
              <a:rPr lang="ko-KR" altLang="en-US" sz="900" dirty="0">
                <a:solidFill>
                  <a:srgbClr val="666666"/>
                </a:solidFill>
                <a:latin typeface="+mn-ea"/>
              </a:rPr>
              <a:t> </a:t>
            </a:r>
            <a:endParaRPr lang="ko-KR" altLang="en-US" sz="9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2864F-1BEA-48DD-9DBB-DF64AB724BBE}"/>
              </a:ext>
            </a:extLst>
          </p:cNvPr>
          <p:cNvSpPr txBox="1"/>
          <p:nvPr/>
        </p:nvSpPr>
        <p:spPr>
          <a:xfrm>
            <a:off x="1051369" y="2194088"/>
            <a:ext cx="54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JWT Ex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0A42CD-D98F-42A5-96E9-C40C39A70A5A}"/>
              </a:ext>
            </a:extLst>
          </p:cNvPr>
          <p:cNvCxnSpPr>
            <a:cxnSpLocks/>
          </p:cNvCxnSpPr>
          <p:nvPr/>
        </p:nvCxnSpPr>
        <p:spPr>
          <a:xfrm>
            <a:off x="1656602" y="2194089"/>
            <a:ext cx="0" cy="3218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664FB7-D163-41C8-9E1E-AEF0DAE50E65}"/>
              </a:ext>
            </a:extLst>
          </p:cNvPr>
          <p:cNvSpPr/>
          <p:nvPr/>
        </p:nvSpPr>
        <p:spPr>
          <a:xfrm>
            <a:off x="0" y="838082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866C73-FEB6-473E-AAB5-4AE3E46C0A60}"/>
              </a:ext>
            </a:extLst>
          </p:cNvPr>
          <p:cNvSpPr/>
          <p:nvPr/>
        </p:nvSpPr>
        <p:spPr>
          <a:xfrm>
            <a:off x="0" y="5848384"/>
            <a:ext cx="9144000" cy="1523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39F990-05FA-4B45-81C3-8B75065C146C}"/>
              </a:ext>
            </a:extLst>
          </p:cNvPr>
          <p:cNvSpPr/>
          <p:nvPr/>
        </p:nvSpPr>
        <p:spPr>
          <a:xfrm>
            <a:off x="1740671" y="2214614"/>
            <a:ext cx="68461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337AB7"/>
                </a:solidFill>
                <a:latin typeface="Helvetica Neue"/>
                <a:hlinkClick r:id="rId4"/>
              </a:rPr>
              <a:t>https://github.com/a-mean-blogger/login-api/tree/459a532d67226667ca82cfce9cdc213c33ac5123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573787-5A68-487F-9C49-66A3E6B1D232}"/>
              </a:ext>
            </a:extLst>
          </p:cNvPr>
          <p:cNvSpPr/>
          <p:nvPr/>
        </p:nvSpPr>
        <p:spPr>
          <a:xfrm>
            <a:off x="1731984" y="2509121"/>
            <a:ext cx="695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5"/>
              </a:rPr>
              <a:t>https://www.a-mean-blog.com/ko/blog/Node-JS-API/_/JWT-JSON-Web-Token-%EB%A1%9C-%EB%A1%9C%EA%B7%B8%EC%9D%B8-REST-API-%EB%A7%8C%EB%93%A4%EA%B8%B0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FB8395-A8E5-4332-909D-E37425A8D6AC}"/>
              </a:ext>
            </a:extLst>
          </p:cNvPr>
          <p:cNvSpPr/>
          <p:nvPr/>
        </p:nvSpPr>
        <p:spPr>
          <a:xfrm>
            <a:off x="1731983" y="410149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6"/>
              </a:rPr>
              <a:t>https://developer.atlassian.com/cloud/jira/platform/authentication-for-apps/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742419" y="3595804"/>
            <a:ext cx="19399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7"/>
              </a:rPr>
              <a:t>https://tools.ietf.org/pdf/rfc7519.pdf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748431" y="3849301"/>
            <a:ext cx="19639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8"/>
              </a:rPr>
              <a:t>https://victorydntmd.tistory.com/115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96382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92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에서의 </a:t>
            </a:r>
            <a:r>
              <a:rPr lang="en-US" altLang="ko-KR" sz="2400" b="1" spc="-225" dirty="0" err="1">
                <a:solidFill>
                  <a:srgbClr val="FFC58B"/>
                </a:solidFill>
              </a:rPr>
              <a:t>Oauth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2.0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53BE08-BAD4-4E4F-BC3E-DDE796AB58D1}"/>
              </a:ext>
            </a:extLst>
          </p:cNvPr>
          <p:cNvSpPr/>
          <p:nvPr/>
        </p:nvSpPr>
        <p:spPr>
          <a:xfrm>
            <a:off x="1518643" y="4395662"/>
            <a:ext cx="45557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Me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84FFB2-B061-4297-8917-5646D8E28F74}"/>
              </a:ext>
            </a:extLst>
          </p:cNvPr>
          <p:cNvSpPr/>
          <p:nvPr/>
        </p:nvSpPr>
        <p:spPr>
          <a:xfrm>
            <a:off x="3506584" y="4405478"/>
            <a:ext cx="177458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Resource Owner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3281B9-0E8B-4873-B01A-2FD245ACCF28}"/>
              </a:ext>
            </a:extLst>
          </p:cNvPr>
          <p:cNvSpPr/>
          <p:nvPr/>
        </p:nvSpPr>
        <p:spPr>
          <a:xfrm>
            <a:off x="6450339" y="4395662"/>
            <a:ext cx="105830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End User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919D08-A0C9-4BB8-87D7-A50836EC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4000"/>
                    </a14:imgEffect>
                    <a14:imgEffect>
                      <a14:brightnessContrast bright="47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376"/>
          <a:stretch/>
        </p:blipFill>
        <p:spPr>
          <a:xfrm>
            <a:off x="946374" y="2886083"/>
            <a:ext cx="1562100" cy="13572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F4C504B-12BA-4CCD-9004-471E0EE3EE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5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376"/>
          <a:stretch/>
        </p:blipFill>
        <p:spPr>
          <a:xfrm>
            <a:off x="3612828" y="2886083"/>
            <a:ext cx="1562100" cy="13572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69476B8-0A4F-479C-9ACE-176E61268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4000"/>
                    </a14:imgEffect>
                    <a14:imgEffect>
                      <a14:brightnessContrast bright="47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376"/>
          <a:stretch/>
        </p:blipFill>
        <p:spPr>
          <a:xfrm>
            <a:off x="6123922" y="2886083"/>
            <a:ext cx="1562100" cy="13572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9C79D6-A999-47B7-8C59-F550F1F66B16}"/>
              </a:ext>
            </a:extLst>
          </p:cNvPr>
          <p:cNvSpPr txBox="1"/>
          <p:nvPr/>
        </p:nvSpPr>
        <p:spPr>
          <a:xfrm>
            <a:off x="5420189" y="3298442"/>
            <a:ext cx="5373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A5C6B8-8AA3-4027-AE1C-CCF9C1DDD649}"/>
              </a:ext>
            </a:extLst>
          </p:cNvPr>
          <p:cNvCxnSpPr>
            <a:cxnSpLocks/>
          </p:cNvCxnSpPr>
          <p:nvPr/>
        </p:nvCxnSpPr>
        <p:spPr>
          <a:xfrm>
            <a:off x="5009843" y="3533775"/>
            <a:ext cx="1375794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D9C318-1402-4658-92BB-D22F87DD7937}"/>
              </a:ext>
            </a:extLst>
          </p:cNvPr>
          <p:cNvCxnSpPr>
            <a:cxnSpLocks/>
          </p:cNvCxnSpPr>
          <p:nvPr/>
        </p:nvCxnSpPr>
        <p:spPr>
          <a:xfrm flipH="1">
            <a:off x="5009844" y="3663105"/>
            <a:ext cx="1375793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6523D5-C4AD-4254-8EEC-9307E727BF1E}"/>
              </a:ext>
            </a:extLst>
          </p:cNvPr>
          <p:cNvSpPr txBox="1"/>
          <p:nvPr/>
        </p:nvSpPr>
        <p:spPr>
          <a:xfrm>
            <a:off x="5315414" y="3710676"/>
            <a:ext cx="8370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Data, Resource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33277A-BCC1-4402-BE4D-EE0F7F8DEED8}"/>
              </a:ext>
            </a:extLst>
          </p:cNvPr>
          <p:cNvSpPr txBox="1"/>
          <p:nvPr/>
        </p:nvSpPr>
        <p:spPr>
          <a:xfrm>
            <a:off x="2794101" y="3241292"/>
            <a:ext cx="5373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C68C26-E239-40B2-939C-0FA98831DD20}"/>
              </a:ext>
            </a:extLst>
          </p:cNvPr>
          <p:cNvCxnSpPr/>
          <p:nvPr/>
        </p:nvCxnSpPr>
        <p:spPr>
          <a:xfrm>
            <a:off x="2383755" y="3476625"/>
            <a:ext cx="1375794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19A69A-BD15-4768-BDAE-2A0F542F399A}"/>
              </a:ext>
            </a:extLst>
          </p:cNvPr>
          <p:cNvCxnSpPr>
            <a:cxnSpLocks/>
          </p:cNvCxnSpPr>
          <p:nvPr/>
        </p:nvCxnSpPr>
        <p:spPr>
          <a:xfrm flipH="1">
            <a:off x="2383756" y="3605955"/>
            <a:ext cx="1375793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537B9D0-16DC-4E9B-ABF4-AFCE9B622D0D}"/>
              </a:ext>
            </a:extLst>
          </p:cNvPr>
          <p:cNvSpPr txBox="1"/>
          <p:nvPr/>
        </p:nvSpPr>
        <p:spPr>
          <a:xfrm>
            <a:off x="2689326" y="3653526"/>
            <a:ext cx="8370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Data, Resource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88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3018569" y="4876067"/>
            <a:ext cx="2901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Vimeo</a:t>
            </a:r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Authentication </a:t>
            </a:r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이란</a:t>
            </a:r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2033067" y="5113266"/>
            <a:ext cx="50778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Vimeo 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Resource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들을 </a:t>
            </a:r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</a:t>
            </a:r>
            <a:r>
              <a:rPr lang="ko-KR" altLang="en-US" sz="1350" b="1" spc="-150" dirty="0">
                <a:solidFill>
                  <a:srgbClr val="FFB061"/>
                </a:solidFill>
                <a:latin typeface="+mj-ea"/>
                <a:ea typeface="+mj-ea"/>
              </a:rPr>
              <a:t>접근할 권리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주는 과정</a:t>
            </a:r>
            <a:endParaRPr lang="en-US" altLang="ko-KR" sz="135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25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에서의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Authentication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4143447" y="3193667"/>
            <a:ext cx="5373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26" name="Picture 2" descr="VIMEOì ëí ì´ë¯¸ì§ ê²ìê²°ê³¼">
            <a:extLst>
              <a:ext uri="{FF2B5EF4-FFF2-40B4-BE49-F238E27FC236}">
                <a16:creationId xmlns:a16="http://schemas.microsoft.com/office/drawing/2014/main" id="{3EA3E6B7-F24A-4412-97E3-BAC0BBEC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65" y="2791895"/>
            <a:ext cx="1359864" cy="135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CFF01E1-C88E-49C1-8C05-570922253C03}"/>
              </a:ext>
            </a:extLst>
          </p:cNvPr>
          <p:cNvSpPr/>
          <p:nvPr/>
        </p:nvSpPr>
        <p:spPr>
          <a:xfrm>
            <a:off x="2245775" y="2912417"/>
            <a:ext cx="1239342" cy="12393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CE3F17-DBE1-44AA-B5A8-2EA5013F60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600"/>
                    </a14:imgEffect>
                    <a14:imgEffect>
                      <a14:saturation sat="79000"/>
                    </a14:imgEffect>
                    <a14:imgEffect>
                      <a14:brightnessContrast bright="7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95" b="15352"/>
          <a:stretch/>
        </p:blipFill>
        <p:spPr>
          <a:xfrm>
            <a:off x="2409946" y="3146042"/>
            <a:ext cx="776735" cy="670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20B6D91-2BE5-4573-A0AE-E940EAD08904}"/>
              </a:ext>
            </a:extLst>
          </p:cNvPr>
          <p:cNvCxnSpPr/>
          <p:nvPr/>
        </p:nvCxnSpPr>
        <p:spPr>
          <a:xfrm>
            <a:off x="3733101" y="3429000"/>
            <a:ext cx="1375794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A4B96E-5E91-4872-B605-94B46BE226BF}"/>
              </a:ext>
            </a:extLst>
          </p:cNvPr>
          <p:cNvCxnSpPr>
            <a:cxnSpLocks/>
          </p:cNvCxnSpPr>
          <p:nvPr/>
        </p:nvCxnSpPr>
        <p:spPr>
          <a:xfrm flipH="1">
            <a:off x="3733102" y="3558330"/>
            <a:ext cx="1375793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CFCCDA-C2E3-41E5-8FAE-57434E1E6824}"/>
              </a:ext>
            </a:extLst>
          </p:cNvPr>
          <p:cNvSpPr txBox="1"/>
          <p:nvPr/>
        </p:nvSpPr>
        <p:spPr>
          <a:xfrm>
            <a:off x="4038672" y="3605901"/>
            <a:ext cx="8370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Data, Resource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3AE996A8-73DA-4218-9E2E-52E3A1E1B265}"/>
              </a:ext>
            </a:extLst>
          </p:cNvPr>
          <p:cNvSpPr/>
          <p:nvPr/>
        </p:nvSpPr>
        <p:spPr>
          <a:xfrm rot="2394000">
            <a:off x="2907108" y="4815873"/>
            <a:ext cx="141082" cy="121622"/>
          </a:xfrm>
          <a:prstGeom prst="hexagon">
            <a:avLst/>
          </a:prstGeom>
          <a:solidFill>
            <a:srgbClr val="FFC58B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0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975075" y="4554970"/>
            <a:ext cx="11112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인증된 토큰</a:t>
            </a:r>
            <a:endParaRPr lang="en-US" altLang="ko-KR" sz="135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1791664" y="4769223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Authentication Token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25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에서의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Authentication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FF01E1-C88E-49C1-8C05-570922253C03}"/>
              </a:ext>
            </a:extLst>
          </p:cNvPr>
          <p:cNvSpPr/>
          <p:nvPr/>
        </p:nvSpPr>
        <p:spPr>
          <a:xfrm>
            <a:off x="1518675" y="2353236"/>
            <a:ext cx="2024003" cy="2024003"/>
          </a:xfrm>
          <a:prstGeom prst="ellipse">
            <a:avLst/>
          </a:prstGeom>
          <a:solidFill>
            <a:srgbClr val="B45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B5882-D3DC-4CE5-80E8-E15B45009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" b="14376"/>
          <a:stretch/>
        </p:blipFill>
        <p:spPr>
          <a:xfrm>
            <a:off x="2088667" y="2921315"/>
            <a:ext cx="1023952" cy="8878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7331DCA-4A2C-4F21-AF86-AD65A01BE606}"/>
              </a:ext>
            </a:extLst>
          </p:cNvPr>
          <p:cNvSpPr/>
          <p:nvPr/>
        </p:nvSpPr>
        <p:spPr>
          <a:xfrm>
            <a:off x="5139734" y="2306386"/>
            <a:ext cx="2024003" cy="202400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92C91C-B8D4-4D4B-A2FE-01B94A1DB4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78" b="14485"/>
          <a:stretch/>
        </p:blipFill>
        <p:spPr>
          <a:xfrm>
            <a:off x="5757099" y="2921315"/>
            <a:ext cx="972059" cy="8335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1514EF-D1F4-42AF-BB23-D8C3C62DE07F}"/>
              </a:ext>
            </a:extLst>
          </p:cNvPr>
          <p:cNvSpPr/>
          <p:nvPr/>
        </p:nvSpPr>
        <p:spPr>
          <a:xfrm>
            <a:off x="5452687" y="4784042"/>
            <a:ext cx="1580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Unauthentication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Token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8A723C-EDAB-4302-82CE-E6822960B862}"/>
              </a:ext>
            </a:extLst>
          </p:cNvPr>
          <p:cNvSpPr/>
          <p:nvPr/>
        </p:nvSpPr>
        <p:spPr>
          <a:xfrm>
            <a:off x="5407611" y="4576602"/>
            <a:ext cx="16914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인증되지 않은 토큰</a:t>
            </a:r>
            <a:endParaRPr lang="en-US" altLang="ko-KR" sz="135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EBB6B2-A794-459B-8D69-29CB9681BCE1}"/>
              </a:ext>
            </a:extLst>
          </p:cNvPr>
          <p:cNvSpPr/>
          <p:nvPr/>
        </p:nvSpPr>
        <p:spPr>
          <a:xfrm>
            <a:off x="1480767" y="5215971"/>
            <a:ext cx="22317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Private, Public Data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접근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F9882-D1F1-4B01-93A5-C9E52090EB67}"/>
              </a:ext>
            </a:extLst>
          </p:cNvPr>
          <p:cNvSpPr/>
          <p:nvPr/>
        </p:nvSpPr>
        <p:spPr>
          <a:xfrm>
            <a:off x="5124803" y="5223454"/>
            <a:ext cx="2372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오직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Public Data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에만 접근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누가 요청했는지 파악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0B1067-0B0A-4CDD-9AE5-36B561A16936}"/>
              </a:ext>
            </a:extLst>
          </p:cNvPr>
          <p:cNvCxnSpPr>
            <a:cxnSpLocks/>
          </p:cNvCxnSpPr>
          <p:nvPr/>
        </p:nvCxnSpPr>
        <p:spPr>
          <a:xfrm>
            <a:off x="4384001" y="2068196"/>
            <a:ext cx="31733" cy="386587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FFC58B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60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273011" y="4991226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4151695" y="4990651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7012949" y="4991226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84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Authentication Work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2854760" y="2073984"/>
            <a:ext cx="307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Grant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에 따라서 메소드가 분류됨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282205" y="5181662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4034461" y="5181661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7151984" y="5181661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0B3838-6F39-4DA7-A395-4A915BCE04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686" y="2859165"/>
          <a:ext cx="7924800" cy="3291359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:a16="http://schemas.microsoft.com/office/drawing/2014/main" val="1504256377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23931415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2037557"/>
                    </a:ext>
                  </a:extLst>
                </a:gridCol>
              </a:tblGrid>
              <a:tr h="434708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Grant 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Enables access to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Use when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29772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Client credentials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Private Data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에 접근할 필요가 없을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718898"/>
                  </a:ext>
                </a:extLst>
              </a:tr>
              <a:tr h="43470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Authorization code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data, private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장기간 접근이 필요할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72260"/>
                  </a:ext>
                </a:extLst>
              </a:tr>
              <a:tr h="9936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Implicit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data, private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End User(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말단 사용자</a:t>
                      </a:r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로부터 </a:t>
                      </a:r>
                      <a:r>
                        <a:rPr lang="en-US" altLang="ko-KR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Client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Secret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을 적절하게 보안을 할 수 없을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898"/>
                  </a:ext>
                </a:extLst>
              </a:tr>
              <a:tr h="80731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Device code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data, private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어플리케이션이 </a:t>
                      </a:r>
                      <a:r>
                        <a:rPr lang="en-US" sz="1200" b="0" dirty="0" err="1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browserless</a:t>
                      </a:r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나</a:t>
                      </a:r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 limited-input device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에서 실행 될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2667"/>
                  </a:ext>
                </a:extLst>
              </a:tr>
            </a:tbl>
          </a:graphicData>
        </a:graphic>
      </p:graphicFrame>
      <p:sp>
        <p:nvSpPr>
          <p:cNvPr id="15" name="육각형 14">
            <a:extLst>
              <a:ext uri="{FF2B5EF4-FFF2-40B4-BE49-F238E27FC236}">
                <a16:creationId xmlns:a16="http://schemas.microsoft.com/office/drawing/2014/main" id="{452F56DB-1CF6-42F5-B76B-B2FCD1A2D368}"/>
              </a:ext>
            </a:extLst>
          </p:cNvPr>
          <p:cNvSpPr/>
          <p:nvPr/>
        </p:nvSpPr>
        <p:spPr>
          <a:xfrm rot="2394000">
            <a:off x="2784220" y="1956083"/>
            <a:ext cx="141082" cy="121622"/>
          </a:xfrm>
          <a:prstGeom prst="hexagon">
            <a:avLst/>
          </a:prstGeom>
          <a:solidFill>
            <a:srgbClr val="FFC58B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C6C1B0-7F67-4A55-B463-974663C607AC}"/>
              </a:ext>
            </a:extLst>
          </p:cNvPr>
          <p:cNvCxnSpPr/>
          <p:nvPr/>
        </p:nvCxnSpPr>
        <p:spPr>
          <a:xfrm>
            <a:off x="2854760" y="2381761"/>
            <a:ext cx="3072444" cy="0"/>
          </a:xfrm>
          <a:prstGeom prst="line">
            <a:avLst/>
          </a:prstGeom>
          <a:ln>
            <a:solidFill>
              <a:srgbClr val="FFC5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9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5672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Client Credentials grant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를 이용해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Access Token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얻기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8F42C-CF34-4A63-B296-F44A4B95D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9" t="17262" r="114" b="29346"/>
          <a:stretch/>
        </p:blipFill>
        <p:spPr>
          <a:xfrm>
            <a:off x="486561" y="1613677"/>
            <a:ext cx="7677933" cy="2644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B418D6-5C47-4C19-9425-E606C0A6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5582483"/>
            <a:ext cx="4972836" cy="1072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7CBF4-5EDD-4638-B69A-F775440F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1" y="4310574"/>
            <a:ext cx="7677933" cy="12195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C6B9D-DCCD-4FCB-ABC8-BCBA026C80B5}"/>
              </a:ext>
            </a:extLst>
          </p:cNvPr>
          <p:cNvSpPr/>
          <p:nvPr/>
        </p:nvSpPr>
        <p:spPr>
          <a:xfrm>
            <a:off x="427839" y="1613677"/>
            <a:ext cx="2214694" cy="335292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CEFF62-E84B-4966-84D4-0F79A2587EE5}"/>
              </a:ext>
            </a:extLst>
          </p:cNvPr>
          <p:cNvSpPr/>
          <p:nvPr/>
        </p:nvSpPr>
        <p:spPr>
          <a:xfrm>
            <a:off x="427839" y="2113949"/>
            <a:ext cx="2214694" cy="461665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C6597-5E22-4BA2-BA7D-0B0E04C72755}"/>
              </a:ext>
            </a:extLst>
          </p:cNvPr>
          <p:cNvSpPr/>
          <p:nvPr/>
        </p:nvSpPr>
        <p:spPr>
          <a:xfrm>
            <a:off x="4229100" y="2344781"/>
            <a:ext cx="3857624" cy="684169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E40549-4D32-41D3-ABC8-13831ED3EEC8}"/>
              </a:ext>
            </a:extLst>
          </p:cNvPr>
          <p:cNvSpPr/>
          <p:nvPr/>
        </p:nvSpPr>
        <p:spPr>
          <a:xfrm>
            <a:off x="396346" y="3110319"/>
            <a:ext cx="2246187" cy="107215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763C51-4C37-4F9B-ADF5-45FDCB87722B}"/>
              </a:ext>
            </a:extLst>
          </p:cNvPr>
          <p:cNvSpPr/>
          <p:nvPr/>
        </p:nvSpPr>
        <p:spPr>
          <a:xfrm>
            <a:off x="1611386" y="4357700"/>
            <a:ext cx="952500" cy="23739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FB4084-279A-4431-8550-02C93F2D9415}"/>
              </a:ext>
            </a:extLst>
          </p:cNvPr>
          <p:cNvSpPr/>
          <p:nvPr/>
        </p:nvSpPr>
        <p:spPr>
          <a:xfrm>
            <a:off x="2419349" y="5577221"/>
            <a:ext cx="619125" cy="23739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67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855E04-20C5-4D7E-9862-3D295C6C4B86}"/>
              </a:ext>
            </a:extLst>
          </p:cNvPr>
          <p:cNvSpPr/>
          <p:nvPr/>
        </p:nvSpPr>
        <p:spPr>
          <a:xfrm>
            <a:off x="3937562" y="6149130"/>
            <a:ext cx="4258551" cy="27699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2" y="985924"/>
            <a:ext cx="691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동영상 검색 사이트에 동영상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Display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방법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364B96-2528-4725-8DD8-B677352CBE34}"/>
              </a:ext>
            </a:extLst>
          </p:cNvPr>
          <p:cNvSpPr/>
          <p:nvPr/>
        </p:nvSpPr>
        <p:spPr>
          <a:xfrm>
            <a:off x="693844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C58B"/>
                </a:solidFill>
              </a:rPr>
              <a:t>oEmbed</a:t>
            </a:r>
            <a:r>
              <a:rPr lang="en-US" altLang="ko-KR" sz="1400" dirty="0">
                <a:solidFill>
                  <a:srgbClr val="FFC58B"/>
                </a:solidFill>
              </a:rPr>
              <a:t> </a:t>
            </a:r>
            <a:r>
              <a:rPr lang="ko-KR" altLang="en-US" sz="1400" dirty="0">
                <a:solidFill>
                  <a:srgbClr val="FFC58B"/>
                </a:solidFill>
              </a:rPr>
              <a:t>사용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F0308-12AF-43D8-9373-C9274467A0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 b="12917"/>
          <a:stretch/>
        </p:blipFill>
        <p:spPr>
          <a:xfrm>
            <a:off x="943891" y="2635523"/>
            <a:ext cx="1492451" cy="13105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55786A-4346-4C89-8420-9356242819DA}"/>
              </a:ext>
            </a:extLst>
          </p:cNvPr>
          <p:cNvSpPr/>
          <p:nvPr/>
        </p:nvSpPr>
        <p:spPr>
          <a:xfrm>
            <a:off x="1093116" y="4071978"/>
            <a:ext cx="1492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C58B"/>
                </a:solidFill>
              </a:rPr>
              <a:t>oEmbed</a:t>
            </a:r>
            <a:r>
              <a:rPr lang="ko-KR" altLang="en-US" b="1" dirty="0">
                <a:solidFill>
                  <a:srgbClr val="FFC58B"/>
                </a:solidFill>
              </a:rPr>
              <a:t>란</a:t>
            </a:r>
            <a:r>
              <a:rPr lang="en-US" altLang="ko-KR" b="1" dirty="0">
                <a:solidFill>
                  <a:srgbClr val="FFC58B"/>
                </a:solidFill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D3838-856B-4F10-932A-4A8A9E3603D8}"/>
              </a:ext>
            </a:extLst>
          </p:cNvPr>
          <p:cNvSpPr/>
          <p:nvPr/>
        </p:nvSpPr>
        <p:spPr>
          <a:xfrm>
            <a:off x="486562" y="4586218"/>
            <a:ext cx="23963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리소스에 대한 링크를 게시하면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간단한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웹사이트에 사진이나 비디오 같은 콘텐츠들을 넣을 수 있게 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리소스를 직접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파싱할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필요가 없음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B85F84-8A14-4109-A222-DEFAD19F741D}"/>
              </a:ext>
            </a:extLst>
          </p:cNvPr>
          <p:cNvCxnSpPr>
            <a:cxnSpLocks/>
          </p:cNvCxnSpPr>
          <p:nvPr/>
        </p:nvCxnSpPr>
        <p:spPr>
          <a:xfrm>
            <a:off x="3298151" y="2363734"/>
            <a:ext cx="31733" cy="386587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FFC58B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A72C26AA-54A3-4B60-BA68-91F31056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562" y="3755113"/>
            <a:ext cx="4296167" cy="1723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5220" tIns="0" rIns="952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{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"1.0",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photo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240,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160,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"ZB8T0193",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"http://farm4.static.flickr.com/3123/2341623661_7c99f48bbf_m.jpg",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author_name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Bees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author_url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"http://www.flickr.com/photos/bees/",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provider_name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Flickr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provider_url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"http://www.flickr.com/" 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F23D33B-49C1-4086-9CB5-8179598C3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580" y="2363734"/>
            <a:ext cx="4325355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  <a:cs typeface="Arial" panose="020B0604020202020204" pitchFamily="34" charset="0"/>
              </a:rPr>
              <a:t>http://www.flickr.com/services/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  <a:cs typeface="Arial" panose="020B0604020202020204" pitchFamily="34" charset="0"/>
              </a:rPr>
              <a:t>oembed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  <a:cs typeface="Arial" panose="020B0604020202020204" pitchFamily="34" charset="0"/>
              </a:rPr>
              <a:t>/?format=json&amp;url=http%3A//www.flickr.com/photos/bees/2341623661/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A5D4B-5808-4E0A-AFB1-6D7858BCE099}"/>
              </a:ext>
            </a:extLst>
          </p:cNvPr>
          <p:cNvSpPr/>
          <p:nvPr/>
        </p:nvSpPr>
        <p:spPr>
          <a:xfrm>
            <a:off x="5021418" y="3273997"/>
            <a:ext cx="3009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▲ 사용자의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HTTP Request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03675B-8A8D-42E3-AFB9-38A776865297}"/>
              </a:ext>
            </a:extLst>
          </p:cNvPr>
          <p:cNvSpPr/>
          <p:nvPr/>
        </p:nvSpPr>
        <p:spPr>
          <a:xfrm>
            <a:off x="5186294" y="5567989"/>
            <a:ext cx="3009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▲ 공급자의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Response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A67DC-1588-4C15-925E-1294B45F3740}"/>
              </a:ext>
            </a:extLst>
          </p:cNvPr>
          <p:cNvSpPr/>
          <p:nvPr/>
        </p:nvSpPr>
        <p:spPr>
          <a:xfrm>
            <a:off x="3598005" y="1945044"/>
            <a:ext cx="679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962D"/>
                </a:solidFill>
              </a:rPr>
              <a:t>예시</a:t>
            </a:r>
            <a:endParaRPr lang="en-US" altLang="ko-KR" sz="1600" b="1" dirty="0">
              <a:solidFill>
                <a:srgbClr val="FF962D"/>
              </a:solidFill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4FA5782-B5A8-4727-A3F8-8C7440CA8EFF}"/>
              </a:ext>
            </a:extLst>
          </p:cNvPr>
          <p:cNvSpPr/>
          <p:nvPr/>
        </p:nvSpPr>
        <p:spPr>
          <a:xfrm rot="2394000">
            <a:off x="3497282" y="2076896"/>
            <a:ext cx="86825" cy="74849"/>
          </a:xfrm>
          <a:prstGeom prst="hexagon">
            <a:avLst/>
          </a:prstGeom>
          <a:solidFill>
            <a:srgbClr val="FF962D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AFB10E-1AA7-4EB2-B339-49EFA3DB61EB}"/>
              </a:ext>
            </a:extLst>
          </p:cNvPr>
          <p:cNvSpPr/>
          <p:nvPr/>
        </p:nvSpPr>
        <p:spPr>
          <a:xfrm>
            <a:off x="4191693" y="6158171"/>
            <a:ext cx="367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사용자의 웹사이트에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Flicker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의 사진이 뜨게 함</a:t>
            </a:r>
          </a:p>
        </p:txBody>
      </p:sp>
    </p:spTree>
    <p:extLst>
      <p:ext uri="{BB962C8B-B14F-4D97-AF65-F5344CB8AC3E}">
        <p14:creationId xmlns:p14="http://schemas.microsoft.com/office/powerpoint/2010/main" val="22625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Authentication vs Authorization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Difference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81265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</a:t>
              </a:r>
              <a:r>
                <a:rPr lang="en-US" altLang="ko-KR" sz="1050" u="sng" dirty="0">
                  <a:hlinkClick r:id="rId3"/>
                </a:rPr>
                <a:t>http://www.differencebetween.net/technology/difference-between-authentication-and-authorization/</a:t>
              </a:r>
              <a:endParaRPr lang="ko-KR" altLang="ko-KR" sz="1050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01C455-27EF-46BF-8686-E2C872105D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9843" y="2313409"/>
          <a:ext cx="7084314" cy="278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57">
                  <a:extLst>
                    <a:ext uri="{9D8B030D-6E8A-4147-A177-3AD203B41FA5}">
                      <a16:colId xmlns:a16="http://schemas.microsoft.com/office/drawing/2014/main" val="3260928832"/>
                    </a:ext>
                  </a:extLst>
                </a:gridCol>
                <a:gridCol w="3542157">
                  <a:extLst>
                    <a:ext uri="{9D8B030D-6E8A-4147-A177-3AD203B41FA5}">
                      <a16:colId xmlns:a16="http://schemas.microsoft.com/office/drawing/2014/main" val="2478223024"/>
                    </a:ext>
                  </a:extLst>
                </a:gridCol>
              </a:tblGrid>
              <a:tr h="419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Authorization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94380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Authentication confirms your identity to grant access to the system.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Authorization determines whether you are authorized to access the resources.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9905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It is the process of validating user credentials to gain user access.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It is the process of verifying whether access is allowed or not.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96182"/>
                  </a:ext>
                </a:extLst>
              </a:tr>
              <a:tr h="419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It determines whether user is what he claims to be.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It determines what user can and cannot access.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33619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Authentication usually requires a username and a password.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Authentication factors required for authorization may vary, depending on the security level.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59566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Authentication is the first step of authorization so always comes first.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Authorization is done after successful authentication.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1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31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2" y="985924"/>
            <a:ext cx="691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특정 카테고리를 가지는 동영상 검색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A67DC-1588-4C15-925E-1294B45F3740}"/>
              </a:ext>
            </a:extLst>
          </p:cNvPr>
          <p:cNvSpPr/>
          <p:nvPr/>
        </p:nvSpPr>
        <p:spPr>
          <a:xfrm>
            <a:off x="754841" y="1893580"/>
            <a:ext cx="3756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962D"/>
                </a:solidFill>
              </a:rPr>
              <a:t>키워드 검색 시 </a:t>
            </a:r>
            <a:r>
              <a:rPr lang="ko-KR" altLang="en-US" sz="1200" b="1" dirty="0">
                <a:solidFill>
                  <a:srgbClr val="FF962D"/>
                </a:solidFill>
              </a:rPr>
              <a:t>추천</a:t>
            </a:r>
            <a:r>
              <a:rPr lang="ko-KR" altLang="en-US" sz="1200" dirty="0">
                <a:solidFill>
                  <a:srgbClr val="FF962D"/>
                </a:solidFill>
              </a:rPr>
              <a:t> </a:t>
            </a:r>
            <a:r>
              <a:rPr lang="ko-KR" altLang="en-US" sz="1200" b="1" dirty="0">
                <a:solidFill>
                  <a:srgbClr val="FF962D"/>
                </a:solidFill>
              </a:rPr>
              <a:t>동영상 목록 제작</a:t>
            </a:r>
            <a:r>
              <a:rPr lang="ko-KR" altLang="en-US" sz="1200" dirty="0">
                <a:solidFill>
                  <a:srgbClr val="FF962D"/>
                </a:solidFill>
              </a:rPr>
              <a:t>에 활용 가능 </a:t>
            </a:r>
            <a:endParaRPr lang="en-US" altLang="ko-KR" sz="1200" dirty="0">
              <a:solidFill>
                <a:srgbClr val="FF962D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DB35CD-79DF-46A2-ACB9-A75CEFBF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89" y="2179136"/>
            <a:ext cx="4224778" cy="3231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7FC400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3C3C3"/>
                </a:solidFill>
                <a:effectLst/>
                <a:latin typeface="Arial Unicode MS"/>
                <a:ea typeface="Menlo"/>
              </a:rPr>
              <a:t>https://api.vimeo.com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F6C24"/>
                </a:solidFill>
                <a:effectLst/>
                <a:latin typeface="Arial Unicode MS"/>
                <a:ea typeface="Menlo"/>
              </a:rPr>
              <a:t>/categories/{category}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EF6C24"/>
              </a:solidFill>
              <a:effectLst/>
              <a:latin typeface="Arial Unicode MS"/>
              <a:ea typeface="Menlo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1C33FD-232C-491C-AAF3-8B7A0F908E62}"/>
              </a:ext>
            </a:extLst>
          </p:cNvPr>
          <p:cNvSpPr/>
          <p:nvPr/>
        </p:nvSpPr>
        <p:spPr>
          <a:xfrm>
            <a:off x="618342" y="2959547"/>
            <a:ext cx="6699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"subcategories"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[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"/categories/sports/subcategories/bikes"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"Bikes"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"https://vimeo.com/categories/sports/bikes/videos"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 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everythingelse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"Everything Else"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everythingelse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outdoorsports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"Outdoor Sports"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outdoorsports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"/categories/sports/subcategories/skate"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"Skate"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"https://vimeo.com/categories/sports/skate/videos"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"/categories/sports/subcategories/sky"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"Sky"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"https://vimeo.com/categories/sports/sky/videos"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"/categories/sports/subcategories/snow"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"Snow"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"https://vimeo.com/categories/sports/snow/videos"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"/categories/sports/subcategories/surf"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"Surf"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"https://vimeo.com/categories/sports/surf/videos"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73015B-E99D-40C2-B687-440F612BF0DC}"/>
              </a:ext>
            </a:extLst>
          </p:cNvPr>
          <p:cNvSpPr/>
          <p:nvPr/>
        </p:nvSpPr>
        <p:spPr>
          <a:xfrm>
            <a:off x="6249798" y="2959547"/>
            <a:ext cx="620784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5F3CBC-3402-4C6F-993E-762BCA65ABBA}"/>
              </a:ext>
            </a:extLst>
          </p:cNvPr>
          <p:cNvSpPr/>
          <p:nvPr/>
        </p:nvSpPr>
        <p:spPr>
          <a:xfrm>
            <a:off x="5595128" y="3374453"/>
            <a:ext cx="1275453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66566A-FF6A-4924-BAB4-253EC36401B9}"/>
              </a:ext>
            </a:extLst>
          </p:cNvPr>
          <p:cNvSpPr/>
          <p:nvPr/>
        </p:nvSpPr>
        <p:spPr>
          <a:xfrm>
            <a:off x="5612071" y="3808754"/>
            <a:ext cx="1275453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E8BF6-3925-4F6D-9A57-8FFC341600D7}"/>
              </a:ext>
            </a:extLst>
          </p:cNvPr>
          <p:cNvSpPr/>
          <p:nvPr/>
        </p:nvSpPr>
        <p:spPr>
          <a:xfrm>
            <a:off x="4932234" y="4226047"/>
            <a:ext cx="637727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60A81-9E55-498D-B72C-F19C3224A9B2}"/>
              </a:ext>
            </a:extLst>
          </p:cNvPr>
          <p:cNvSpPr/>
          <p:nvPr/>
        </p:nvSpPr>
        <p:spPr>
          <a:xfrm>
            <a:off x="4791384" y="4657961"/>
            <a:ext cx="485291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C4AE1-29CD-4AE5-BF81-D44D8BDC7971}"/>
              </a:ext>
            </a:extLst>
          </p:cNvPr>
          <p:cNvSpPr/>
          <p:nvPr/>
        </p:nvSpPr>
        <p:spPr>
          <a:xfrm>
            <a:off x="4928487" y="5089875"/>
            <a:ext cx="637727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972837-A808-49A5-9E6C-4BDBD2349905}"/>
              </a:ext>
            </a:extLst>
          </p:cNvPr>
          <p:cNvSpPr/>
          <p:nvPr/>
        </p:nvSpPr>
        <p:spPr>
          <a:xfrm>
            <a:off x="4791384" y="5525328"/>
            <a:ext cx="569181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E578C5-662E-4BCA-8751-8BD481B6BD3A}"/>
              </a:ext>
            </a:extLst>
          </p:cNvPr>
          <p:cNvCxnSpPr/>
          <p:nvPr/>
        </p:nvCxnSpPr>
        <p:spPr>
          <a:xfrm>
            <a:off x="6887524" y="3112316"/>
            <a:ext cx="3186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EEC7C8D-15DB-42FD-BE66-AA10040FC4B5}"/>
              </a:ext>
            </a:extLst>
          </p:cNvPr>
          <p:cNvCxnSpPr/>
          <p:nvPr/>
        </p:nvCxnSpPr>
        <p:spPr>
          <a:xfrm>
            <a:off x="6887524" y="3558331"/>
            <a:ext cx="3186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994EEF-74CA-4A33-A77D-708DFE405A39}"/>
              </a:ext>
            </a:extLst>
          </p:cNvPr>
          <p:cNvCxnSpPr/>
          <p:nvPr/>
        </p:nvCxnSpPr>
        <p:spPr>
          <a:xfrm>
            <a:off x="6870581" y="3961003"/>
            <a:ext cx="3186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A01159-155F-45D2-A207-883428DA480D}"/>
              </a:ext>
            </a:extLst>
          </p:cNvPr>
          <p:cNvCxnSpPr>
            <a:cxnSpLocks/>
          </p:cNvCxnSpPr>
          <p:nvPr/>
        </p:nvCxnSpPr>
        <p:spPr>
          <a:xfrm>
            <a:off x="5566214" y="4397230"/>
            <a:ext cx="162298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65F265-C21E-4EC9-B8FC-116958A125FC}"/>
              </a:ext>
            </a:extLst>
          </p:cNvPr>
          <p:cNvCxnSpPr>
            <a:cxnSpLocks/>
          </p:cNvCxnSpPr>
          <p:nvPr/>
        </p:nvCxnSpPr>
        <p:spPr>
          <a:xfrm>
            <a:off x="5293452" y="4799902"/>
            <a:ext cx="19126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8F536E-CC37-41E6-BCC2-526227BF03B0}"/>
              </a:ext>
            </a:extLst>
          </p:cNvPr>
          <p:cNvCxnSpPr>
            <a:cxnSpLocks/>
          </p:cNvCxnSpPr>
          <p:nvPr/>
        </p:nvCxnSpPr>
        <p:spPr>
          <a:xfrm>
            <a:off x="5566214" y="5252907"/>
            <a:ext cx="163992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DC1165F-0C46-4573-9F18-3ABFD173630D}"/>
              </a:ext>
            </a:extLst>
          </p:cNvPr>
          <p:cNvCxnSpPr>
            <a:cxnSpLocks/>
          </p:cNvCxnSpPr>
          <p:nvPr/>
        </p:nvCxnSpPr>
        <p:spPr>
          <a:xfrm>
            <a:off x="5360565" y="5689135"/>
            <a:ext cx="184557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AED0B3-F5D4-47AF-AD12-225D4718FD7B}"/>
              </a:ext>
            </a:extLst>
          </p:cNvPr>
          <p:cNvCxnSpPr>
            <a:cxnSpLocks/>
          </p:cNvCxnSpPr>
          <p:nvPr/>
        </p:nvCxnSpPr>
        <p:spPr>
          <a:xfrm>
            <a:off x="7206143" y="3112316"/>
            <a:ext cx="0" cy="25768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BBEABE-C222-4F66-9841-05F8C8CB1661}"/>
              </a:ext>
            </a:extLst>
          </p:cNvPr>
          <p:cNvSpPr txBox="1"/>
          <p:nvPr/>
        </p:nvSpPr>
        <p:spPr>
          <a:xfrm>
            <a:off x="7365535" y="4148590"/>
            <a:ext cx="14623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뜨는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Sports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세부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카테고리들</a:t>
            </a: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CCD6E4C4-C655-42CC-A259-E27BA8DF9029}"/>
              </a:ext>
            </a:extLst>
          </p:cNvPr>
          <p:cNvSpPr/>
          <p:nvPr/>
        </p:nvSpPr>
        <p:spPr>
          <a:xfrm rot="2394000">
            <a:off x="7313730" y="3979207"/>
            <a:ext cx="141082" cy="12162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6816F630-E357-434F-B8F4-1B6CE4F8FB5C}"/>
              </a:ext>
            </a:extLst>
          </p:cNvPr>
          <p:cNvSpPr/>
          <p:nvPr/>
        </p:nvSpPr>
        <p:spPr>
          <a:xfrm rot="2394000">
            <a:off x="669177" y="1983385"/>
            <a:ext cx="86825" cy="74849"/>
          </a:xfrm>
          <a:prstGeom prst="hexagon">
            <a:avLst/>
          </a:prstGeom>
          <a:solidFill>
            <a:srgbClr val="FF96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83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>
            <a:extLst>
              <a:ext uri="{FF2B5EF4-FFF2-40B4-BE49-F238E27FC236}">
                <a16:creationId xmlns:a16="http://schemas.microsoft.com/office/drawing/2014/main" id="{6BEAFB6C-2C57-4852-B72C-4A51DAC9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411" y="5529845"/>
            <a:ext cx="6201864" cy="954107"/>
          </a:xfrm>
          <a:prstGeom prst="rect">
            <a:avLst/>
          </a:prstGeom>
          <a:solidFill>
            <a:srgbClr val="FFF7E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2" y="985924"/>
            <a:ext cx="691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특정 동영상의 카테고리들을 검색 후 채널 추천  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4D85FE-4C46-4996-BDDA-F4DD7DA6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01" y="2179288"/>
            <a:ext cx="5068356" cy="3231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7FC400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3C3C3"/>
                </a:solidFill>
                <a:effectLst/>
                <a:latin typeface="Arial Unicode MS"/>
                <a:ea typeface="Menlo"/>
              </a:rPr>
              <a:t>https://api.vimeo.com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F6C24"/>
                </a:solidFill>
                <a:effectLst/>
                <a:latin typeface="Arial Unicode MS"/>
                <a:ea typeface="Menlo"/>
              </a:rPr>
              <a:t>/categories/{category}/channels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747E00-6683-44CF-984D-99942926D2C7}"/>
              </a:ext>
            </a:extLst>
          </p:cNvPr>
          <p:cNvSpPr/>
          <p:nvPr/>
        </p:nvSpPr>
        <p:spPr>
          <a:xfrm>
            <a:off x="754841" y="1893580"/>
            <a:ext cx="3242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962D"/>
                </a:solidFill>
              </a:rPr>
              <a:t>키워드 검색 시 </a:t>
            </a:r>
            <a:r>
              <a:rPr lang="ko-KR" altLang="en-US" sz="1200" b="1" dirty="0">
                <a:solidFill>
                  <a:srgbClr val="FF962D"/>
                </a:solidFill>
              </a:rPr>
              <a:t>추천 채널 제작</a:t>
            </a:r>
            <a:r>
              <a:rPr lang="ko-KR" altLang="en-US" sz="1200" dirty="0">
                <a:solidFill>
                  <a:srgbClr val="FF962D"/>
                </a:solidFill>
              </a:rPr>
              <a:t>에 활용 가능 </a:t>
            </a:r>
            <a:endParaRPr lang="en-US" altLang="ko-KR" sz="1200" dirty="0">
              <a:solidFill>
                <a:srgbClr val="FF962D"/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50DA80C6-7008-43E8-A700-372E3160A81A}"/>
              </a:ext>
            </a:extLst>
          </p:cNvPr>
          <p:cNvSpPr/>
          <p:nvPr/>
        </p:nvSpPr>
        <p:spPr>
          <a:xfrm rot="2394000">
            <a:off x="669177" y="1983385"/>
            <a:ext cx="86825" cy="74849"/>
          </a:xfrm>
          <a:prstGeom prst="hexagon">
            <a:avLst/>
          </a:prstGeom>
          <a:solidFill>
            <a:srgbClr val="FF96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4981BC3-1F88-411F-8D65-928013E6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8" y="3357912"/>
            <a:ext cx="746769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{ "total": 2, "data": [ 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"/categories/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instructionals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", "name":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Instructionals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", "link": "https://vimeo.com/categories/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instructionals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",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top_level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true, "pictures": 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"/videos/191730738/pictures/680161870", "active": true, "type": "custom",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8466CF85-4526-470F-B539-0C59DBF5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8" y="4357023"/>
            <a:ext cx="746769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"/categories/sports", "name": "Sports", "link": "https://vimeo.com/categories/sports",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top_level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true, "pictures": 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"/videos/307373379/pictures/747489927", "active": true, "type": "custom",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A3AB27-1C70-4F2D-879B-A09BEC75438A}"/>
              </a:ext>
            </a:extLst>
          </p:cNvPr>
          <p:cNvSpPr/>
          <p:nvPr/>
        </p:nvSpPr>
        <p:spPr>
          <a:xfrm>
            <a:off x="4810192" y="3357912"/>
            <a:ext cx="1860574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990352-3C87-42A2-98CF-07EC362D02FC}"/>
              </a:ext>
            </a:extLst>
          </p:cNvPr>
          <p:cNvSpPr/>
          <p:nvPr/>
        </p:nvSpPr>
        <p:spPr>
          <a:xfrm>
            <a:off x="2742603" y="4357023"/>
            <a:ext cx="1359830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45BBCB-2C62-4169-907C-4C7A1EF385FA}"/>
              </a:ext>
            </a:extLst>
          </p:cNvPr>
          <p:cNvCxnSpPr>
            <a:stCxn id="45" idx="2"/>
          </p:cNvCxnSpPr>
          <p:nvPr/>
        </p:nvCxnSpPr>
        <p:spPr>
          <a:xfrm>
            <a:off x="3422518" y="4680188"/>
            <a:ext cx="165413" cy="7707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69F0E69-E4D7-4ED2-8E46-F9C5F63EC472}"/>
              </a:ext>
            </a:extLst>
          </p:cNvPr>
          <p:cNvCxnSpPr>
            <a:cxnSpLocks/>
          </p:cNvCxnSpPr>
          <p:nvPr/>
        </p:nvCxnSpPr>
        <p:spPr>
          <a:xfrm flipH="1">
            <a:off x="5041569" y="3681077"/>
            <a:ext cx="678581" cy="17698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D5A1E0-AA2B-4FCD-A8DC-77B24E795ECA}"/>
              </a:ext>
            </a:extLst>
          </p:cNvPr>
          <p:cNvSpPr/>
          <p:nvPr/>
        </p:nvSpPr>
        <p:spPr>
          <a:xfrm>
            <a:off x="1265600" y="5745288"/>
            <a:ext cx="6335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B45210"/>
                </a:solidFill>
              </a:rPr>
              <a:t>현재  박수현의 계정으로  </a:t>
            </a:r>
            <a:r>
              <a:rPr lang="en-US" altLang="ko-KR" sz="1400" dirty="0">
                <a:solidFill>
                  <a:srgbClr val="B45210"/>
                </a:solidFill>
              </a:rPr>
              <a:t>Authenticated </a:t>
            </a:r>
            <a:r>
              <a:rPr lang="ko-KR" altLang="en-US" sz="1400" dirty="0">
                <a:solidFill>
                  <a:srgbClr val="B45210"/>
                </a:solidFill>
              </a:rPr>
              <a:t>되어 있기 때문에</a:t>
            </a:r>
            <a:r>
              <a:rPr lang="en-US" altLang="ko-KR" sz="1400" dirty="0">
                <a:solidFill>
                  <a:srgbClr val="B45210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rgbClr val="B45210"/>
                </a:solidFill>
              </a:rPr>
              <a:t>박수현이 팔로우한 학습과 스포츠 채널</a:t>
            </a:r>
            <a:r>
              <a:rPr lang="ko-KR" altLang="en-US" sz="1400" dirty="0">
                <a:solidFill>
                  <a:srgbClr val="B45210"/>
                </a:solidFill>
              </a:rPr>
              <a:t>이 응답으로 뜸</a:t>
            </a:r>
            <a:r>
              <a:rPr lang="en-US" altLang="ko-KR" sz="1400" dirty="0">
                <a:solidFill>
                  <a:srgbClr val="B45210"/>
                </a:solidFill>
              </a:rPr>
              <a:t> </a:t>
            </a:r>
            <a:endParaRPr lang="ko-KR" altLang="en-US" sz="1400" dirty="0">
              <a:solidFill>
                <a:srgbClr val="B452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59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57200" y="2155771"/>
            <a:ext cx="80859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사용자의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 액세스하도록 앱을 인증하려고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OAuth 2.0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애플리케이션을 인증하므로 필요한 작업은 다음과 같습니다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b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b="1" spc="-150" dirty="0">
                <a:solidFill>
                  <a:srgbClr val="D67F00"/>
                </a:solidFill>
              </a:rPr>
              <a:t>1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인증 워크 </a:t>
            </a:r>
            <a:r>
              <a:rPr lang="ko-KR" altLang="en-US" sz="1400" b="1" spc="-150" dirty="0" err="1">
                <a:solidFill>
                  <a:srgbClr val="D67F00"/>
                </a:solidFill>
              </a:rPr>
              <a:t>플로</a:t>
            </a:r>
            <a:r>
              <a:rPr lang="ko-KR" altLang="en-US" sz="1400" b="1" spc="-150" dirty="0">
                <a:solidFill>
                  <a:srgbClr val="D67F00"/>
                </a:solidFill>
              </a:rPr>
              <a:t> 선택 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인증 토큰을 생성하기 전에 필요한 토큰 유형을 결정해야합니다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(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앱이 공개 또는 비공개 콘텐츠에 액세스하고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있는지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2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토큰 생성</a:t>
            </a:r>
            <a:endParaRPr lang="ko-KR" altLang="en-US" sz="1400" spc="-150" dirty="0">
              <a:solidFill>
                <a:srgbClr val="D67F00"/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공용 컨텐츠의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직접 공용 액세스 토큰을 작성하도록 요청합니다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비공개 콘텐츠의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사용자를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보내 응용 프로그램을 대신하여 권한을 부여합니다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그런 다음 액세스 토큰을 교환 할 수 있는 인증 코드를 받습니다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3 API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요청 만들기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액세스 토큰을 사용하면 토큰이 만료되거나 취소 될 때까지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상호 작용할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endParaRPr lang="ko-KR" altLang="en-US" sz="11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9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C3794-1882-4BFF-B116-3166D39B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6" y="2305570"/>
            <a:ext cx="6828814" cy="4150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3FFC64-7ADA-481A-8B96-E7D979F1F7B3}"/>
              </a:ext>
            </a:extLst>
          </p:cNvPr>
          <p:cNvSpPr/>
          <p:nvPr/>
        </p:nvSpPr>
        <p:spPr>
          <a:xfrm>
            <a:off x="618343" y="1407607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식별자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54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8D789C-88E9-43F0-81BE-3F537B04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3003783"/>
            <a:ext cx="7477125" cy="2628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3F26EE-AD45-4B00-99E5-8EFF72095A47}"/>
              </a:ext>
            </a:extLst>
          </p:cNvPr>
          <p:cNvSpPr/>
          <p:nvPr/>
        </p:nvSpPr>
        <p:spPr>
          <a:xfrm>
            <a:off x="618343" y="1378165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C58B"/>
                </a:solidFill>
              </a:rPr>
              <a:t>엑세스</a:t>
            </a:r>
            <a:r>
              <a:rPr lang="ko-KR" altLang="en-US" sz="1400" dirty="0">
                <a:solidFill>
                  <a:srgbClr val="FFC58B"/>
                </a:solidFill>
              </a:rPr>
              <a:t> 토큰 생성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D43C4-FF66-4CA8-8585-BC38958C9C6E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899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B382C-EDD4-40F0-B7E0-BFD6FB9B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18" y="2600587"/>
            <a:ext cx="6007572" cy="37057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4FE54-E040-4255-BA92-8D168155FCFD}"/>
              </a:ext>
            </a:extLst>
          </p:cNvPr>
          <p:cNvSpPr/>
          <p:nvPr/>
        </p:nvSpPr>
        <p:spPr>
          <a:xfrm>
            <a:off x="618343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시크릿</a:t>
            </a:r>
            <a:r>
              <a:rPr lang="en-US" altLang="ko-KR" sz="1400" dirty="0">
                <a:solidFill>
                  <a:srgbClr val="FFC58B"/>
                </a:solidFill>
              </a:rPr>
              <a:t>, </a:t>
            </a:r>
            <a:r>
              <a:rPr lang="en-US" altLang="ko-KR" sz="1400" dirty="0" err="1">
                <a:solidFill>
                  <a:srgbClr val="FFC58B"/>
                </a:solidFill>
              </a:rPr>
              <a:t>Oauth</a:t>
            </a:r>
            <a:r>
              <a:rPr lang="en-US" altLang="ko-KR" sz="1400" dirty="0">
                <a:solidFill>
                  <a:srgbClr val="FFC58B"/>
                </a:solidFill>
              </a:rPr>
              <a:t> </a:t>
            </a:r>
            <a:r>
              <a:rPr lang="ko-KR" altLang="en-US" sz="1400" dirty="0">
                <a:solidFill>
                  <a:srgbClr val="FFC58B"/>
                </a:solidFill>
              </a:rPr>
              <a:t>인증 </a:t>
            </a:r>
            <a:r>
              <a:rPr lang="en-US" altLang="ko-KR" sz="1400" dirty="0">
                <a:solidFill>
                  <a:srgbClr val="FFC58B"/>
                </a:solidFill>
              </a:rPr>
              <a:t>URL, </a:t>
            </a:r>
            <a:r>
              <a:rPr lang="ko-KR" altLang="en-US" sz="1400" dirty="0">
                <a:solidFill>
                  <a:srgbClr val="FFC58B"/>
                </a:solidFill>
              </a:rPr>
              <a:t>액세스 토큰 </a:t>
            </a:r>
            <a:r>
              <a:rPr lang="en-US" altLang="ko-KR" sz="1400" dirty="0">
                <a:solidFill>
                  <a:srgbClr val="FFC58B"/>
                </a:solidFill>
              </a:rPr>
              <a:t>URL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8FA688-01DE-46A8-BD22-154C78416C2D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5885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LLC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American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headquartered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PayPal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Hurley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February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2005. Google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bought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2006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US$1.65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Google's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011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838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378165"/>
            <a:ext cx="79611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Activities</a:t>
            </a:r>
            <a:r>
              <a:rPr lang="en-US" altLang="ko-KR" sz="2000" b="1" dirty="0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채널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실행한 작업의 정보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 </a:t>
            </a:r>
            <a:r>
              <a:rPr lang="ko-KR" altLang="en-US" sz="1200" b="1" dirty="0" err="1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피드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ChannelBanners</a:t>
            </a:r>
            <a:r>
              <a:rPr lang="en-US" altLang="ko-KR" sz="2000" b="1" dirty="0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 업로드한 이미지를 채널의 배너 이미지로 설정하는 데 사용할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Channel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채널에 대한 정보가 포함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GuideCategories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채널의 콘텐츠</a:t>
            </a:r>
            <a:r>
              <a:rPr lang="en-US" altLang="ko-KR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인기도 등의 지표를 바탕으로 지정한 카테고리를 확인</a:t>
            </a:r>
            <a:endParaRPr lang="en-US" altLang="ko-KR" sz="1200" spc="-15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PlaylistItems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재생목록에 포함된 동영상과 같은 다른 리소스 확인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Playlist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Youtube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 목록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요청에 지정된 검색 매개변수와 일치하는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동영상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 재생목록 정보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Subscriptions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구독 정보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Thumbnails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미리보기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이미지 정보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videoCategories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동영상과 연결되었거나 연결할 수 있는 카테고리 확인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Video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동영상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581001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Ref. </a:t>
            </a:r>
            <a:r>
              <a:rPr lang="ko-KR" altLang="en-US" sz="1200" dirty="0">
                <a:hlinkClick r:id="rId2"/>
              </a:rPr>
              <a:t>https://developers.google.com/youtube/v3/docs/?nav=true&amp;hl=ko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54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6596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 –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환경 설정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598513"/>
            <a:ext cx="79611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1. YouTube API KEY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생성</a:t>
            </a:r>
            <a:endParaRPr lang="ko-KR" altLang="en-US" sz="1400" dirty="0"/>
          </a:p>
          <a:p>
            <a:br>
              <a:rPr lang="ko-KR" altLang="en-US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C9859-99C0-42C9-B86F-D148C7CC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8" y="2643430"/>
            <a:ext cx="7290034" cy="23179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5F0E6-7F3D-4E0C-8733-13C1757E3759}"/>
              </a:ext>
            </a:extLst>
          </p:cNvPr>
          <p:cNvSpPr/>
          <p:nvPr/>
        </p:nvSpPr>
        <p:spPr>
          <a:xfrm>
            <a:off x="926983" y="2162738"/>
            <a:ext cx="7290033" cy="369332"/>
          </a:xfrm>
          <a:prstGeom prst="rect">
            <a:avLst/>
          </a:prstGeom>
          <a:ln w="57150">
            <a:solidFill>
              <a:srgbClr val="FFC58B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Roboto"/>
              </a:rPr>
              <a:t>발급받은 </a:t>
            </a:r>
            <a:r>
              <a:rPr lang="en-US" altLang="ko-KR" b="1" dirty="0">
                <a:latin typeface="Roboto"/>
              </a:rPr>
              <a:t>KEY : AIzaSyCPV5F0Kp5NOF1ethkaSfR9JWYB2Jqsnhs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0" y="6550223"/>
            <a:ext cx="9032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Ref. </a:t>
            </a:r>
            <a:r>
              <a:rPr lang="ko-KR" altLang="en-US" sz="1200" dirty="0">
                <a:hlinkClick r:id="rId3"/>
              </a:rPr>
              <a:t>https://developers.google.com/youtube/v3/getting-started?hl=ko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523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486561" y="1636267"/>
            <a:ext cx="8266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b="1" spc="-150" dirty="0">
                <a:solidFill>
                  <a:srgbClr val="FFC58B"/>
                </a:solidFill>
                <a:latin typeface="Helvetica Neue"/>
              </a:rPr>
              <a:t>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27F33-2247-4E63-A649-CED48D08AFEB}"/>
              </a:ext>
            </a:extLst>
          </p:cNvPr>
          <p:cNvGrpSpPr/>
          <p:nvPr/>
        </p:nvGrpSpPr>
        <p:grpSpPr>
          <a:xfrm>
            <a:off x="618343" y="2731212"/>
            <a:ext cx="7481390" cy="3565272"/>
            <a:chOff x="671117" y="3140652"/>
            <a:chExt cx="7481390" cy="3565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9FC48-C553-4BBE-9752-343B093B2C8E}"/>
                </a:ext>
              </a:extLst>
            </p:cNvPr>
            <p:cNvSpPr/>
            <p:nvPr/>
          </p:nvSpPr>
          <p:spPr>
            <a:xfrm>
              <a:off x="671118" y="3140652"/>
              <a:ext cx="4681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* 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검색 결과 표현 </a:t>
              </a:r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– JSON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 구조</a:t>
              </a:r>
              <a:endParaRPr lang="ko-KR" altLang="en-US" sz="2000" b="1" dirty="0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49572FF-CA1D-4DF4-9507-A2104BA2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8" y="3546149"/>
              <a:ext cx="7481389" cy="3159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01568" rIns="0" bIns="10156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youtube#searchResult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videoId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playlistId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snippet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publishedAt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datetime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thumbnails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(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key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)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}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01A4D7-ADF4-494B-A0DD-5550845F2BB8}"/>
                </a:ext>
              </a:extLst>
            </p:cNvPr>
            <p:cNvSpPr/>
            <p:nvPr/>
          </p:nvSpPr>
          <p:spPr>
            <a:xfrm>
              <a:off x="671117" y="4320478"/>
              <a:ext cx="3091343" cy="328552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7DBB46-0B8B-4832-B361-1F9284141282}"/>
                </a:ext>
              </a:extLst>
            </p:cNvPr>
            <p:cNvSpPr/>
            <p:nvPr/>
          </p:nvSpPr>
          <p:spPr>
            <a:xfrm>
              <a:off x="671117" y="4797483"/>
              <a:ext cx="3091343" cy="1443925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69A36C7E-00F2-4B69-BEE6-D0197ECF4A8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961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 : </a:t>
            </a:r>
            <a:r>
              <a:rPr lang="en-US" altLang="ko-KR" sz="2400" b="1" spc="-150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5088B-EB5B-4BDF-9E5F-C421EF21404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120087"/>
            <a:ext cx="3991010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Authentication vs Authorization</a:t>
            </a:r>
            <a:endParaRPr lang="ko-KR" altLang="en-US" sz="1800" spc="-169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</a:rPr>
              <a:t>Methods</a:t>
            </a:r>
            <a:endParaRPr lang="ko-KR" altLang="en-US" b="1" dirty="0">
              <a:solidFill>
                <a:srgbClr val="FFCC98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7038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 </a:t>
              </a:r>
              <a:r>
                <a:rPr lang="en-US" altLang="ko-KR" sz="1050" u="sng" dirty="0"/>
                <a:t>https://medium.com/datadriveninvestor/authentication-vs-authorization-716fea914d55</a:t>
              </a:r>
              <a:endParaRPr lang="ko-KR" altLang="ko-KR" sz="105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1588B2-742E-45C5-9D0B-0442F87F0D04}"/>
              </a:ext>
            </a:extLst>
          </p:cNvPr>
          <p:cNvSpPr txBox="1"/>
          <p:nvPr/>
        </p:nvSpPr>
        <p:spPr>
          <a:xfrm>
            <a:off x="1467956" y="2790046"/>
            <a:ext cx="3243489" cy="178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Login form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HTTP authentication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HTTP digest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X.509 certificates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Custom authentication method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2F996-8F88-4093-9041-6769380724F5}"/>
              </a:ext>
            </a:extLst>
          </p:cNvPr>
          <p:cNvSpPr txBox="1"/>
          <p:nvPr/>
        </p:nvSpPr>
        <p:spPr>
          <a:xfrm>
            <a:off x="4873752" y="2840257"/>
            <a:ext cx="3243489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/>
              <a:t>Authorization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Access controls for URLs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Secure objects and methods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 Access control lists(ACLs)</a:t>
            </a:r>
          </a:p>
        </p:txBody>
      </p:sp>
    </p:spTree>
    <p:extLst>
      <p:ext uri="{BB962C8B-B14F-4D97-AF65-F5344CB8AC3E}">
        <p14:creationId xmlns:p14="http://schemas.microsoft.com/office/powerpoint/2010/main" val="1647533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86561" y="1501695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483184" y="1797238"/>
            <a:ext cx="5352178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b="1" dirty="0"/>
              <a:t>Next/</a:t>
            </a:r>
            <a:r>
              <a:rPr lang="en-US" altLang="ko-KR" sz="1400" b="1" dirty="0" err="1"/>
              <a:t>prevPageToken</a:t>
            </a:r>
            <a:r>
              <a:rPr lang="en-US" altLang="ko-KR" sz="1400" b="1" dirty="0"/>
              <a:t>	</a:t>
            </a:r>
            <a:r>
              <a:rPr lang="ko-KR" altLang="en-US" sz="1400" dirty="0"/>
              <a:t>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 err="1"/>
              <a:t>pageInfo.totalResults</a:t>
            </a:r>
            <a:r>
              <a:rPr lang="en-US" altLang="ko-KR" sz="1400" b="1" dirty="0"/>
              <a:t>	</a:t>
            </a:r>
            <a:r>
              <a:rPr lang="ko-KR" altLang="en-US" sz="1400" dirty="0"/>
              <a:t>결과집합의 총 개수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/>
              <a:t>Items[] 			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47705" y="463833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b="1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 b="12148"/>
          <a:stretch/>
        </p:blipFill>
        <p:spPr>
          <a:xfrm>
            <a:off x="647705" y="5103731"/>
            <a:ext cx="5511568" cy="112021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600B7923-8755-4680-86AF-6A23A758AD7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862AD8-3A46-496B-B23E-D0CD70C576F2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961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 : </a:t>
            </a:r>
            <a:r>
              <a:rPr lang="en-US" altLang="ko-KR" sz="2400" b="1" spc="-150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27695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72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</a:t>
            </a:r>
            <a:r>
              <a:rPr lang="ko-KR" altLang="en-US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및 레퍼런스</a:t>
            </a:r>
            <a:endParaRPr lang="en-US" altLang="ko-KR" sz="2400" b="1" spc="-225" dirty="0">
              <a:solidFill>
                <a:srgbClr val="FFC5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HTTP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요청</a:t>
            </a:r>
            <a:endParaRPr lang="en-US" altLang="ko-KR" sz="2000" b="1" spc="-15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31" y="2303873"/>
            <a:ext cx="583873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1652631" y="4246684"/>
            <a:ext cx="5838738" cy="30777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https://developers.google.com/youtube/v3/docs/search?hl=ko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3536722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Reference</a:t>
            </a:r>
          </a:p>
        </p:txBody>
      </p:sp>
    </p:spTree>
    <p:extLst>
      <p:ext uri="{BB962C8B-B14F-4D97-AF65-F5344CB8AC3E}">
        <p14:creationId xmlns:p14="http://schemas.microsoft.com/office/powerpoint/2010/main" val="3604310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72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</a:t>
            </a:r>
            <a:r>
              <a:rPr lang="ko-KR" altLang="en-US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및 레퍼런스</a:t>
            </a:r>
            <a:endParaRPr lang="en-US" altLang="ko-KR" sz="2400" b="1" spc="-225" dirty="0">
              <a:solidFill>
                <a:srgbClr val="FFC5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27839" y="3595740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Activities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Reference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6" y="2154404"/>
            <a:ext cx="609040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activities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1361316" y="4403777"/>
            <a:ext cx="6421369" cy="33855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Lato"/>
                <a:hlinkClick r:id="rId2"/>
              </a:rPr>
              <a:t>https://developers.google.com/youtube/v3/docs/activities?hl=ko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Lato"/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27839" y="165546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Activities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HTTP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요청</a:t>
            </a:r>
            <a:endParaRPr lang="en-US" altLang="ko-KR" sz="2000" b="1" spc="-15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0902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743068" y="1211774"/>
            <a:ext cx="80046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58B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FFC58B"/>
                </a:solidFill>
                <a:latin typeface="Arial Black"/>
                <a:ea typeface="Arial Black"/>
                <a:cs typeface="Arial Black"/>
                <a:sym typeface="Arial Black"/>
              </a:rPr>
              <a:t>Twitch 에서 동영상 검색   </a:t>
            </a:r>
            <a:endParaRPr>
              <a:solidFill>
                <a:srgbClr val="FFC58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835142" y="0"/>
            <a:ext cx="1649137" cy="3021861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55001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19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86561" y="3429000"/>
            <a:ext cx="826691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인증 관련 내용 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Twitch 개발자 어플리케이션 사이트에 등록하여 클라이언트 ID 및 클라이언트 비밀번호를 얻는다.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 Twitch Access 토큰을 받는다.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86561" y="1948970"/>
            <a:ext cx="82669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트위터계정 액세스 권한 얻기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 OAuth 2.0 프로토콜의 일부 사용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970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86561" y="1868148"/>
            <a:ext cx="82669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Twitch 개발자 사이트에 등록 &amp; id ,password 얻기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39" y="3168225"/>
            <a:ext cx="8547485" cy="17438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6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486561" y="1868148"/>
            <a:ext cx="82669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Postman에서 트위치 계정  Access 토큰 얻기 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39" y="2616800"/>
            <a:ext cx="7852772" cy="37566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7871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486561" y="1998330"/>
            <a:ext cx="826691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서버에 요청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https://id.twitch.tv/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oauth2/token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?client_id=&lt;your client ID&gt;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&amp;client_secret=&lt;your client secret&gt;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&amp;code=&lt;authorization code received above&gt;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&amp;grant_type=authorization_code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&amp;redirect_uri=&lt;your registered redirect URI&gt;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JSON으로 인토딩 된 액세스 토큰으로 응답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“access_token” : “&lt;user access token&gt;”,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“refresh_token” : “&lt;refresh token&gt;”,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“expires_in” : &lt;number of seconds until the token expires&gt;,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“scope” : [“&lt;your previously listed scope(s)&gt;”],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“token_type” : “bearer”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7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442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486561" y="1948970"/>
            <a:ext cx="788317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실시간 스트림 가져오기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라이브 스트림 목록을 가져온다.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GET https://api.twitch.tv/kraken/streams/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 변수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channel(쉼표로 구분된 채널 ID 목록) : 반환되는 스트림의 채널을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game(string) : 반환되는 스트림 게임을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language(string) : 반환되는 스트림 언어를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stream_type(string) : 반환되는 스트림 유형을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limit(int) : 반환 할 개체의 최대 개수이며 뷰어의 수로 정렬됨(기본값 : 25, 최댓값 :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offset(int) : 결과의 페이지 매김을 위한 객체 오프셋(기본값 : 0)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343" y="4928012"/>
            <a:ext cx="5945355" cy="94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1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8167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51" y="1718137"/>
            <a:ext cx="7643674" cy="40518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0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6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776" y="2811427"/>
            <a:ext cx="5914571" cy="99417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</a:t>
            </a:r>
            <a:endParaRPr lang="ko-KR" altLang="en-US" b="1" dirty="0">
              <a:solidFill>
                <a:srgbClr val="FFC5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1769358" y="857251"/>
            <a:ext cx="1236853" cy="22663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AA64A-543E-47CF-AC6B-2427210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38E2-542A-4533-A73B-9DEADBE6A17C}"/>
              </a:ext>
            </a:extLst>
          </p:cNvPr>
          <p:cNvSpPr txBox="1"/>
          <p:nvPr/>
        </p:nvSpPr>
        <p:spPr>
          <a:xfrm>
            <a:off x="1769357" y="3595855"/>
            <a:ext cx="22717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Public-key Cryptography</a:t>
            </a:r>
            <a:endParaRPr lang="ko-KR" altLang="en-US" sz="1350" b="1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9515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486561" y="1948970"/>
            <a:ext cx="78831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비디오 가져오기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지정된 비디오 객체를 가져온다.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GET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https://api.twitch.tv/kraken/videos/&lt;video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ID&gt;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 변수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없음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343" y="4020011"/>
            <a:ext cx="6179616" cy="9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269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452" y="1747794"/>
            <a:ext cx="8398276" cy="471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4341180" y="1222207"/>
            <a:ext cx="44210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 유저(id)의 채널에 있는 비디오 검색</a:t>
            </a:r>
            <a:endParaRPr/>
          </a:p>
        </p:txBody>
      </p:sp>
      <p:sp>
        <p:nvSpPr>
          <p:cNvPr id="10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1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953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486561" y="1948970"/>
            <a:ext cx="788317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인기 동영상 가져오기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또는 기간별로 선택적으로 필터링 된 조회수를 기준으로 인기 동영상을 가져온다.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GET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https://api.twitch.tv/kraken/videos/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 변수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Limit(int) : 반환 할 객체의 최대 개수(기본값 : 10, 최대값 : 100)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Offset(int) : reults의 페이지 매김을 위한 객체 오프셋(기본값 : 0, 최대값 :100)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Game(string) : 게임을 비디오로 제한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Period(string) : 검색할 시간 창을 지정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Broadcast_type(comma-separated list) : 반환된 동영상 유형을 제한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Language(comma-separated list) : 반환된 동영상의 언어 제한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Sort(string) : 유효한 값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343" y="5200540"/>
            <a:ext cx="6352121" cy="9846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643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343" y="1718137"/>
            <a:ext cx="8105312" cy="44244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7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188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5881" y="2382560"/>
            <a:ext cx="773223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EX1) Vimeo, Twitch, Youtube Search API TEST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https://www.getpostman.com/collections/72092716ce4fac5689f8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EX2) Youtube Activities API TEST 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맞춤 설정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등 조회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https://developers.google.com/apis-explorer/?hl=ko#search/youtube%20activities/m/youtube/v3/youtube.activities.list?part=snippet&amp;home=true&amp;maxResults=50&amp;_h=2&amp;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89151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5" y="1120087"/>
            <a:ext cx="4369591" cy="54916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Encode –</a:t>
            </a:r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Decode / Encryption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Definition</a:t>
            </a:r>
            <a:endParaRPr lang="ko-KR" altLang="en-US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44" y="2191107"/>
            <a:ext cx="725438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process of </a:t>
            </a:r>
            <a:r>
              <a:rPr lang="en-US" altLang="ko-KR" sz="1350" b="1" spc="-113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encoding</a:t>
            </a:r>
            <a:r>
              <a:rPr lang="en-US" altLang="ko-KR" sz="13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converts information from a source into symbols for communication or storage.  </a:t>
            </a:r>
          </a:p>
          <a:p>
            <a:pPr>
              <a:lnSpc>
                <a:spcPct val="150000"/>
              </a:lnSpc>
            </a:pPr>
            <a:r>
              <a:rPr lang="en-US" altLang="ko-KR" sz="1350" b="1" spc="-113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Decoding</a:t>
            </a:r>
            <a:r>
              <a:rPr lang="en-US" altLang="ko-KR" sz="1350" spc="-113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13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is the reverse process, converting code symbols back into a form that the recipient understand, such as English or Spanish						</a:t>
            </a:r>
            <a:r>
              <a:rPr lang="en-US" altLang="ko-KR" sz="150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20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Wikipedia(</a:t>
            </a:r>
            <a:r>
              <a:rPr lang="en-US" altLang="ko-KR" sz="1200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Eng</a:t>
            </a:r>
            <a:r>
              <a:rPr lang="en-US" altLang="ko-KR" sz="120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3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3157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</a:t>
              </a:r>
              <a:r>
                <a:rPr lang="ko-KR" altLang="en-US" sz="1050" dirty="0"/>
                <a:t> 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https://en.wikipedia.org/wiki/Encryption</a:t>
              </a:r>
              <a:r>
                <a:rPr lang="en-US" altLang="ko-KR" sz="825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ko-KR" altLang="en-US" sz="825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3E6F25-9FF2-4889-BFFE-A8E85BAD8D1F}"/>
              </a:ext>
            </a:extLst>
          </p:cNvPr>
          <p:cNvSpPr/>
          <p:nvPr/>
        </p:nvSpPr>
        <p:spPr>
          <a:xfrm>
            <a:off x="805344" y="3205609"/>
            <a:ext cx="7455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 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cryptography</a:t>
            </a:r>
            <a:r>
              <a:rPr lang="en-US" altLang="ko-KR" sz="12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 </a:t>
            </a:r>
            <a:r>
              <a:rPr lang="en-US" altLang="ko-KR" sz="12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encryption</a:t>
            </a:r>
            <a:r>
              <a:rPr lang="en-US" altLang="ko-KR" sz="1200" dirty="0">
                <a:solidFill>
                  <a:srgbClr val="22222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is the process of encoding a message or information in such a way that only authorized parties can access it and those who are not authorized cannot</a:t>
            </a:r>
            <a:r>
              <a:rPr lang="en-US" altLang="ko-KR" sz="12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In an encryption scheme, the intended information or message, referred to as 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plaintext, is encrypted using an encryption algorithm – a cipher – generating ciphertext that can be read only if decrypted.</a:t>
            </a:r>
            <a:r>
              <a:rPr lang="en-US" altLang="ko-KR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Wikipedia(</a:t>
            </a:r>
            <a:r>
              <a:rPr lang="en-US" altLang="ko-KR" sz="1050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Eng</a:t>
            </a:r>
            <a:r>
              <a:rPr lang="en-US" altLang="ko-KR" sz="105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200" spc="-113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5" y="1120087"/>
            <a:ext cx="3419532" cy="54916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spc="-169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암호 방식 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(Symmetric-key </a:t>
            </a:r>
            <a:r>
              <a:rPr lang="en-US" altLang="ko-KR" sz="1350" spc="-169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350" spc="-169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800" spc="-169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563333" y="1341715"/>
            <a:ext cx="44042" cy="549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36" y="160001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Definition</a:t>
            </a:r>
            <a:endParaRPr lang="ko-KR" altLang="en-US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44" y="2191107"/>
            <a:ext cx="74242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방식의 한 종류로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암호화와 복호화에 같은 암호 키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쓰는 알고리즘을 의미한다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대칭 키 암호에서는 암화를 하는 측과 복호화를 하는 측이 같은 암호 키를 공유해야 한다</a:t>
            </a:r>
            <a:r>
              <a:rPr lang="en-US" altLang="ko-KR" sz="13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			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20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Wikipedia(Korea)</a:t>
            </a:r>
          </a:p>
          <a:p>
            <a:pPr>
              <a:lnSpc>
                <a:spcPct val="150000"/>
              </a:lnSpc>
            </a:pPr>
            <a:endParaRPr lang="en-US" altLang="ko-KR" sz="13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Symmetric-key algorithms are algorithms for cryptography that use the same cryptographic keys for both encryption of plaintext and decryption of ciphertext.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keys may be identical or there may be a simple transformation to go between the two keys. The keys, in practice, represent a shared secret between two or more parties that can be used to maintain a private information link. This requirement that both parties have access to the secret key is one of the main drawbacks of symmetric key encryption, in comparison to public-key encryption (also known as asymmetric key encryption).							</a:t>
            </a:r>
            <a:r>
              <a:rPr lang="en-US" altLang="ko-KR" sz="120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Wikipedia (</a:t>
            </a:r>
            <a:r>
              <a:rPr lang="en-US" altLang="ko-KR" sz="1200" spc="-113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Eng</a:t>
            </a:r>
            <a:r>
              <a:rPr lang="en-US" altLang="ko-KR" sz="1200" spc="-113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63333" y="5484673"/>
            <a:ext cx="7906497" cy="337045"/>
            <a:chOff x="751111" y="6169891"/>
            <a:chExt cx="10541996" cy="4493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4" y="6280729"/>
              <a:ext cx="46982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Ref.</a:t>
              </a:r>
              <a:r>
                <a:rPr lang="ko-KR" altLang="en-US" sz="1050" dirty="0"/>
                <a:t> </a:t>
              </a:r>
              <a:r>
                <a:rPr lang="en-US" altLang="ko-KR" sz="1050" dirty="0">
                  <a:hlinkClick r:id="rId3"/>
                </a:rPr>
                <a:t>https://en.wikipedia.org/wiki/Symmetric-key_algorithm</a:t>
              </a:r>
              <a:r>
                <a:rPr lang="en-US" altLang="ko-KR" sz="1050" dirty="0"/>
                <a:t> </a:t>
              </a: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0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5040</Words>
  <Application>Microsoft Office PowerPoint</Application>
  <PresentationFormat>화면 슬라이드 쇼(4:3)</PresentationFormat>
  <Paragraphs>789</Paragraphs>
  <Slides>74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96" baseType="lpstr">
      <vt:lpstr>Arial Unicode MS</vt:lpstr>
      <vt:lpstr>Helvetica Neue</vt:lpstr>
      <vt:lpstr>Lato</vt:lpstr>
      <vt:lpstr>Menlo</vt:lpstr>
      <vt:lpstr>Noto Sans KR</vt:lpstr>
      <vt:lpstr>Roboto</vt:lpstr>
      <vt:lpstr>Spoqa Han Sans</vt:lpstr>
      <vt:lpstr>나눔스퀘어 Bold</vt:lpstr>
      <vt:lpstr>나눔스퀘어 ExtraBold</vt:lpstr>
      <vt:lpstr>나눔스퀘어라운드 Bold</vt:lpstr>
      <vt:lpstr>Dotum</vt:lpstr>
      <vt:lpstr>맑은 고딕</vt:lpstr>
      <vt:lpstr>Arial</vt:lpstr>
      <vt:lpstr>Arial Black</vt:lpstr>
      <vt:lpstr>Calibri</vt:lpstr>
      <vt:lpstr>Calibri Light</vt:lpstr>
      <vt:lpstr>Cambria Math</vt:lpstr>
      <vt:lpstr>Consolas</vt:lpstr>
      <vt:lpstr>Helvetica</vt:lpstr>
      <vt:lpstr>Symbol</vt:lpstr>
      <vt:lpstr>Wingdings</vt:lpstr>
      <vt:lpstr>Office 테마</vt:lpstr>
      <vt:lpstr>PowerPoint 프레젠테이션</vt:lpstr>
      <vt:lpstr>동영상 검색 사이트</vt:lpstr>
      <vt:lpstr>Authentication vs Authorization</vt:lpstr>
      <vt:lpstr>Authentication vs Authorization</vt:lpstr>
      <vt:lpstr>Authentication vs Authorization</vt:lpstr>
      <vt:lpstr>Authentication vs Authorization</vt:lpstr>
      <vt:lpstr>공개 키 암호 방식</vt:lpstr>
      <vt:lpstr>Encode – Decode / Encryption</vt:lpstr>
      <vt:lpstr>대칭 키 암호 방식 (Symmetric-key Crptography)</vt:lpstr>
      <vt:lpstr>대칭 키 암호 방식 (Symmetric-key Crptography)</vt:lpstr>
      <vt:lpstr>공개 키 암호 방식 (비대칭 키 암호 방식, asymmetric crptography)</vt:lpstr>
      <vt:lpstr>공개 키 암호 방식 (Public-key Crptography)</vt:lpstr>
      <vt:lpstr>공개 키 암호 방식 (비대칭 키 암호 방식)</vt:lpstr>
      <vt:lpstr>Oauth2.0 vs JWT</vt:lpstr>
      <vt:lpstr>Oauth2.0 vs JWT</vt:lpstr>
      <vt:lpstr>Oauth2.0 vs JWT</vt:lpstr>
      <vt:lpstr>Oauth2.0 vs JWT</vt:lpstr>
      <vt:lpstr>RSA 암호</vt:lpstr>
      <vt:lpstr>JWT</vt:lpstr>
      <vt:lpstr>JWT</vt:lpstr>
      <vt:lpstr>Oauth2.0 vs JWT</vt:lpstr>
      <vt:lpstr>Oauth2.0 vs JWT</vt:lpstr>
      <vt:lpstr>Oauth2.0 vs JWT</vt:lpstr>
      <vt:lpstr>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Oauth에서의 REST API</vt:lpstr>
      <vt:lpstr>PowerPoint 프레젠테이션</vt:lpstr>
      <vt:lpstr>PowerPoint 프레젠테이션</vt:lpstr>
      <vt:lpstr>PowerPoint 프레젠테이션</vt:lpstr>
      <vt:lpstr>JWT에서의 REST API</vt:lpstr>
      <vt:lpstr>PowerPoint 프레젠테이션</vt:lpstr>
      <vt:lpstr>PowerPoint 프레젠테이션</vt:lpstr>
      <vt:lpstr>PowerPoint 프레젠테이션</vt:lpstr>
      <vt:lpstr>Vimeo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PowerPoint 프레젠테이션</vt:lpstr>
      <vt:lpstr>PowerPoint 프레젠테이션</vt:lpstr>
      <vt:lpstr>PowerPoint 프레젠테이션</vt:lpstr>
      <vt:lpstr>PowerPoint 프레젠테이션</vt:lpstr>
      <vt:lpstr>Youtube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Twitch 에서 동영상 검색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148</cp:revision>
  <dcterms:created xsi:type="dcterms:W3CDTF">2018-12-26T02:42:20Z</dcterms:created>
  <dcterms:modified xsi:type="dcterms:W3CDTF">2019-01-01T23:51:11Z</dcterms:modified>
</cp:coreProperties>
</file>