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263" r:id="rId17"/>
    <p:sldId id="323" r:id="rId18"/>
    <p:sldId id="308" r:id="rId19"/>
    <p:sldId id="278" r:id="rId20"/>
    <p:sldId id="280" r:id="rId21"/>
    <p:sldId id="322" r:id="rId22"/>
    <p:sldId id="319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8B"/>
    <a:srgbClr val="D6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F989-4C63-4A4C-9B47-E848D5EFA4A2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A821C-7C60-4887-BC0D-18D24BAEA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818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94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79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083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9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42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9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48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85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59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59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?nav=true&amp;hl=k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getting-started?hl=k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search?hl=k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docs/activities?hl=k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twitch.t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ch.tv/kraken/kraken/videos/%3cvid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witch.tv/kraken/video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is-explorer/?hl=ko#search/youtube%20activities/m/youtube/v3/youtube.activities.list?part=snippet&amp;home=true&amp;maxResults=50&amp;_h=2&amp;" TargetMode="External"/><Relationship Id="rId2" Type="http://schemas.openxmlformats.org/officeDocument/2006/relationships/hyperlink" Target="https://www.getpostman.com/collections/72092716ce4fac5689f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8CF28D-9D0B-4C16-8371-84F5BAE293B0}"/>
              </a:ext>
            </a:extLst>
          </p:cNvPr>
          <p:cNvSpPr txBox="1">
            <a:spLocks/>
          </p:cNvSpPr>
          <p:nvPr/>
        </p:nvSpPr>
        <p:spPr>
          <a:xfrm>
            <a:off x="1262805" y="6487850"/>
            <a:ext cx="6858000" cy="39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600" dirty="0">
                <a:solidFill>
                  <a:schemeClr val="bg2">
                    <a:lumMod val="50000"/>
                  </a:schemeClr>
                </a:solidFill>
              </a:rPr>
              <a:t>DALSOFT INTERNSHIP</a:t>
            </a:r>
            <a:endParaRPr lang="ko-KR" altLang="en-US" sz="10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4B517B4-67E0-4C09-A400-181866906B8D}"/>
              </a:ext>
            </a:extLst>
          </p:cNvPr>
          <p:cNvSpPr/>
          <p:nvPr/>
        </p:nvSpPr>
        <p:spPr>
          <a:xfrm rot="10800000">
            <a:off x="6478495" y="2655330"/>
            <a:ext cx="196391" cy="121454"/>
          </a:xfrm>
          <a:prstGeom prst="triangle">
            <a:avLst/>
          </a:prstGeom>
          <a:solidFill>
            <a:srgbClr val="FFC58B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특정 카테고리를 가지는 동영상 검색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A67DC-1588-4C15-925E-1294B45F3740}"/>
              </a:ext>
            </a:extLst>
          </p:cNvPr>
          <p:cNvSpPr/>
          <p:nvPr/>
        </p:nvSpPr>
        <p:spPr>
          <a:xfrm>
            <a:off x="754841" y="1893580"/>
            <a:ext cx="3756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962D"/>
                </a:solidFill>
              </a:rPr>
              <a:t>키워드 검색 시 </a:t>
            </a:r>
            <a:r>
              <a:rPr lang="ko-KR" altLang="en-US" sz="1200" b="1" dirty="0">
                <a:solidFill>
                  <a:srgbClr val="FF962D"/>
                </a:solidFill>
              </a:rPr>
              <a:t>추천</a:t>
            </a:r>
            <a:r>
              <a:rPr lang="ko-KR" altLang="en-US" sz="1200" dirty="0">
                <a:solidFill>
                  <a:srgbClr val="FF962D"/>
                </a:solidFill>
              </a:rPr>
              <a:t> </a:t>
            </a:r>
            <a:r>
              <a:rPr lang="ko-KR" altLang="en-US" sz="1200" b="1" dirty="0">
                <a:solidFill>
                  <a:srgbClr val="FF962D"/>
                </a:solidFill>
              </a:rPr>
              <a:t>동영상 목록 제작</a:t>
            </a:r>
            <a:r>
              <a:rPr lang="ko-KR" altLang="en-US" sz="1200" dirty="0">
                <a:solidFill>
                  <a:srgbClr val="FF962D"/>
                </a:solidFill>
              </a:rPr>
              <a:t>에 활용 가능 </a:t>
            </a:r>
            <a:endParaRPr lang="en-US" altLang="ko-KR" sz="1200" dirty="0">
              <a:solidFill>
                <a:srgbClr val="FF962D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DB35CD-79DF-46A2-ACB9-A75CEFBF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89" y="2179136"/>
            <a:ext cx="4224778" cy="3231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7FC400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3C3C3"/>
                </a:solidFill>
                <a:effectLst/>
                <a:latin typeface="Arial Unicode MS"/>
                <a:ea typeface="Menlo"/>
              </a:rPr>
              <a:t>https://api.vimeo.com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F6C24"/>
                </a:solidFill>
                <a:effectLst/>
                <a:latin typeface="Arial Unicode MS"/>
                <a:ea typeface="Menlo"/>
              </a:rPr>
              <a:t>/categories/{category}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EF6C24"/>
              </a:solidFill>
              <a:effectLst/>
              <a:latin typeface="Arial Unicode MS"/>
              <a:ea typeface="Menlo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1C33FD-232C-491C-AAF3-8B7A0F908E62}"/>
              </a:ext>
            </a:extLst>
          </p:cNvPr>
          <p:cNvSpPr/>
          <p:nvPr/>
        </p:nvSpPr>
        <p:spPr>
          <a:xfrm>
            <a:off x="618342" y="2959547"/>
            <a:ext cx="6699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"subcategories"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[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"/categories/sports/subcategories/bikes"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"Bikes"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"https://vimeo.com/categories/sports/bikes/videos"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 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everythingelse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"Everything Else"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everythingelse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outdoorsports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"Outdoor Sports"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</a:t>
            </a:r>
            <a:r>
              <a:rPr lang="en-US" altLang="ko-KR" sz="1400" dirty="0" err="1">
                <a:solidFill>
                  <a:srgbClr val="98C379"/>
                </a:solidFill>
                <a:latin typeface="Menlo"/>
              </a:rPr>
              <a:t>outdoorsports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"/categories/sports/subcategories/skate"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"Skate"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"https://vimeo.com/categories/sports/skate/videos"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"/categories/sports/subcategories/sky"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"Sky"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"https://vimeo.com/categories/sports/sky/videos"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"/categories/sports/subcategories/snow"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"Snow"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"https://vimeo.com/categories/sports/snow/videos"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},</a:t>
            </a:r>
          </a:p>
          <a:p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{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 err="1">
                <a:solidFill>
                  <a:srgbClr val="D19A66"/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"/categories/sports/subcategories/surf"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"name"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"Surf"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Menlo"/>
              </a:rPr>
              <a:t>"link"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: </a:t>
            </a:r>
            <a:r>
              <a:rPr lang="en-US" altLang="ko-KR" sz="1400" dirty="0">
                <a:solidFill>
                  <a:srgbClr val="98C379"/>
                </a:solidFill>
                <a:latin typeface="Menlo"/>
              </a:rPr>
              <a:t>"https://vimeo.com/categories/sports/surf/videos"</a:t>
            </a:r>
            <a:r>
              <a:rPr lang="en-US" altLang="ko-KR" sz="1400" dirty="0">
                <a:solidFill>
                  <a:srgbClr val="C3C3C3"/>
                </a:solidFill>
                <a:latin typeface="Menlo"/>
              </a:rPr>
              <a:t> }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73015B-E99D-40C2-B687-440F612BF0DC}"/>
              </a:ext>
            </a:extLst>
          </p:cNvPr>
          <p:cNvSpPr/>
          <p:nvPr/>
        </p:nvSpPr>
        <p:spPr>
          <a:xfrm>
            <a:off x="6249798" y="2959547"/>
            <a:ext cx="620784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5F3CBC-3402-4C6F-993E-762BCA65ABBA}"/>
              </a:ext>
            </a:extLst>
          </p:cNvPr>
          <p:cNvSpPr/>
          <p:nvPr/>
        </p:nvSpPr>
        <p:spPr>
          <a:xfrm>
            <a:off x="5595128" y="3374453"/>
            <a:ext cx="1275453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66566A-FF6A-4924-BAB4-253EC36401B9}"/>
              </a:ext>
            </a:extLst>
          </p:cNvPr>
          <p:cNvSpPr/>
          <p:nvPr/>
        </p:nvSpPr>
        <p:spPr>
          <a:xfrm>
            <a:off x="5612071" y="3808754"/>
            <a:ext cx="1275453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2E8BF6-3925-4F6D-9A57-8FFC341600D7}"/>
              </a:ext>
            </a:extLst>
          </p:cNvPr>
          <p:cNvSpPr/>
          <p:nvPr/>
        </p:nvSpPr>
        <p:spPr>
          <a:xfrm>
            <a:off x="4932234" y="4226047"/>
            <a:ext cx="637727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60A81-9E55-498D-B72C-F19C3224A9B2}"/>
              </a:ext>
            </a:extLst>
          </p:cNvPr>
          <p:cNvSpPr/>
          <p:nvPr/>
        </p:nvSpPr>
        <p:spPr>
          <a:xfrm>
            <a:off x="4791384" y="4657961"/>
            <a:ext cx="485291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C4AE1-29CD-4AE5-BF81-D44D8BDC7971}"/>
              </a:ext>
            </a:extLst>
          </p:cNvPr>
          <p:cNvSpPr/>
          <p:nvPr/>
        </p:nvSpPr>
        <p:spPr>
          <a:xfrm>
            <a:off x="4928487" y="5089875"/>
            <a:ext cx="637727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972837-A808-49A5-9E6C-4BDBD2349905}"/>
              </a:ext>
            </a:extLst>
          </p:cNvPr>
          <p:cNvSpPr/>
          <p:nvPr/>
        </p:nvSpPr>
        <p:spPr>
          <a:xfrm>
            <a:off x="4791384" y="5525328"/>
            <a:ext cx="569181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E578C5-662E-4BCA-8751-8BD481B6BD3A}"/>
              </a:ext>
            </a:extLst>
          </p:cNvPr>
          <p:cNvCxnSpPr/>
          <p:nvPr/>
        </p:nvCxnSpPr>
        <p:spPr>
          <a:xfrm>
            <a:off x="6887524" y="3112316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EEC7C8D-15DB-42FD-BE66-AA10040FC4B5}"/>
              </a:ext>
            </a:extLst>
          </p:cNvPr>
          <p:cNvCxnSpPr/>
          <p:nvPr/>
        </p:nvCxnSpPr>
        <p:spPr>
          <a:xfrm>
            <a:off x="6887524" y="3558331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994EEF-74CA-4A33-A77D-708DFE405A39}"/>
              </a:ext>
            </a:extLst>
          </p:cNvPr>
          <p:cNvCxnSpPr/>
          <p:nvPr/>
        </p:nvCxnSpPr>
        <p:spPr>
          <a:xfrm>
            <a:off x="6870581" y="3961003"/>
            <a:ext cx="31861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A01159-155F-45D2-A207-883428DA480D}"/>
              </a:ext>
            </a:extLst>
          </p:cNvPr>
          <p:cNvCxnSpPr>
            <a:cxnSpLocks/>
          </p:cNvCxnSpPr>
          <p:nvPr/>
        </p:nvCxnSpPr>
        <p:spPr>
          <a:xfrm>
            <a:off x="5566214" y="4397230"/>
            <a:ext cx="162298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365F265-C21E-4EC9-B8FC-116958A125FC}"/>
              </a:ext>
            </a:extLst>
          </p:cNvPr>
          <p:cNvCxnSpPr>
            <a:cxnSpLocks/>
          </p:cNvCxnSpPr>
          <p:nvPr/>
        </p:nvCxnSpPr>
        <p:spPr>
          <a:xfrm>
            <a:off x="5293452" y="4799902"/>
            <a:ext cx="19126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8F536E-CC37-41E6-BCC2-526227BF03B0}"/>
              </a:ext>
            </a:extLst>
          </p:cNvPr>
          <p:cNvCxnSpPr>
            <a:cxnSpLocks/>
          </p:cNvCxnSpPr>
          <p:nvPr/>
        </p:nvCxnSpPr>
        <p:spPr>
          <a:xfrm>
            <a:off x="5566214" y="5252907"/>
            <a:ext cx="16399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DC1165F-0C46-4573-9F18-3ABFD173630D}"/>
              </a:ext>
            </a:extLst>
          </p:cNvPr>
          <p:cNvCxnSpPr>
            <a:cxnSpLocks/>
          </p:cNvCxnSpPr>
          <p:nvPr/>
        </p:nvCxnSpPr>
        <p:spPr>
          <a:xfrm>
            <a:off x="5360565" y="5689135"/>
            <a:ext cx="184557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AED0B3-F5D4-47AF-AD12-225D4718FD7B}"/>
              </a:ext>
            </a:extLst>
          </p:cNvPr>
          <p:cNvCxnSpPr>
            <a:cxnSpLocks/>
          </p:cNvCxnSpPr>
          <p:nvPr/>
        </p:nvCxnSpPr>
        <p:spPr>
          <a:xfrm>
            <a:off x="7206143" y="3112316"/>
            <a:ext cx="0" cy="25768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BBEABE-C222-4F66-9841-05F8C8CB1661}"/>
              </a:ext>
            </a:extLst>
          </p:cNvPr>
          <p:cNvSpPr txBox="1"/>
          <p:nvPr/>
        </p:nvSpPr>
        <p:spPr>
          <a:xfrm>
            <a:off x="7365535" y="4148590"/>
            <a:ext cx="14623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뜨는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Sports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카테고리들</a:t>
            </a: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CCD6E4C4-C655-42CC-A259-E27BA8DF9029}"/>
              </a:ext>
            </a:extLst>
          </p:cNvPr>
          <p:cNvSpPr/>
          <p:nvPr/>
        </p:nvSpPr>
        <p:spPr>
          <a:xfrm rot="2394000">
            <a:off x="7313730" y="3979207"/>
            <a:ext cx="141082" cy="121622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6816F630-E357-434F-B8F4-1B6CE4F8FB5C}"/>
              </a:ext>
            </a:extLst>
          </p:cNvPr>
          <p:cNvSpPr/>
          <p:nvPr/>
        </p:nvSpPr>
        <p:spPr>
          <a:xfrm rot="2394000">
            <a:off x="669177" y="1983385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8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>
            <a:extLst>
              <a:ext uri="{FF2B5EF4-FFF2-40B4-BE49-F238E27FC236}">
                <a16:creationId xmlns:a16="http://schemas.microsoft.com/office/drawing/2014/main" id="{6BEAFB6C-2C57-4852-B72C-4A51DAC9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11" y="5529845"/>
            <a:ext cx="6201864" cy="954107"/>
          </a:xfrm>
          <a:prstGeom prst="rect">
            <a:avLst/>
          </a:prstGeom>
          <a:solidFill>
            <a:srgbClr val="FFF7E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특정 동영상의 카테고리들을 검색 후 채널 추천  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4D85FE-4C46-4996-BDDA-F4DD7DA6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01" y="2179288"/>
            <a:ext cx="5068356" cy="32316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7FC400"/>
                </a:solidFill>
                <a:effectLst/>
                <a:latin typeface="Arial Unicode MS"/>
                <a:ea typeface="Menlo"/>
              </a:rPr>
              <a:t>GET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3C3C3"/>
                </a:solidFill>
                <a:effectLst/>
                <a:latin typeface="Arial Unicode MS"/>
                <a:ea typeface="Menlo"/>
              </a:rPr>
              <a:t>https://api.vimeo.com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EF6C24"/>
                </a:solidFill>
                <a:effectLst/>
                <a:latin typeface="Arial Unicode MS"/>
                <a:ea typeface="Menlo"/>
              </a:rPr>
              <a:t>/categories/{category}/channels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747E00-6683-44CF-984D-99942926D2C7}"/>
              </a:ext>
            </a:extLst>
          </p:cNvPr>
          <p:cNvSpPr/>
          <p:nvPr/>
        </p:nvSpPr>
        <p:spPr>
          <a:xfrm>
            <a:off x="754841" y="1893580"/>
            <a:ext cx="3242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962D"/>
                </a:solidFill>
              </a:rPr>
              <a:t>키워드 검색 시 </a:t>
            </a:r>
            <a:r>
              <a:rPr lang="ko-KR" altLang="en-US" sz="1200" b="1" dirty="0">
                <a:solidFill>
                  <a:srgbClr val="FF962D"/>
                </a:solidFill>
              </a:rPr>
              <a:t>추천 채널 제작</a:t>
            </a:r>
            <a:r>
              <a:rPr lang="ko-KR" altLang="en-US" sz="1200" dirty="0">
                <a:solidFill>
                  <a:srgbClr val="FF962D"/>
                </a:solidFill>
              </a:rPr>
              <a:t>에 활용 가능 </a:t>
            </a:r>
            <a:endParaRPr lang="en-US" altLang="ko-KR" sz="1200" dirty="0">
              <a:solidFill>
                <a:srgbClr val="FF962D"/>
              </a:solidFill>
            </a:endParaRP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50DA80C6-7008-43E8-A700-372E3160A81A}"/>
              </a:ext>
            </a:extLst>
          </p:cNvPr>
          <p:cNvSpPr/>
          <p:nvPr/>
        </p:nvSpPr>
        <p:spPr>
          <a:xfrm rot="2394000">
            <a:off x="669177" y="1983385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4981BC3-1F88-411F-8D65-928013E6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8" y="3357912"/>
            <a:ext cx="746769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{ "total": 2, "data": [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"/categories/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"name":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"link": "https://vimeo.com/categories/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instructionals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",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top_level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true, "pictures":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"/videos/191730738/pictures/680161870", "active": true, "type": "custom",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8466CF85-4526-470F-B539-0C59DBF5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78" y="4357023"/>
            <a:ext cx="746769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"/categories/sports", "name": "Sports", "link": "https://vimeo.com/categories/sports",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top_level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true, "pictures": { "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uri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/>
              </a:rPr>
              <a:t>": "/videos/307373379/pictures/747489927", "active": true, "type": "custom",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A3AB27-1C70-4F2D-879B-A09BEC75438A}"/>
              </a:ext>
            </a:extLst>
          </p:cNvPr>
          <p:cNvSpPr/>
          <p:nvPr/>
        </p:nvSpPr>
        <p:spPr>
          <a:xfrm>
            <a:off x="4810192" y="3357912"/>
            <a:ext cx="1860574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990352-3C87-42A2-98CF-07EC362D02FC}"/>
              </a:ext>
            </a:extLst>
          </p:cNvPr>
          <p:cNvSpPr/>
          <p:nvPr/>
        </p:nvSpPr>
        <p:spPr>
          <a:xfrm>
            <a:off x="2742603" y="4357023"/>
            <a:ext cx="1359830" cy="3231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45BBCB-2C62-4169-907C-4C7A1EF385FA}"/>
              </a:ext>
            </a:extLst>
          </p:cNvPr>
          <p:cNvCxnSpPr>
            <a:stCxn id="45" idx="2"/>
          </p:cNvCxnSpPr>
          <p:nvPr/>
        </p:nvCxnSpPr>
        <p:spPr>
          <a:xfrm>
            <a:off x="3422518" y="4680188"/>
            <a:ext cx="165413" cy="7707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69F0E69-E4D7-4ED2-8E46-F9C5F63EC472}"/>
              </a:ext>
            </a:extLst>
          </p:cNvPr>
          <p:cNvCxnSpPr>
            <a:cxnSpLocks/>
          </p:cNvCxnSpPr>
          <p:nvPr/>
        </p:nvCxnSpPr>
        <p:spPr>
          <a:xfrm flipH="1">
            <a:off x="5041569" y="3681077"/>
            <a:ext cx="678581" cy="17698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D5A1E0-AA2B-4FCD-A8DC-77B24E795ECA}"/>
              </a:ext>
            </a:extLst>
          </p:cNvPr>
          <p:cNvSpPr/>
          <p:nvPr/>
        </p:nvSpPr>
        <p:spPr>
          <a:xfrm>
            <a:off x="1265600" y="5745288"/>
            <a:ext cx="6335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B45210"/>
                </a:solidFill>
              </a:rPr>
              <a:t>현재  박수현의 계정으로  </a:t>
            </a:r>
            <a:r>
              <a:rPr lang="en-US" altLang="ko-KR" sz="1400" dirty="0">
                <a:solidFill>
                  <a:srgbClr val="B45210"/>
                </a:solidFill>
              </a:rPr>
              <a:t>Authenticated </a:t>
            </a:r>
            <a:r>
              <a:rPr lang="ko-KR" altLang="en-US" sz="1400" dirty="0">
                <a:solidFill>
                  <a:srgbClr val="B45210"/>
                </a:solidFill>
              </a:rPr>
              <a:t>되어 있기 때문에</a:t>
            </a:r>
            <a:r>
              <a:rPr lang="en-US" altLang="ko-KR" sz="1400" dirty="0">
                <a:solidFill>
                  <a:srgbClr val="B45210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rgbClr val="B45210"/>
                </a:solidFill>
              </a:rPr>
              <a:t>박수현이 팔로우한 학습과 스포츠 채널</a:t>
            </a:r>
            <a:r>
              <a:rPr lang="ko-KR" altLang="en-US" sz="1400" dirty="0">
                <a:solidFill>
                  <a:srgbClr val="B45210"/>
                </a:solidFill>
              </a:rPr>
              <a:t>이 응답으로 뜸</a:t>
            </a:r>
            <a:r>
              <a:rPr lang="en-US" altLang="ko-KR" sz="1400" dirty="0">
                <a:solidFill>
                  <a:srgbClr val="B45210"/>
                </a:solidFill>
              </a:rPr>
              <a:t> </a:t>
            </a:r>
            <a:endParaRPr lang="ko-KR" altLang="en-US" sz="1400" dirty="0">
              <a:solidFill>
                <a:srgbClr val="B452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5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b="1" spc="-150" dirty="0">
                <a:solidFill>
                  <a:srgbClr val="D67F00"/>
                </a:solidFill>
              </a:rPr>
              <a:t>1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(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2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요청합니다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3 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2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C3794-1882-4BFF-B116-3166D39B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6" y="2305570"/>
            <a:ext cx="6828814" cy="4150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3FFC64-7ADA-481A-8B96-E7D979F1F7B3}"/>
              </a:ext>
            </a:extLst>
          </p:cNvPr>
          <p:cNvSpPr/>
          <p:nvPr/>
        </p:nvSpPr>
        <p:spPr>
          <a:xfrm>
            <a:off x="618343" y="1407607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식별자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5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8D789C-88E9-43F0-81BE-3F537B04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003783"/>
            <a:ext cx="7477125" cy="2628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F26EE-AD45-4B00-99E5-8EFF72095A47}"/>
              </a:ext>
            </a:extLst>
          </p:cNvPr>
          <p:cNvSpPr/>
          <p:nvPr/>
        </p:nvSpPr>
        <p:spPr>
          <a:xfrm>
            <a:off x="618343" y="1378165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엑세스</a:t>
            </a:r>
            <a:r>
              <a:rPr lang="ko-KR" altLang="en-US" sz="1400" dirty="0">
                <a:solidFill>
                  <a:srgbClr val="FFC58B"/>
                </a:solidFill>
              </a:rPr>
              <a:t> 토큰 생성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D43C4-FF66-4CA8-8585-BC38958C9C6E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89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B382C-EDD4-40F0-B7E0-BFD6FB9B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8" y="2600587"/>
            <a:ext cx="6007572" cy="3705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4FE54-E040-4255-BA92-8D168155FCFD}"/>
              </a:ext>
            </a:extLst>
          </p:cNvPr>
          <p:cNvSpPr/>
          <p:nvPr/>
        </p:nvSpPr>
        <p:spPr>
          <a:xfrm>
            <a:off x="618343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시크릿</a:t>
            </a:r>
            <a:r>
              <a:rPr lang="en-US" altLang="ko-KR" sz="1400" dirty="0">
                <a:solidFill>
                  <a:srgbClr val="FFC58B"/>
                </a:solidFill>
              </a:rPr>
              <a:t>, </a:t>
            </a:r>
            <a:r>
              <a:rPr lang="en-US" altLang="ko-KR" sz="1400" dirty="0" err="1">
                <a:solidFill>
                  <a:srgbClr val="FFC58B"/>
                </a:solidFill>
              </a:rPr>
              <a:t>Oauth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인증 </a:t>
            </a:r>
            <a:r>
              <a:rPr lang="en-US" altLang="ko-KR" sz="1400" dirty="0">
                <a:solidFill>
                  <a:srgbClr val="FFC58B"/>
                </a:solidFill>
              </a:rPr>
              <a:t>URL, </a:t>
            </a:r>
            <a:r>
              <a:rPr lang="ko-KR" altLang="en-US" sz="1400" dirty="0">
                <a:solidFill>
                  <a:srgbClr val="FFC58B"/>
                </a:solidFill>
              </a:rPr>
              <a:t>액세스 토큰 </a:t>
            </a:r>
            <a:r>
              <a:rPr lang="en-US" altLang="ko-KR" sz="1400" dirty="0">
                <a:solidFill>
                  <a:srgbClr val="FFC58B"/>
                </a:solidFill>
              </a:rPr>
              <a:t>URL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8FA688-01DE-46A8-BD22-154C78416C2D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88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0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838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378165"/>
            <a:ext cx="79611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채널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실행한 작업의 정보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활동 </a:t>
            </a:r>
            <a:r>
              <a:rPr lang="ko-KR" altLang="en-US" sz="1200" b="1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ChannelBanners</a:t>
            </a: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 업로드한 이미지를 채널의 배너 이미지로 설정하는 데 사용할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5E69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Channel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채널에 대한 정보가 포함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GuideCategories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알고리즘이 채널의 콘텐츠</a:t>
            </a:r>
            <a:r>
              <a:rPr lang="en-US" altLang="ko-KR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5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인기도 등의 지표를 바탕으로 지정한 카테고리를 확인</a:t>
            </a:r>
            <a:endParaRPr lang="en-US" altLang="ko-KR" sz="1200" spc="-15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PlaylistItems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재생목록에 포함된 동영상과 같은 다른 리소스 확인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Playlist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Youtube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 목록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요청에 지정된 검색 매개변수와 일치하는 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</a:t>
            </a:r>
            <a:r>
              <a:rPr lang="en-US" altLang="ko-KR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채널 재생목록 정보</a:t>
            </a:r>
            <a:endParaRPr lang="en-US" altLang="ko-KR" sz="1200" b="1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Subscriptions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구독 정보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Thumbnails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미리보기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이미지 정보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videoCategories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업로드된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동영상과 연결되었거나 연결할 수 있는 카테고리 확인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Video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Youtube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동영상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6581001"/>
            <a:ext cx="655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Ref. </a:t>
            </a:r>
            <a:r>
              <a:rPr lang="ko-KR" altLang="en-US" sz="1200" dirty="0">
                <a:hlinkClick r:id="rId2"/>
              </a:rPr>
              <a:t>https://developers.google.com/youtube/v3/docs/?nav=true&amp;hl=ko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54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6596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 –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환경 설정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598513"/>
            <a:ext cx="79611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C9859-99C0-42C9-B86F-D148C7C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" y="2643430"/>
            <a:ext cx="7290034" cy="23179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5F0E6-7F3D-4E0C-8733-13C1757E3759}"/>
              </a:ext>
            </a:extLst>
          </p:cNvPr>
          <p:cNvSpPr/>
          <p:nvPr/>
        </p:nvSpPr>
        <p:spPr>
          <a:xfrm>
            <a:off x="926983" y="2162738"/>
            <a:ext cx="7290033" cy="369332"/>
          </a:xfrm>
          <a:prstGeom prst="rect">
            <a:avLst/>
          </a:prstGeom>
          <a:ln w="57150">
            <a:solidFill>
              <a:srgbClr val="FFC58B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Roboto"/>
              </a:rPr>
              <a:t>발급받은 </a:t>
            </a:r>
            <a:r>
              <a:rPr lang="en-US" altLang="ko-KR" b="1" dirty="0">
                <a:latin typeface="Roboto"/>
              </a:rPr>
              <a:t>KEY : AIzaSyCPV5F0Kp5NOF1ethkaSfR9JWYB2Jqsnhs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0" y="6550223"/>
            <a:ext cx="903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Ref. </a:t>
            </a:r>
            <a:r>
              <a:rPr lang="ko-KR" altLang="en-US" sz="1200" dirty="0">
                <a:hlinkClick r:id="rId3"/>
              </a:rPr>
              <a:t>https://developers.google.com/youtube/v3/getting-started?hl=ko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52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b="1" spc="-150" dirty="0">
                <a:solidFill>
                  <a:srgbClr val="FFC58B"/>
                </a:solidFill>
                <a:latin typeface="Helvetica Neue"/>
              </a:rPr>
              <a:t>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961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 : </a:t>
            </a:r>
            <a:r>
              <a:rPr lang="en-US" altLang="ko-KR" sz="2400" b="1" spc="-15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088453" y="4056558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3967137" y="4055983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6828391" y="4056558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871E2-8694-432C-9CDD-7AC7EAF8951E}"/>
              </a:ext>
            </a:extLst>
          </p:cNvPr>
          <p:cNvSpPr txBox="1"/>
          <p:nvPr/>
        </p:nvSpPr>
        <p:spPr>
          <a:xfrm>
            <a:off x="1161299" y="4744430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로그인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소셜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3276243" y="4744430"/>
            <a:ext cx="2414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유튜브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 구분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트위치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.TV ,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비매오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D82FCB-BB2D-4AF1-9A9C-6C386B2873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400000"/>
                    </a14:imgEffect>
                    <a14:imgEffect>
                      <a14:brightnessContrast bright="44000" contrast="-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176" b="23889"/>
          <a:stretch/>
        </p:blipFill>
        <p:spPr>
          <a:xfrm>
            <a:off x="1241792" y="2591759"/>
            <a:ext cx="1032656" cy="7845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E35808-632B-48AC-AAA0-EBC7AC7881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43" b="20000"/>
          <a:stretch/>
        </p:blipFill>
        <p:spPr>
          <a:xfrm>
            <a:off x="3967137" y="2660815"/>
            <a:ext cx="1032656" cy="8348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3431FF-56CF-4834-8FCB-950D7C11D9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1441" b="12758"/>
          <a:stretch/>
        </p:blipFill>
        <p:spPr>
          <a:xfrm>
            <a:off x="6725599" y="2622464"/>
            <a:ext cx="886356" cy="784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097647" y="4246994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3849903" y="4246993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6967426" y="4246993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483184" y="1797238"/>
            <a:ext cx="5352178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b="1" dirty="0"/>
              <a:t>Next/</a:t>
            </a:r>
            <a:r>
              <a:rPr lang="en-US" altLang="ko-KR" sz="1400" b="1" dirty="0" err="1"/>
              <a:t>prevPageToken</a:t>
            </a:r>
            <a:r>
              <a:rPr lang="en-US" altLang="ko-KR" sz="1400" b="1" dirty="0"/>
              <a:t>	</a:t>
            </a:r>
            <a:r>
              <a:rPr lang="ko-KR" altLang="en-US" sz="1400" dirty="0"/>
              <a:t>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 err="1"/>
              <a:t>pageInfo.totalResults</a:t>
            </a:r>
            <a:r>
              <a:rPr lang="en-US" altLang="ko-KR" sz="1400" b="1" dirty="0"/>
              <a:t>	</a:t>
            </a:r>
            <a:r>
              <a:rPr lang="ko-KR" altLang="en-US" sz="1400" dirty="0"/>
              <a:t>결과집합의 총 개수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Items[] 			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47705" y="46383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647705" y="5103731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961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 : </a:t>
            </a:r>
            <a:r>
              <a:rPr lang="en-US" altLang="ko-KR" sz="2400" b="1" spc="-150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2769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72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및 레퍼런스</a:t>
            </a:r>
            <a:endParaRPr lang="en-US" altLang="ko-KR" sz="2400" b="1" spc="-225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HTTP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요청</a:t>
            </a:r>
            <a:endParaRPr lang="en-US" altLang="ko-KR" sz="2000" b="1" spc="-15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31" y="2303873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1652631" y="4246684"/>
            <a:ext cx="5838738" cy="307777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https://developers.google.com/youtube/v3/docs/search?hl=ko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3536722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Reference</a:t>
            </a:r>
          </a:p>
        </p:txBody>
      </p:sp>
    </p:spTree>
    <p:extLst>
      <p:ext uri="{BB962C8B-B14F-4D97-AF65-F5344CB8AC3E}">
        <p14:creationId xmlns:p14="http://schemas.microsoft.com/office/powerpoint/2010/main" val="360431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72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Youtube Data API (v3) </a:t>
            </a:r>
            <a:r>
              <a:rPr lang="ko-KR" altLang="en-US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및 레퍼런스</a:t>
            </a:r>
            <a:endParaRPr lang="en-US" altLang="ko-KR" sz="2400" b="1" spc="-225" dirty="0">
              <a:solidFill>
                <a:srgbClr val="FFC5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27839" y="3595740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Reference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6" y="2154404"/>
            <a:ext cx="609040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1361316" y="4403777"/>
            <a:ext cx="6421369" cy="338554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Lato"/>
                <a:hlinkClick r:id="rId2"/>
              </a:rPr>
              <a:t>https://developers.google.com/youtube/v3/docs/activities?hl=ko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Lato"/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27839" y="165546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Activities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 HTTP </a:t>
            </a:r>
            <a:r>
              <a:rPr lang="ko-KR" altLang="en-US" sz="2000" b="1" spc="-15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호출 요청</a:t>
            </a:r>
            <a:endParaRPr lang="en-US" altLang="ko-KR" sz="2000" b="1" spc="-15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090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743068" y="1211774"/>
            <a:ext cx="80046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58B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FFC58B"/>
                </a:solidFill>
                <a:latin typeface="Arial Black"/>
                <a:ea typeface="Arial Black"/>
                <a:cs typeface="Arial Black"/>
                <a:sym typeface="Arial Black"/>
              </a:rPr>
              <a:t>Twitch 에서 동영상 검색   </a:t>
            </a:r>
            <a:endParaRPr>
              <a:solidFill>
                <a:srgbClr val="FFC58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835142" y="0"/>
            <a:ext cx="1649137" cy="3021861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5500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9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86561" y="3429000"/>
            <a:ext cx="826691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인증 관련 내용 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Twitch 개발자 어플리케이션 사이트에 등록하여 클라이언트 ID 및 클라이언트 비밀번호를 얻는다.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 Twitch Access 토큰을 받는다.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86561" y="1948970"/>
            <a:ext cx="82669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트위터계정 액세스 권한 얻기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  OAuth 2.0 프로토콜의 일부 사용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97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86561" y="1868148"/>
            <a:ext cx="8266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Twitch 개발자 사이트에 등록 &amp; id ,password 얻기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39" y="3168225"/>
            <a:ext cx="8547485" cy="17438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486561" y="1868148"/>
            <a:ext cx="8266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Postman에서 트위치 계정  Access 토큰 얻기 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839" y="2616800"/>
            <a:ext cx="7852772" cy="3756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78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86561" y="1998330"/>
            <a:ext cx="826691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서버에 요청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https://id.twitch.tv/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oauth2/token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?client_id=&lt;your client ID&gt;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&amp;client_secret=&lt;your client secret&gt;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&amp;code=&lt;authorization code received above&gt;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&amp;grant_type=authorization_code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&amp;redirect_uri=&lt;your registered redirect URI&gt;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JSON으로 인토딩 된 액세스 토큰으로 응답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“access_token” : “&lt;user access token&gt;”,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“refresh_token” : “&lt;refresh token&gt;”,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“expires_in” : &lt;number of seconds until the token expires&gt;,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“scope” : [“&lt;your previously listed scope(s)&gt;”],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 “token_type” : “bearer”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7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442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486561" y="1948970"/>
            <a:ext cx="7883173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실시간 스트림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라이브 스트림 목록을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https://api.twitch.tv/kraken/streams/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channel(쉼표로 구분된 채널 ID 목록) : 반환되는 스트림의 채널을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game(string) : 반환되는 스트림 게임을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language(string) : 반환되는 스트림 언어를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stream_type(string) : 반환되는 스트림 유형을 제한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limit(int) : 반환 할 개체의 최대 개수이며 뷰어의 수로 정렬됨(기본값 : 25, 최댓값 :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offset(int) : 결과의 페이지 매김을 위한 객체 오프셋(기본값 : 0)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343" y="4928012"/>
            <a:ext cx="5945355" cy="94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181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51" y="1718137"/>
            <a:ext cx="7643674" cy="40518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0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92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486561" y="1948970"/>
            <a:ext cx="78831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비디오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지정된 비디오 객체를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https://api.twitch.tv/kraken/videos/&lt;video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ID&gt;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없음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3" y="4020011"/>
            <a:ext cx="6179616" cy="9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26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52" y="1747794"/>
            <a:ext cx="8398276" cy="471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4341180" y="1222207"/>
            <a:ext cx="44210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 유저(id)의 채널에 있는 비디오 검색</a:t>
            </a:r>
            <a:endParaRPr/>
          </a:p>
        </p:txBody>
      </p:sp>
      <p:sp>
        <p:nvSpPr>
          <p:cNvPr id="10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11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95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486561" y="1948970"/>
            <a:ext cx="788317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인기 동영상 가져오기</a:t>
            </a: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또는 기간별로 선택적으로 필터링 된 조회수를 기준으로 인기 동영상을 가져온다.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GET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https://api.twitch.tv/kraken/videos/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매개 변수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Limit(int) : 반환 할 객체의 최대 개수(기본값 : 10, 최대값 : 100)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Offset(int) : reults의 페이지 매김을 위한 객체 오프셋(기본값 : 0, 최대값 :100)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Game(string) : 게임을 비디오로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Period(string) : 검색할 시간 창을 지정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Broadcast_type(comma-separated list) : 반환된 동영상 유형을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Language(comma-separated list) : 반환된 동영상의 언어 제한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Sort(string) : 유효한 값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343" y="5200540"/>
            <a:ext cx="6352121" cy="9846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8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643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343" y="1718137"/>
            <a:ext cx="8105312" cy="442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6"/>
          <p:cNvSpPr txBox="1"/>
          <p:nvPr/>
        </p:nvSpPr>
        <p:spPr>
          <a:xfrm>
            <a:off x="618342" y="484543"/>
            <a:ext cx="2994101" cy="73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동영상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24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사이트</a:t>
            </a:r>
            <a:endParaRPr dirty="0"/>
          </a:p>
        </p:txBody>
      </p:sp>
      <p:sp>
        <p:nvSpPr>
          <p:cNvPr id="7" name="Google Shape;119;p16"/>
          <p:cNvSpPr/>
          <p:nvPr/>
        </p:nvSpPr>
        <p:spPr>
          <a:xfrm>
            <a:off x="618343" y="985924"/>
            <a:ext cx="950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C58B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sz="2400" b="1" dirty="0">
              <a:solidFill>
                <a:srgbClr val="FFC5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0;p16"/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18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5881" y="2382560"/>
            <a:ext cx="77322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EX1) Vimeo, Twitch, Youtube Search API TEST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https://www.getpostman.com/collections/72092716ce4fac5689f8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EX2) Youtube Activities API TEST 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맞춤 설정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HOME 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등 조회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/>
              </a:rPr>
              <a:t>https://developers.google.com/apis-explorer/?hl=ko#search/youtube%20activities/m/youtube/v3/youtube.activities.list?part=snippet&amp;home=true&amp;maxResults=50&amp;_h=2&amp;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89151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746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 err="1">
                <a:solidFill>
                  <a:srgbClr val="FFC58B"/>
                </a:solidFill>
              </a:rPr>
              <a:t>Oauth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2.0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53BE08-BAD4-4E4F-BC3E-DDE796AB58D1}"/>
              </a:ext>
            </a:extLst>
          </p:cNvPr>
          <p:cNvSpPr/>
          <p:nvPr/>
        </p:nvSpPr>
        <p:spPr>
          <a:xfrm>
            <a:off x="1518643" y="4395662"/>
            <a:ext cx="455574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spc="-15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Me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4FFB2-B061-4297-8917-5646D8E28F74}"/>
              </a:ext>
            </a:extLst>
          </p:cNvPr>
          <p:cNvSpPr/>
          <p:nvPr/>
        </p:nvSpPr>
        <p:spPr>
          <a:xfrm>
            <a:off x="3506584" y="4405478"/>
            <a:ext cx="177458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Resource Owner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3281B9-0E8B-4873-B01A-2FD245ACCF28}"/>
              </a:ext>
            </a:extLst>
          </p:cNvPr>
          <p:cNvSpPr/>
          <p:nvPr/>
        </p:nvSpPr>
        <p:spPr>
          <a:xfrm>
            <a:off x="6450339" y="4395662"/>
            <a:ext cx="1058303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End User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919D08-A0C9-4BB8-87D7-A50836EC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4000"/>
                    </a14:imgEffect>
                    <a14:imgEffect>
                      <a14:brightnessContrast bright="47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946374" y="2886083"/>
            <a:ext cx="1562100" cy="13572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4C504B-12BA-4CCD-9004-471E0EE3EE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5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3612828" y="2886083"/>
            <a:ext cx="1562100" cy="13572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69476B8-0A4F-479C-9ACE-176E61268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4000"/>
                    </a14:imgEffect>
                    <a14:imgEffect>
                      <a14:brightnessContrast bright="47000" contras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51" b="14376"/>
          <a:stretch/>
        </p:blipFill>
        <p:spPr>
          <a:xfrm>
            <a:off x="6123922" y="2886083"/>
            <a:ext cx="1562100" cy="13572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9C79D6-A999-47B7-8C59-F550F1F66B16}"/>
              </a:ext>
            </a:extLst>
          </p:cNvPr>
          <p:cNvSpPr txBox="1"/>
          <p:nvPr/>
        </p:nvSpPr>
        <p:spPr>
          <a:xfrm>
            <a:off x="5420189" y="3298442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A5C6B8-8AA3-4027-AE1C-CCF9C1DDD649}"/>
              </a:ext>
            </a:extLst>
          </p:cNvPr>
          <p:cNvCxnSpPr>
            <a:cxnSpLocks/>
          </p:cNvCxnSpPr>
          <p:nvPr/>
        </p:nvCxnSpPr>
        <p:spPr>
          <a:xfrm>
            <a:off x="5009843" y="3533775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D9C318-1402-4658-92BB-D22F87DD7937}"/>
              </a:ext>
            </a:extLst>
          </p:cNvPr>
          <p:cNvCxnSpPr>
            <a:cxnSpLocks/>
          </p:cNvCxnSpPr>
          <p:nvPr/>
        </p:nvCxnSpPr>
        <p:spPr>
          <a:xfrm flipH="1">
            <a:off x="5009844" y="3663105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6523D5-C4AD-4254-8EEC-9307E727BF1E}"/>
              </a:ext>
            </a:extLst>
          </p:cNvPr>
          <p:cNvSpPr txBox="1"/>
          <p:nvPr/>
        </p:nvSpPr>
        <p:spPr>
          <a:xfrm>
            <a:off x="5315414" y="3710676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3277A-BCC1-4402-BE4D-EE0F7F8DEED8}"/>
              </a:ext>
            </a:extLst>
          </p:cNvPr>
          <p:cNvSpPr txBox="1"/>
          <p:nvPr/>
        </p:nvSpPr>
        <p:spPr>
          <a:xfrm>
            <a:off x="2794101" y="3241292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C68C26-E239-40B2-939C-0FA98831DD20}"/>
              </a:ext>
            </a:extLst>
          </p:cNvPr>
          <p:cNvCxnSpPr/>
          <p:nvPr/>
        </p:nvCxnSpPr>
        <p:spPr>
          <a:xfrm>
            <a:off x="2383755" y="3476625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19A69A-BD15-4768-BDAE-2A0F542F399A}"/>
              </a:ext>
            </a:extLst>
          </p:cNvPr>
          <p:cNvCxnSpPr>
            <a:cxnSpLocks/>
          </p:cNvCxnSpPr>
          <p:nvPr/>
        </p:nvCxnSpPr>
        <p:spPr>
          <a:xfrm flipH="1">
            <a:off x="2383756" y="3605955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37B9D0-16DC-4E9B-ABF4-AFCE9B622D0D}"/>
              </a:ext>
            </a:extLst>
          </p:cNvPr>
          <p:cNvSpPr txBox="1"/>
          <p:nvPr/>
        </p:nvSpPr>
        <p:spPr>
          <a:xfrm>
            <a:off x="2689326" y="3653526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3018569" y="4876067"/>
            <a:ext cx="2901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에서 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Authentication 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이란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2033067" y="5113266"/>
            <a:ext cx="50778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 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Resource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들을 </a:t>
            </a:r>
            <a:r>
              <a:rPr lang="en-US" altLang="ko-KR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API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통해 </a:t>
            </a:r>
            <a:r>
              <a:rPr lang="ko-KR" altLang="en-US" sz="1350" b="1" spc="-150" dirty="0">
                <a:solidFill>
                  <a:srgbClr val="FFB061"/>
                </a:solidFill>
                <a:latin typeface="+mj-ea"/>
                <a:ea typeface="+mj-ea"/>
              </a:rPr>
              <a:t>접근할 권리</a:t>
            </a:r>
            <a:r>
              <a:rPr lang="ko-KR" altLang="en-US" sz="135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주는 과정</a:t>
            </a:r>
            <a:endParaRPr lang="en-US" altLang="ko-KR" sz="1350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25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Authentication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4143447" y="3193667"/>
            <a:ext cx="5373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1026" name="Picture 2" descr="VIMEOì ëí ì´ë¯¸ì§ ê²ìê²°ê³¼">
            <a:extLst>
              <a:ext uri="{FF2B5EF4-FFF2-40B4-BE49-F238E27FC236}">
                <a16:creationId xmlns:a16="http://schemas.microsoft.com/office/drawing/2014/main" id="{3EA3E6B7-F24A-4412-97E3-BAC0BBEC4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65" y="2791895"/>
            <a:ext cx="1359864" cy="13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CFF01E1-C88E-49C1-8C05-570922253C03}"/>
              </a:ext>
            </a:extLst>
          </p:cNvPr>
          <p:cNvSpPr/>
          <p:nvPr/>
        </p:nvSpPr>
        <p:spPr>
          <a:xfrm>
            <a:off x="2245775" y="2912417"/>
            <a:ext cx="1239342" cy="123934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CE3F17-DBE1-44AA-B5A8-2EA5013F60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600"/>
                    </a14:imgEffect>
                    <a14:imgEffect>
                      <a14:saturation sat="79000"/>
                    </a14:imgEffect>
                    <a14:imgEffect>
                      <a14:brightnessContrast bright="7000"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95" b="15352"/>
          <a:stretch/>
        </p:blipFill>
        <p:spPr>
          <a:xfrm>
            <a:off x="2409946" y="3146042"/>
            <a:ext cx="776735" cy="670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0B6D91-2BE5-4573-A0AE-E940EAD08904}"/>
              </a:ext>
            </a:extLst>
          </p:cNvPr>
          <p:cNvCxnSpPr/>
          <p:nvPr/>
        </p:nvCxnSpPr>
        <p:spPr>
          <a:xfrm>
            <a:off x="3733101" y="3429000"/>
            <a:ext cx="1375794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A4B96E-5E91-4872-B605-94B46BE226BF}"/>
              </a:ext>
            </a:extLst>
          </p:cNvPr>
          <p:cNvCxnSpPr>
            <a:cxnSpLocks/>
          </p:cNvCxnSpPr>
          <p:nvPr/>
        </p:nvCxnSpPr>
        <p:spPr>
          <a:xfrm flipH="1">
            <a:off x="3733102" y="3558330"/>
            <a:ext cx="1375793" cy="0"/>
          </a:xfrm>
          <a:prstGeom prst="straightConnector1">
            <a:avLst/>
          </a:prstGeom>
          <a:ln w="22225">
            <a:solidFill>
              <a:srgbClr val="FFB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CFCCDA-C2E3-41E5-8FAE-57434E1E6824}"/>
              </a:ext>
            </a:extLst>
          </p:cNvPr>
          <p:cNvSpPr txBox="1"/>
          <p:nvPr/>
        </p:nvSpPr>
        <p:spPr>
          <a:xfrm>
            <a:off x="4038672" y="3605901"/>
            <a:ext cx="83708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Data, Resource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3AE996A8-73DA-4218-9E2E-52E3A1E1B265}"/>
              </a:ext>
            </a:extLst>
          </p:cNvPr>
          <p:cNvSpPr/>
          <p:nvPr/>
        </p:nvSpPr>
        <p:spPr>
          <a:xfrm rot="2394000">
            <a:off x="2907108" y="4815873"/>
            <a:ext cx="141082" cy="121622"/>
          </a:xfrm>
          <a:prstGeom prst="hexagon">
            <a:avLst/>
          </a:prstGeom>
          <a:solidFill>
            <a:srgbClr val="FFC58B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975075" y="4554970"/>
            <a:ext cx="11112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인증된 토큰</a:t>
            </a:r>
            <a:endParaRPr lang="en-US" altLang="ko-KR" sz="13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1791664" y="4769223"/>
            <a:ext cx="1435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Authentication Token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25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에서의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Authentication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FF01E1-C88E-49C1-8C05-570922253C03}"/>
              </a:ext>
            </a:extLst>
          </p:cNvPr>
          <p:cNvSpPr/>
          <p:nvPr/>
        </p:nvSpPr>
        <p:spPr>
          <a:xfrm>
            <a:off x="1518675" y="2353236"/>
            <a:ext cx="2024003" cy="2024003"/>
          </a:xfrm>
          <a:prstGeom prst="ellipse">
            <a:avLst/>
          </a:prstGeom>
          <a:solidFill>
            <a:srgbClr val="B45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B5882-D3DC-4CE5-80E8-E15B45009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50" b="14376"/>
          <a:stretch/>
        </p:blipFill>
        <p:spPr>
          <a:xfrm>
            <a:off x="2088667" y="2921315"/>
            <a:ext cx="1023952" cy="887844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7331DCA-4A2C-4F21-AF86-AD65A01BE606}"/>
              </a:ext>
            </a:extLst>
          </p:cNvPr>
          <p:cNvSpPr/>
          <p:nvPr/>
        </p:nvSpPr>
        <p:spPr>
          <a:xfrm>
            <a:off x="5139734" y="2306386"/>
            <a:ext cx="2024003" cy="202400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92C91C-B8D4-4D4B-A2FE-01B94A1DB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78" b="14485"/>
          <a:stretch/>
        </p:blipFill>
        <p:spPr>
          <a:xfrm>
            <a:off x="5757099" y="2921315"/>
            <a:ext cx="972059" cy="8335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1514EF-D1F4-42AF-BB23-D8C3C62DE07F}"/>
              </a:ext>
            </a:extLst>
          </p:cNvPr>
          <p:cNvSpPr/>
          <p:nvPr/>
        </p:nvSpPr>
        <p:spPr>
          <a:xfrm>
            <a:off x="5452687" y="4784042"/>
            <a:ext cx="1580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Unauthentication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Token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8A723C-EDAB-4302-82CE-E6822960B862}"/>
              </a:ext>
            </a:extLst>
          </p:cNvPr>
          <p:cNvSpPr/>
          <p:nvPr/>
        </p:nvSpPr>
        <p:spPr>
          <a:xfrm>
            <a:off x="5407611" y="4576602"/>
            <a:ext cx="16914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인증되지 않은 토큰</a:t>
            </a:r>
            <a:endParaRPr lang="en-US" altLang="ko-KR" sz="135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EBB6B2-A794-459B-8D69-29CB9681BCE1}"/>
              </a:ext>
            </a:extLst>
          </p:cNvPr>
          <p:cNvSpPr/>
          <p:nvPr/>
        </p:nvSpPr>
        <p:spPr>
          <a:xfrm>
            <a:off x="1480767" y="5215971"/>
            <a:ext cx="22317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Private, Public 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접근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F9882-D1F1-4B01-93A5-C9E52090EB67}"/>
              </a:ext>
            </a:extLst>
          </p:cNvPr>
          <p:cNvSpPr/>
          <p:nvPr/>
        </p:nvSpPr>
        <p:spPr>
          <a:xfrm>
            <a:off x="5124803" y="5223454"/>
            <a:ext cx="23727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오직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Public 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에만 접근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누가 요청했는지 파악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0B1067-0B0A-4CDD-9AE5-36B561A16936}"/>
              </a:ext>
            </a:extLst>
          </p:cNvPr>
          <p:cNvCxnSpPr>
            <a:cxnSpLocks/>
          </p:cNvCxnSpPr>
          <p:nvPr/>
        </p:nvCxnSpPr>
        <p:spPr>
          <a:xfrm>
            <a:off x="4384001" y="2068196"/>
            <a:ext cx="31733" cy="386587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C58B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6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1273011" y="4991226"/>
            <a:ext cx="9236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회원가입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4151695" y="4990651"/>
            <a:ext cx="111921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검색과 분류</a:t>
            </a:r>
            <a:endParaRPr lang="en-US" altLang="ko-KR" sz="135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72A9AF-8370-4A39-BE2D-2D6FDE0520B3}"/>
              </a:ext>
            </a:extLst>
          </p:cNvPr>
          <p:cNvSpPr/>
          <p:nvPr/>
        </p:nvSpPr>
        <p:spPr>
          <a:xfrm>
            <a:off x="7012949" y="4991226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 </a:t>
            </a:r>
            <a:r>
              <a:rPr lang="ko-KR" altLang="en-US" sz="135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84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Authentication Work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A302C-835A-40C2-B911-46D63792C151}"/>
              </a:ext>
            </a:extLst>
          </p:cNvPr>
          <p:cNvSpPr txBox="1"/>
          <p:nvPr/>
        </p:nvSpPr>
        <p:spPr>
          <a:xfrm>
            <a:off x="2854760" y="2073984"/>
            <a:ext cx="3072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Grant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에 따라서 메소드가 분류됨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2C4F4-7A7F-45F6-B67F-7EA0E1AE062B}"/>
              </a:ext>
            </a:extLst>
          </p:cNvPr>
          <p:cNvSpPr txBox="1"/>
          <p:nvPr/>
        </p:nvSpPr>
        <p:spPr>
          <a:xfrm>
            <a:off x="1282205" y="5181662"/>
            <a:ext cx="92845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Registration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130FE-BC65-47C0-B7E3-2B8B560B03CB}"/>
              </a:ext>
            </a:extLst>
          </p:cNvPr>
          <p:cNvSpPr txBox="1"/>
          <p:nvPr/>
        </p:nvSpPr>
        <p:spPr>
          <a:xfrm>
            <a:off x="4034461" y="5181661"/>
            <a:ext cx="135005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Searching and Categorizing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DED7E-610A-4F7A-937A-2271E8D90136}"/>
              </a:ext>
            </a:extLst>
          </p:cNvPr>
          <p:cNvSpPr txBox="1"/>
          <p:nvPr/>
        </p:nvSpPr>
        <p:spPr>
          <a:xfrm>
            <a:off x="7151984" y="5181661"/>
            <a:ext cx="50206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endParaRPr lang="ko-KR" altLang="en-US" sz="8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0B3838-6F39-4DA7-A395-4A915BCE04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686" y="2859165"/>
          <a:ext cx="7924800" cy="3291359"/>
        </p:xfrm>
        <a:graphic>
          <a:graphicData uri="http://schemas.openxmlformats.org/drawingml/2006/table">
            <a:tbl>
              <a:tblPr/>
              <a:tblGrid>
                <a:gridCol w="1552575">
                  <a:extLst>
                    <a:ext uri="{9D8B030D-6E8A-4147-A177-3AD203B41FA5}">
                      <a16:colId xmlns:a16="http://schemas.microsoft.com/office/drawing/2014/main" val="1504256377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23931415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2037557"/>
                    </a:ext>
                  </a:extLst>
                </a:gridCol>
              </a:tblGrid>
              <a:tr h="434708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Grant 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Enables access to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Use when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29772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Client credentials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Private Data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에 접근할 필요가 없을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718898"/>
                  </a:ext>
                </a:extLst>
              </a:tr>
              <a:tr h="43470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Authorization code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장기간 접근이 필요할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72260"/>
                  </a:ext>
                </a:extLst>
              </a:tr>
              <a:tr h="9936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Implicit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End User(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말단 사용자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로부터 </a:t>
                      </a:r>
                      <a:r>
                        <a:rPr lang="en-US" altLang="ko-KR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Client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Secret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을 적절하게 보안을 할 수 없을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1898"/>
                  </a:ext>
                </a:extLst>
              </a:tr>
              <a:tr h="80731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Device code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Public data, private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어플리케이션이 </a:t>
                      </a:r>
                      <a:r>
                        <a:rPr lang="en-US" sz="1200" b="0" dirty="0" err="1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browserless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나</a:t>
                      </a:r>
                      <a:r>
                        <a:rPr 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 limited-input device</a:t>
                      </a:r>
                      <a:r>
                        <a:rPr lang="ko-KR" altLang="en-US" sz="1200" b="0" dirty="0">
                          <a:solidFill>
                            <a:srgbClr val="1A2E3B"/>
                          </a:solidFill>
                          <a:effectLst/>
                          <a:latin typeface="Helvetica Neue"/>
                        </a:rPr>
                        <a:t>에서 실행 될 때</a:t>
                      </a:r>
                      <a:endParaRPr lang="en-US" sz="1200" b="0" dirty="0">
                        <a:solidFill>
                          <a:srgbClr val="1A2E3B"/>
                        </a:solidFill>
                        <a:effectLst/>
                        <a:latin typeface="Helvetica Neue"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2667"/>
                  </a:ext>
                </a:extLst>
              </a:tr>
            </a:tbl>
          </a:graphicData>
        </a:graphic>
      </p:graphicFrame>
      <p:sp>
        <p:nvSpPr>
          <p:cNvPr id="15" name="육각형 14">
            <a:extLst>
              <a:ext uri="{FF2B5EF4-FFF2-40B4-BE49-F238E27FC236}">
                <a16:creationId xmlns:a16="http://schemas.microsoft.com/office/drawing/2014/main" id="{452F56DB-1CF6-42F5-B76B-B2FCD1A2D368}"/>
              </a:ext>
            </a:extLst>
          </p:cNvPr>
          <p:cNvSpPr/>
          <p:nvPr/>
        </p:nvSpPr>
        <p:spPr>
          <a:xfrm rot="2394000">
            <a:off x="2784220" y="1956083"/>
            <a:ext cx="141082" cy="121622"/>
          </a:xfrm>
          <a:prstGeom prst="hexagon">
            <a:avLst/>
          </a:prstGeom>
          <a:solidFill>
            <a:srgbClr val="FFC58B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C6C1B0-7F67-4A55-B463-974663C607AC}"/>
              </a:ext>
            </a:extLst>
          </p:cNvPr>
          <p:cNvCxnSpPr/>
          <p:nvPr/>
        </p:nvCxnSpPr>
        <p:spPr>
          <a:xfrm>
            <a:off x="2854760" y="2381761"/>
            <a:ext cx="3072444" cy="0"/>
          </a:xfrm>
          <a:prstGeom prst="line">
            <a:avLst/>
          </a:prstGeom>
          <a:ln>
            <a:solidFill>
              <a:srgbClr val="FFC5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5672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Client Credentials grant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를 이용해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Access Token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얻기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8F42C-CF34-4A63-B296-F44A4B95D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9" t="17262" r="114" b="29346"/>
          <a:stretch/>
        </p:blipFill>
        <p:spPr>
          <a:xfrm>
            <a:off x="486561" y="1613677"/>
            <a:ext cx="7677933" cy="2644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418D6-5C47-4C19-9425-E606C0A6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1" y="5582483"/>
            <a:ext cx="4972836" cy="1072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7CBF4-5EDD-4638-B69A-F775440F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61" y="4310574"/>
            <a:ext cx="7677933" cy="12195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C6B9D-DCCD-4FCB-ABC8-BCBA026C80B5}"/>
              </a:ext>
            </a:extLst>
          </p:cNvPr>
          <p:cNvSpPr/>
          <p:nvPr/>
        </p:nvSpPr>
        <p:spPr>
          <a:xfrm>
            <a:off x="427839" y="1613677"/>
            <a:ext cx="2214694" cy="335292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CEFF62-E84B-4966-84D4-0F79A2587EE5}"/>
              </a:ext>
            </a:extLst>
          </p:cNvPr>
          <p:cNvSpPr/>
          <p:nvPr/>
        </p:nvSpPr>
        <p:spPr>
          <a:xfrm>
            <a:off x="427839" y="2113949"/>
            <a:ext cx="2214694" cy="461665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FC6597-5E22-4BA2-BA7D-0B0E04C72755}"/>
              </a:ext>
            </a:extLst>
          </p:cNvPr>
          <p:cNvSpPr/>
          <p:nvPr/>
        </p:nvSpPr>
        <p:spPr>
          <a:xfrm>
            <a:off x="4229100" y="2344781"/>
            <a:ext cx="3857624" cy="684169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E40549-4D32-41D3-ABC8-13831ED3EEC8}"/>
              </a:ext>
            </a:extLst>
          </p:cNvPr>
          <p:cNvSpPr/>
          <p:nvPr/>
        </p:nvSpPr>
        <p:spPr>
          <a:xfrm>
            <a:off x="396346" y="3110319"/>
            <a:ext cx="2246187" cy="107215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763C51-4C37-4F9B-ADF5-45FDCB87722B}"/>
              </a:ext>
            </a:extLst>
          </p:cNvPr>
          <p:cNvSpPr/>
          <p:nvPr/>
        </p:nvSpPr>
        <p:spPr>
          <a:xfrm>
            <a:off x="1611386" y="4357700"/>
            <a:ext cx="952500" cy="23739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FB4084-279A-4431-8550-02C93F2D9415}"/>
              </a:ext>
            </a:extLst>
          </p:cNvPr>
          <p:cNvSpPr/>
          <p:nvPr/>
        </p:nvSpPr>
        <p:spPr>
          <a:xfrm>
            <a:off x="2419349" y="5577221"/>
            <a:ext cx="619125" cy="237398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855E04-20C5-4D7E-9862-3D295C6C4B86}"/>
              </a:ext>
            </a:extLst>
          </p:cNvPr>
          <p:cNvSpPr/>
          <p:nvPr/>
        </p:nvSpPr>
        <p:spPr>
          <a:xfrm>
            <a:off x="3937562" y="6149130"/>
            <a:ext cx="4258551" cy="27699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2" y="985924"/>
            <a:ext cx="6915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동영상 검색 사이트에 동영상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Display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방법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9F200-631C-4E01-8724-4C4543A3581C}"/>
              </a:ext>
            </a:extLst>
          </p:cNvPr>
          <p:cNvSpPr/>
          <p:nvPr/>
        </p:nvSpPr>
        <p:spPr>
          <a:xfrm>
            <a:off x="8959442" y="0"/>
            <a:ext cx="184558" cy="6858000"/>
          </a:xfrm>
          <a:prstGeom prst="rect">
            <a:avLst/>
          </a:prstGeom>
          <a:solidFill>
            <a:srgbClr val="FFC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364B96-2528-4725-8DD8-B677352CBE34}"/>
              </a:ext>
            </a:extLst>
          </p:cNvPr>
          <p:cNvSpPr/>
          <p:nvPr/>
        </p:nvSpPr>
        <p:spPr>
          <a:xfrm>
            <a:off x="693844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FFC58B"/>
                </a:solidFill>
              </a:rPr>
              <a:t>oEmbed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사용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F0308-12AF-43D8-9373-C9274467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 b="12917"/>
          <a:stretch/>
        </p:blipFill>
        <p:spPr>
          <a:xfrm>
            <a:off x="943891" y="2635523"/>
            <a:ext cx="1492451" cy="13105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55786A-4346-4C89-8420-9356242819DA}"/>
              </a:ext>
            </a:extLst>
          </p:cNvPr>
          <p:cNvSpPr/>
          <p:nvPr/>
        </p:nvSpPr>
        <p:spPr>
          <a:xfrm>
            <a:off x="1093116" y="4071978"/>
            <a:ext cx="1492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C58B"/>
                </a:solidFill>
              </a:rPr>
              <a:t>oEmbed</a:t>
            </a:r>
            <a:r>
              <a:rPr lang="ko-KR" altLang="en-US" b="1" dirty="0">
                <a:solidFill>
                  <a:srgbClr val="FFC58B"/>
                </a:solidFill>
              </a:rPr>
              <a:t>란</a:t>
            </a:r>
            <a:r>
              <a:rPr lang="en-US" altLang="ko-KR" b="1" dirty="0">
                <a:solidFill>
                  <a:srgbClr val="FFC58B"/>
                </a:solidFill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D3838-856B-4F10-932A-4A8A9E3603D8}"/>
              </a:ext>
            </a:extLst>
          </p:cNvPr>
          <p:cNvSpPr/>
          <p:nvPr/>
        </p:nvSpPr>
        <p:spPr>
          <a:xfrm>
            <a:off x="486562" y="4586218"/>
            <a:ext cx="23963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리소스에 대한 링크를 게시하면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간단한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웹사이트에 사진이나 비디오 같은 콘텐츠들을 넣을 수 있게 한다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리소스를 직접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파싱할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필요가 없음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B85F84-8A14-4109-A222-DEFAD19F741D}"/>
              </a:ext>
            </a:extLst>
          </p:cNvPr>
          <p:cNvCxnSpPr>
            <a:cxnSpLocks/>
          </p:cNvCxnSpPr>
          <p:nvPr/>
        </p:nvCxnSpPr>
        <p:spPr>
          <a:xfrm>
            <a:off x="3298151" y="2363734"/>
            <a:ext cx="31733" cy="386587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FFC58B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72C26AA-54A3-4B60-BA68-91F31056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562" y="3755113"/>
            <a:ext cx="4296167" cy="172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5220" tIns="0" rIns="9522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{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"1.0",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photo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240,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160,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title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"ZB8T0193",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"http://farm4.static.flickr.com/3123/2341623661_7c99f48bbf_m.jpg",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author_name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Bees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author_url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"http://www.flickr.com/photos/bees/",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provider_name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Flickr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", 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provider_url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": "http://www.flickr.com/" 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F23D33B-49C1-4086-9CB5-8179598C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580" y="2363734"/>
            <a:ext cx="4325355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http://www.flickr.com/services/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oembed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  <a:cs typeface="Arial" panose="020B0604020202020204" pitchFamily="34" charset="0"/>
              </a:rPr>
              <a:t>/?format=json&amp;url=http%3A//www.flickr.com/photos/bees/2341623661/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FA5D4B-5808-4E0A-AFB1-6D7858BCE099}"/>
              </a:ext>
            </a:extLst>
          </p:cNvPr>
          <p:cNvSpPr/>
          <p:nvPr/>
        </p:nvSpPr>
        <p:spPr>
          <a:xfrm>
            <a:off x="5021418" y="3273997"/>
            <a:ext cx="3009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▲ 사용자의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HTTP Request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03675B-8A8D-42E3-AFB9-38A776865297}"/>
              </a:ext>
            </a:extLst>
          </p:cNvPr>
          <p:cNvSpPr/>
          <p:nvPr/>
        </p:nvSpPr>
        <p:spPr>
          <a:xfrm>
            <a:off x="5186294" y="5567989"/>
            <a:ext cx="3009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▲ 공급자의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Response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1A67DC-1588-4C15-925E-1294B45F3740}"/>
              </a:ext>
            </a:extLst>
          </p:cNvPr>
          <p:cNvSpPr/>
          <p:nvPr/>
        </p:nvSpPr>
        <p:spPr>
          <a:xfrm>
            <a:off x="3598005" y="1945044"/>
            <a:ext cx="679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962D"/>
                </a:solidFill>
              </a:rPr>
              <a:t>예시</a:t>
            </a:r>
            <a:endParaRPr lang="en-US" altLang="ko-KR" sz="1600" b="1" dirty="0">
              <a:solidFill>
                <a:srgbClr val="FF962D"/>
              </a:solidFill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4FA5782-B5A8-4727-A3F8-8C7440CA8EFF}"/>
              </a:ext>
            </a:extLst>
          </p:cNvPr>
          <p:cNvSpPr/>
          <p:nvPr/>
        </p:nvSpPr>
        <p:spPr>
          <a:xfrm rot="2394000">
            <a:off x="3497282" y="2076896"/>
            <a:ext cx="86825" cy="74849"/>
          </a:xfrm>
          <a:prstGeom prst="hexagon">
            <a:avLst/>
          </a:prstGeom>
          <a:solidFill>
            <a:srgbClr val="FF962D"/>
          </a:soli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AFB10E-1AA7-4EB2-B339-49EFA3DB61EB}"/>
              </a:ext>
            </a:extLst>
          </p:cNvPr>
          <p:cNvSpPr/>
          <p:nvPr/>
        </p:nvSpPr>
        <p:spPr>
          <a:xfrm>
            <a:off x="4191693" y="6158171"/>
            <a:ext cx="367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사용자의 웹사이트에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Flicker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의 사진이 뜨게 함</a:t>
            </a:r>
          </a:p>
        </p:txBody>
      </p:sp>
    </p:spTree>
    <p:extLst>
      <p:ext uri="{BB962C8B-B14F-4D97-AF65-F5344CB8AC3E}">
        <p14:creationId xmlns:p14="http://schemas.microsoft.com/office/powerpoint/2010/main" val="226253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1825</Words>
  <Application>Microsoft Office PowerPoint</Application>
  <PresentationFormat>화면 슬라이드 쇼(4:3)</PresentationFormat>
  <Paragraphs>277</Paragraphs>
  <Slides>34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Arial Unicode MS</vt:lpstr>
      <vt:lpstr>Helvetica Neue</vt:lpstr>
      <vt:lpstr>Lato</vt:lpstr>
      <vt:lpstr>Menlo</vt:lpstr>
      <vt:lpstr>Roboto</vt:lpstr>
      <vt:lpstr>나눔스퀘어 Bold</vt:lpstr>
      <vt:lpstr>나눔스퀘어 ExtraBold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동영상 검색 사이트</vt:lpstr>
      <vt:lpstr>Vimeo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Twitch 에서 동영상 검색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149</cp:revision>
  <dcterms:created xsi:type="dcterms:W3CDTF">2018-12-26T02:42:20Z</dcterms:created>
  <dcterms:modified xsi:type="dcterms:W3CDTF">2019-01-02T05:36:28Z</dcterms:modified>
</cp:coreProperties>
</file>