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0" r:id="rId4"/>
    <p:sldId id="322" r:id="rId5"/>
    <p:sldId id="31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150ED-EDCF-FA87-4E76-B3AE1D58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4722" y="6619076"/>
            <a:ext cx="2743200" cy="232181"/>
          </a:xfrm>
        </p:spPr>
        <p:txBody>
          <a:bodyPr/>
          <a:lstStyle>
            <a:lvl1pPr algn="ctr">
              <a:defRPr sz="900" b="1"/>
            </a:lvl1pPr>
          </a:lstStyle>
          <a:p>
            <a:fld id="{D85C8EAD-E231-4CB2-BC4F-0188222586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1AA761-6209-C297-9528-EBDA094D61A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602036"/>
            <a:ext cx="12192000" cy="0"/>
          </a:xfrm>
          <a:prstGeom prst="line">
            <a:avLst/>
          </a:prstGeom>
          <a:gradFill rotWithShape="1">
            <a:gsLst>
              <a:gs pos="0">
                <a:srgbClr val="4669AF"/>
              </a:gs>
              <a:gs pos="100000">
                <a:srgbClr val="95AAD3"/>
              </a:gs>
            </a:gsLst>
            <a:lin ang="2700000" scaled="1"/>
          </a:gradFill>
          <a:ln w="63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DFE146-CF3B-257F-9812-FDAEACA2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365435"/>
            <a:ext cx="12192000" cy="0"/>
          </a:xfrm>
          <a:prstGeom prst="line">
            <a:avLst/>
          </a:prstGeom>
          <a:gradFill rotWithShape="1">
            <a:gsLst>
              <a:gs pos="0">
                <a:srgbClr val="4669AF"/>
              </a:gs>
              <a:gs pos="100000">
                <a:srgbClr val="95AAD3"/>
              </a:gs>
            </a:gsLst>
            <a:lin ang="2700000" scaled="1"/>
          </a:gradFill>
          <a:ln w="63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C568E42-E741-B1DE-BEFE-4D3B6ED8E2D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24624936"/>
              </p:ext>
            </p:extLst>
          </p:nvPr>
        </p:nvGraphicFramePr>
        <p:xfrm>
          <a:off x="91797" y="78821"/>
          <a:ext cx="119723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4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j-lt"/>
                        </a:rPr>
                        <a:t>업무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535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4779C05-D49B-A036-E199-22B935F394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8744"/>
            <a:ext cx="12192000" cy="1375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0A737B-268A-30C7-35B3-D171E5DC8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9710" y="0"/>
            <a:ext cx="3352800" cy="6387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D6A489-2771-4392-D36C-2DB95A5F6D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6157" y="6433480"/>
            <a:ext cx="1095375" cy="276225"/>
          </a:xfrm>
          <a:prstGeom prst="rect">
            <a:avLst/>
          </a:prstGeom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B0776C9C-5433-BDCC-C47B-DCF8D8FC88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7555" y="6532035"/>
            <a:ext cx="3694610" cy="11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eaLnBrk="0" latinLnBrk="0" hangingPunct="0"/>
            <a:r>
              <a:rPr lang="en-US" altLang="ko-KR" sz="726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[더존] 본문체 30" panose="020B0603000000000000" pitchFamily="50" charset="-127"/>
                <a:cs typeface="Arial" panose="020B0604020202020204" pitchFamily="34" charset="0"/>
              </a:rPr>
              <a:t>Copyright Ⓒ DOUZONE ICT GROUP. All rights reserved.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975C446D-5C97-050B-3D08-440BA06CFE8F}"/>
              </a:ext>
            </a:extLst>
          </p:cNvPr>
          <p:cNvSpPr txBox="1">
            <a:spLocks/>
          </p:cNvSpPr>
          <p:nvPr userDrawn="1"/>
        </p:nvSpPr>
        <p:spPr>
          <a:xfrm>
            <a:off x="5316027" y="6475954"/>
            <a:ext cx="1559947" cy="19595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algn="ctr" defTabSz="829544" rtl="0" eaLnBrk="1" latinLnBrk="1" hangingPunct="1">
              <a:defRPr/>
            </a:pPr>
            <a:fld id="{4E2E905B-828D-4F20-A1BB-9606BA51BD13}" type="slidenum">
              <a:rPr lang="ko-KR" altLang="en-US" sz="907" b="0" kern="1200" spc="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[더존] 본문체 30" panose="020B0603000000000000" pitchFamily="50" charset="-127"/>
                <a:cs typeface="Arial" panose="020B0604020202020204" pitchFamily="34" charset="0"/>
              </a:rPr>
              <a:pPr marL="0" algn="ctr" defTabSz="829544" rtl="0" eaLnBrk="1" latinLnBrk="1" hangingPunct="1">
                <a:defRPr/>
              </a:pPr>
              <a:t>‹#›</a:t>
            </a:fld>
            <a:endParaRPr lang="ko-KR" altLang="en-US" sz="907" b="0" kern="1200" spc="0" baseline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[더존] 본문체 30" panose="020B06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B1FC76A2-14B1-9875-66E0-0618FE63921F}"/>
              </a:ext>
            </a:extLst>
          </p:cNvPr>
          <p:cNvSpPr txBox="1">
            <a:spLocks/>
          </p:cNvSpPr>
          <p:nvPr userDrawn="1"/>
        </p:nvSpPr>
        <p:spPr>
          <a:xfrm>
            <a:off x="321985" y="186095"/>
            <a:ext cx="7960167" cy="471130"/>
          </a:xfrm>
          <a:prstGeom prst="rect">
            <a:avLst/>
          </a:prstGeom>
          <a:noFill/>
          <a:ln w="3175">
            <a:noFill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n>
                  <a:noFill/>
                </a:ln>
              </a:rPr>
              <a:t>2. TO-BE </a:t>
            </a:r>
            <a:r>
              <a:rPr lang="ko-KR" altLang="en-US" sz="1400" dirty="0">
                <a:ln>
                  <a:noFill/>
                </a:ln>
              </a:rPr>
              <a:t>업무 프로세스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AE3450-6251-F287-8AB9-252196CC1FD9}"/>
              </a:ext>
            </a:extLst>
          </p:cNvPr>
          <p:cNvSpPr/>
          <p:nvPr userDrawn="1"/>
        </p:nvSpPr>
        <p:spPr>
          <a:xfrm>
            <a:off x="9922462" y="380418"/>
            <a:ext cx="1727389" cy="276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미가</a:t>
            </a:r>
            <a:r>
              <a:rPr lang="en-US" altLang="ko-KR" sz="105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DT </a:t>
            </a:r>
            <a:r>
              <a:rPr lang="ko-KR" altLang="en-US" sz="105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통합시스템 구축</a:t>
            </a:r>
          </a:p>
        </p:txBody>
      </p:sp>
      <p:sp>
        <p:nvSpPr>
          <p:cNvPr id="22" name="내용 개체 틀 5">
            <a:extLst>
              <a:ext uri="{FF2B5EF4-FFF2-40B4-BE49-F238E27FC236}">
                <a16:creationId xmlns:a16="http://schemas.microsoft.com/office/drawing/2014/main" id="{BFC620F2-CEA3-8C8A-9B1B-33D4AB564398}"/>
              </a:ext>
            </a:extLst>
          </p:cNvPr>
          <p:cNvSpPr txBox="1">
            <a:spLocks/>
          </p:cNvSpPr>
          <p:nvPr userDrawn="1"/>
        </p:nvSpPr>
        <p:spPr>
          <a:xfrm>
            <a:off x="334963" y="754328"/>
            <a:ext cx="11546567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4707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18DDB8-4154-D6B6-4AD8-5A2CA404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7DE2F-E34D-8AA5-68B2-40D90F66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E7E39-9690-FDC2-9E91-3BF55C9CF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A995-6303-4FF1-9D5A-F06328083B1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0A8A2-7FDB-FD8F-C3E4-3B2CB52B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82031-9D70-49CF-3E5C-A1F8B29D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8EAD-E231-4CB2-BC4F-018822258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B917BF-B720-6D86-9C98-4C9D732AB104}"/>
              </a:ext>
            </a:extLst>
          </p:cNvPr>
          <p:cNvGrpSpPr/>
          <p:nvPr/>
        </p:nvGrpSpPr>
        <p:grpSpPr>
          <a:xfrm>
            <a:off x="375779" y="701458"/>
            <a:ext cx="964504" cy="615140"/>
            <a:chOff x="964503" y="795404"/>
            <a:chExt cx="964504" cy="6151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01C0BC-7C85-7D52-33B9-AF90E6E9B115}"/>
                </a:ext>
              </a:extLst>
            </p:cNvPr>
            <p:cNvGrpSpPr/>
            <p:nvPr/>
          </p:nvGrpSpPr>
          <p:grpSpPr>
            <a:xfrm>
              <a:off x="964504" y="795404"/>
              <a:ext cx="964503" cy="601248"/>
              <a:chOff x="964504" y="795403"/>
              <a:chExt cx="4540685" cy="263359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D20C105-C30F-675F-B6C6-8B27D69F4DB6}"/>
                  </a:ext>
                </a:extLst>
              </p:cNvPr>
              <p:cNvSpPr/>
              <p:nvPr/>
            </p:nvSpPr>
            <p:spPr>
              <a:xfrm>
                <a:off x="964504" y="795403"/>
                <a:ext cx="4540685" cy="2633597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° </a:t>
                </a: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관리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F5FD939-9188-2B06-E8DE-75E5E74F817A}"/>
                  </a:ext>
                </a:extLst>
              </p:cNvPr>
              <p:cNvCxnSpPr/>
              <p:nvPr/>
            </p:nvCxnSpPr>
            <p:spPr>
              <a:xfrm>
                <a:off x="964504" y="1534438"/>
                <a:ext cx="454068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1828829-926E-BAB6-060F-C5D3AF183416}"/>
                  </a:ext>
                </a:extLst>
              </p:cNvPr>
              <p:cNvCxnSpPr/>
              <p:nvPr/>
            </p:nvCxnSpPr>
            <p:spPr>
              <a:xfrm>
                <a:off x="964504" y="2701447"/>
                <a:ext cx="454068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BFF4B0-F598-E4DE-2782-F10FD1181764}"/>
                </a:ext>
              </a:extLst>
            </p:cNvPr>
            <p:cNvSpPr txBox="1"/>
            <p:nvPr/>
          </p:nvSpPr>
          <p:spPr>
            <a:xfrm>
              <a:off x="964504" y="795404"/>
              <a:ext cx="96450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°   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E788B5-B0BC-90AF-7C20-D549EE68726E}"/>
                </a:ext>
              </a:extLst>
            </p:cNvPr>
            <p:cNvSpPr txBox="1"/>
            <p:nvPr/>
          </p:nvSpPr>
          <p:spPr>
            <a:xfrm>
              <a:off x="964503" y="1214730"/>
              <a:ext cx="964503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° 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23C21F-D753-CCDE-43EE-5F96023C7E0E}"/>
              </a:ext>
            </a:extLst>
          </p:cNvPr>
          <p:cNvGrpSpPr/>
          <p:nvPr/>
        </p:nvGrpSpPr>
        <p:grpSpPr>
          <a:xfrm>
            <a:off x="375779" y="2337175"/>
            <a:ext cx="900000" cy="412219"/>
            <a:chOff x="899592" y="2132856"/>
            <a:chExt cx="936104" cy="8640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C48354F-F799-35FA-77DB-3C222553FA31}"/>
                </a:ext>
              </a:extLst>
            </p:cNvPr>
            <p:cNvSpPr/>
            <p:nvPr/>
          </p:nvSpPr>
          <p:spPr>
            <a:xfrm>
              <a:off x="899592" y="2132856"/>
              <a:ext cx="93610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1.2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F28CE-51A2-8B54-3C0F-861B1DAA686A}"/>
                </a:ext>
              </a:extLst>
            </p:cNvPr>
            <p:cNvSpPr/>
            <p:nvPr/>
          </p:nvSpPr>
          <p:spPr>
            <a:xfrm>
              <a:off x="899592" y="2420888"/>
              <a:ext cx="93610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입찰등록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47C4799-027B-BD8B-7B6C-EE8688600426}"/>
                </a:ext>
              </a:extLst>
            </p:cNvPr>
            <p:cNvSpPr/>
            <p:nvPr/>
          </p:nvSpPr>
          <p:spPr>
            <a:xfrm>
              <a:off x="899592" y="2708920"/>
              <a:ext cx="93610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Main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4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8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2D10AB08-46B3-FAFC-F8A7-A778EAD0DF91}"/>
              </a:ext>
            </a:extLst>
          </p:cNvPr>
          <p:cNvSpPr txBox="1">
            <a:spLocks/>
          </p:cNvSpPr>
          <p:nvPr/>
        </p:nvSpPr>
        <p:spPr>
          <a:xfrm>
            <a:off x="321985" y="764704"/>
            <a:ext cx="11559547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6. </a:t>
            </a:r>
            <a:r>
              <a:rPr lang="ko-KR" altLang="en-US" sz="1050" dirty="0"/>
              <a:t>구축업무 </a:t>
            </a:r>
            <a:r>
              <a:rPr lang="en-US" altLang="ko-KR" sz="1050" dirty="0"/>
              <a:t>UI(</a:t>
            </a:r>
            <a:r>
              <a:rPr lang="ko-KR" altLang="en-US" sz="1050" dirty="0"/>
              <a:t>화면</a:t>
            </a:r>
            <a:r>
              <a:rPr lang="en-US" altLang="ko-KR" sz="1050" dirty="0"/>
              <a:t>) </a:t>
            </a:r>
            <a:r>
              <a:rPr lang="ko-KR" altLang="en-US" sz="1050" dirty="0"/>
              <a:t>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34C10-0CA2-8997-7E17-E712F77B2BE0}"/>
              </a:ext>
            </a:extLst>
          </p:cNvPr>
          <p:cNvSpPr/>
          <p:nvPr/>
        </p:nvSpPr>
        <p:spPr>
          <a:xfrm>
            <a:off x="608636" y="1203176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수불관리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공장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창고이동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FA97E6-4D1A-B1B6-BBAA-2FB948798BB6}"/>
              </a:ext>
            </a:extLst>
          </p:cNvPr>
          <p:cNvCxnSpPr>
            <a:cxnSpLocks/>
          </p:cNvCxnSpPr>
          <p:nvPr/>
        </p:nvCxnSpPr>
        <p:spPr>
          <a:xfrm>
            <a:off x="335576" y="1477033"/>
            <a:ext cx="1154595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304AA22-3CCF-ABF8-FCC7-F3DA074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" y="1193323"/>
            <a:ext cx="266191" cy="23809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2D99AB7E-84C1-84FF-2F22-237620C67B66}"/>
              </a:ext>
            </a:extLst>
          </p:cNvPr>
          <p:cNvGrpSpPr/>
          <p:nvPr/>
        </p:nvGrpSpPr>
        <p:grpSpPr>
          <a:xfrm>
            <a:off x="8858880" y="2302716"/>
            <a:ext cx="3088091" cy="4006010"/>
            <a:chOff x="5725343" y="974269"/>
            <a:chExt cx="3280112" cy="522650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4EF937A-FD72-412B-670D-7F157D688E26}"/>
                </a:ext>
              </a:extLst>
            </p:cNvPr>
            <p:cNvSpPr/>
            <p:nvPr/>
          </p:nvSpPr>
          <p:spPr>
            <a:xfrm>
              <a:off x="5725344" y="1190293"/>
              <a:ext cx="3280111" cy="501048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5C095BD-0D75-503A-6C21-9AD3C6922EE0}"/>
                </a:ext>
              </a:extLst>
            </p:cNvPr>
            <p:cNvSpPr/>
            <p:nvPr/>
          </p:nvSpPr>
          <p:spPr>
            <a:xfrm>
              <a:off x="5725343" y="974269"/>
              <a:ext cx="3280111" cy="209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6210D9-0A21-7F43-C1B4-FCE284E2F7B0}"/>
              </a:ext>
            </a:extLst>
          </p:cNvPr>
          <p:cNvSpPr/>
          <p:nvPr/>
        </p:nvSpPr>
        <p:spPr>
          <a:xfrm>
            <a:off x="5807315" y="2300982"/>
            <a:ext cx="3004916" cy="40077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</a:pP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DFFF15-A142-15B1-A125-1BDA176B7E7C}"/>
              </a:ext>
            </a:extLst>
          </p:cNvPr>
          <p:cNvCxnSpPr>
            <a:cxnSpLocks/>
          </p:cNvCxnSpPr>
          <p:nvPr/>
        </p:nvCxnSpPr>
        <p:spPr>
          <a:xfrm>
            <a:off x="321985" y="1785392"/>
            <a:ext cx="11545956" cy="0"/>
          </a:xfrm>
          <a:prstGeom prst="line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E3C0BB7-F980-026F-7C43-6E4B4001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4" y="1521689"/>
            <a:ext cx="246062" cy="2460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62D50-E40A-1BB1-48DE-0BE11794E03A}"/>
              </a:ext>
            </a:extLst>
          </p:cNvPr>
          <p:cNvSpPr/>
          <p:nvPr/>
        </p:nvSpPr>
        <p:spPr>
          <a:xfrm>
            <a:off x="601766" y="1543529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조건검색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43B119-B3EE-10F2-C84D-F11E0239DC80}"/>
              </a:ext>
            </a:extLst>
          </p:cNvPr>
          <p:cNvGrpSpPr/>
          <p:nvPr/>
        </p:nvGrpSpPr>
        <p:grpSpPr>
          <a:xfrm>
            <a:off x="328710" y="2302721"/>
            <a:ext cx="5456670" cy="4006003"/>
            <a:chOff x="360988" y="2258741"/>
            <a:chExt cx="1461801" cy="179797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3FC02-DED1-2E2A-ECA7-DEBC17987D8B}"/>
                </a:ext>
              </a:extLst>
            </p:cNvPr>
            <p:cNvSpPr/>
            <p:nvPr/>
          </p:nvSpPr>
          <p:spPr>
            <a:xfrm>
              <a:off x="360988" y="2258741"/>
              <a:ext cx="1461801" cy="123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4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S  N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구분            입고일자    입고번호   생산구분    입고공장       출고공장       수불금액  담당자    출고번호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58FA9A8-EC28-1445-8C20-EB56C3D8E1A1}"/>
                </a:ext>
              </a:extLst>
            </p:cNvPr>
            <p:cNvSpPr/>
            <p:nvPr/>
          </p:nvSpPr>
          <p:spPr>
            <a:xfrm>
              <a:off x="360988" y="2385647"/>
              <a:ext cx="1461801" cy="16710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   공장이동   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2022-08-01 00001  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자사         음성공장     천안공장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15,000,000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홍길동   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 00001</a:t>
              </a:r>
            </a:p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2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창고이동   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2022-08-01 00001  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임가공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음성공장     </a:t>
              </a:r>
              <a:r>
                <a:rPr lang="ko-KR" altLang="en-US" sz="750" b="1" dirty="0" err="1">
                  <a:solidFill>
                    <a:schemeClr val="tx1"/>
                  </a:solidFill>
                  <a:latin typeface="+mn-ea"/>
                </a:rPr>
                <a:t>음성공장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15,000,000                  00002</a:t>
              </a:r>
            </a:p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3</a:t>
              </a: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원재료창고 정상재고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1234567890 PVC TK-500     KG 100 150,000 15,000,000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상품창고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2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원재료창고 불량재고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1234567890 PVC TK-501     KG  10  10,000   1,000,000 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상품창고</a:t>
              </a: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              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F33C3C-883F-BEBE-FAF7-8136AF11E00D}"/>
              </a:ext>
            </a:extLst>
          </p:cNvPr>
          <p:cNvSpPr/>
          <p:nvPr/>
        </p:nvSpPr>
        <p:spPr>
          <a:xfrm>
            <a:off x="327551" y="4285051"/>
            <a:ext cx="5456670" cy="2755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n-US" altLang="ko-KR" sz="750" b="1" dirty="0">
                <a:solidFill>
                  <a:schemeClr val="tx1"/>
                </a:solidFill>
                <a:latin typeface="+mn-ea"/>
              </a:rPr>
              <a:t>S  N </a:t>
            </a:r>
            <a:r>
              <a:rPr lang="ko-KR" altLang="en-US" sz="750" b="1" dirty="0">
                <a:solidFill>
                  <a:schemeClr val="tx1"/>
                </a:solidFill>
                <a:latin typeface="+mn-ea"/>
              </a:rPr>
              <a:t>입고창고   재고상태   </a:t>
            </a:r>
            <a:r>
              <a:rPr lang="en-US" altLang="ko-KR" sz="750" b="1" dirty="0">
                <a:solidFill>
                  <a:schemeClr val="tx1"/>
                </a:solidFill>
                <a:latin typeface="+mn-ea"/>
              </a:rPr>
              <a:t>LOT</a:t>
            </a:r>
            <a:r>
              <a:rPr lang="ko-KR" altLang="en-US" sz="7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50" b="1" dirty="0">
                <a:solidFill>
                  <a:schemeClr val="tx1"/>
                </a:solidFill>
                <a:latin typeface="+mn-ea"/>
              </a:rPr>
              <a:t>NO    </a:t>
            </a:r>
            <a:r>
              <a:rPr lang="ko-KR" altLang="en-US" sz="750" b="1" dirty="0">
                <a:solidFill>
                  <a:schemeClr val="tx1"/>
                </a:solidFill>
                <a:latin typeface="+mn-ea"/>
              </a:rPr>
              <a:t>품명         규격   단위 수량     단가        금액     출고창고    기입고번호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9901D7-3092-457A-A4A1-190FF724808B}"/>
              </a:ext>
            </a:extLst>
          </p:cNvPr>
          <p:cNvGrpSpPr/>
          <p:nvPr/>
        </p:nvGrpSpPr>
        <p:grpSpPr>
          <a:xfrm>
            <a:off x="2979395" y="1823544"/>
            <a:ext cx="1991007" cy="208800"/>
            <a:chOff x="335575" y="1825702"/>
            <a:chExt cx="2225641" cy="23764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C7D2E10-3C54-C83E-97C1-987301B7B9C6}"/>
                </a:ext>
              </a:extLst>
            </p:cNvPr>
            <p:cNvSpPr/>
            <p:nvPr/>
          </p:nvSpPr>
          <p:spPr>
            <a:xfrm>
              <a:off x="335575" y="1830670"/>
              <a:ext cx="686742" cy="229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입고일자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C00ED20-1F7A-F8D5-5CE1-651CCE1B4C1A}"/>
                </a:ext>
              </a:extLst>
            </p:cNvPr>
            <p:cNvSpPr/>
            <p:nvPr/>
          </p:nvSpPr>
          <p:spPr>
            <a:xfrm>
              <a:off x="1047927" y="1830670"/>
              <a:ext cx="686742" cy="22972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FE29C89-0E6C-0E96-0B6D-ABA0140EDD41}"/>
                </a:ext>
              </a:extLst>
            </p:cNvPr>
            <p:cNvSpPr/>
            <p:nvPr/>
          </p:nvSpPr>
          <p:spPr>
            <a:xfrm>
              <a:off x="1874474" y="1833617"/>
              <a:ext cx="686742" cy="22972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10535A8-6A61-67AA-3B2D-9CFFD23A531A}"/>
                </a:ext>
              </a:extLst>
            </p:cNvPr>
            <p:cNvSpPr/>
            <p:nvPr/>
          </p:nvSpPr>
          <p:spPr>
            <a:xfrm>
              <a:off x="1723554" y="1825702"/>
              <a:ext cx="224696" cy="23764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~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916A7CC-32AE-1D93-597C-483A8F0FE2EB}"/>
              </a:ext>
            </a:extLst>
          </p:cNvPr>
          <p:cNvGrpSpPr/>
          <p:nvPr/>
        </p:nvGrpSpPr>
        <p:grpSpPr>
          <a:xfrm>
            <a:off x="5809506" y="2077429"/>
            <a:ext cx="1164387" cy="208800"/>
            <a:chOff x="5840420" y="4065734"/>
            <a:chExt cx="1164387" cy="20880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6E2023D-8007-15E0-5796-F2B71BEB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0420" y="4065734"/>
              <a:ext cx="161275" cy="20880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76399E6-19C8-580D-61BF-AFF0581C03C1}"/>
                </a:ext>
              </a:extLst>
            </p:cNvPr>
            <p:cNvSpPr/>
            <p:nvPr/>
          </p:nvSpPr>
          <p:spPr>
            <a:xfrm>
              <a:off x="6030476" y="4065734"/>
              <a:ext cx="974331" cy="2088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이동내역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32CA755-31C1-724F-20BF-24F63A49EFE7}"/>
              </a:ext>
            </a:extLst>
          </p:cNvPr>
          <p:cNvGrpSpPr/>
          <p:nvPr/>
        </p:nvGrpSpPr>
        <p:grpSpPr>
          <a:xfrm>
            <a:off x="332006" y="2076766"/>
            <a:ext cx="1994573" cy="208800"/>
            <a:chOff x="332006" y="2076766"/>
            <a:chExt cx="1994573" cy="20880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0B670E6-9449-DA8E-A74C-29BECBA20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006" y="2076766"/>
              <a:ext cx="173848" cy="208800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0E61D2B-1F44-48A2-4B5F-9C87465652F2}"/>
                </a:ext>
              </a:extLst>
            </p:cNvPr>
            <p:cNvSpPr/>
            <p:nvPr/>
          </p:nvSpPr>
          <p:spPr>
            <a:xfrm>
              <a:off x="536878" y="2076766"/>
              <a:ext cx="1789701" cy="2088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공장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창고이동 입고현황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89D7049-5552-D777-1E2C-AFD1AF5BE310}"/>
              </a:ext>
            </a:extLst>
          </p:cNvPr>
          <p:cNvSpPr/>
          <p:nvPr/>
        </p:nvSpPr>
        <p:spPr>
          <a:xfrm>
            <a:off x="5839093" y="2547225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입고일자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9A616B-C29B-B809-0AAF-46BE70E012BD}"/>
              </a:ext>
            </a:extLst>
          </p:cNvPr>
          <p:cNvSpPr/>
          <p:nvPr/>
        </p:nvSpPr>
        <p:spPr>
          <a:xfrm>
            <a:off x="6567221" y="2547225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nvarchar(8)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F0E639-1DCD-FDA0-0CA8-226F6A88D1EA}"/>
              </a:ext>
            </a:extLst>
          </p:cNvPr>
          <p:cNvSpPr/>
          <p:nvPr/>
        </p:nvSpPr>
        <p:spPr>
          <a:xfrm>
            <a:off x="7316784" y="2547225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번호번호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97A656-F772-A941-1744-269EA7A2F9E5}"/>
              </a:ext>
            </a:extLst>
          </p:cNvPr>
          <p:cNvSpPr/>
          <p:nvPr/>
        </p:nvSpPr>
        <p:spPr>
          <a:xfrm>
            <a:off x="8052004" y="2547225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24D5A1B-821E-650F-AB97-FFA15266151B}"/>
              </a:ext>
            </a:extLst>
          </p:cNvPr>
          <p:cNvSpPr/>
          <p:nvPr/>
        </p:nvSpPr>
        <p:spPr>
          <a:xfrm>
            <a:off x="5839093" y="3552740"/>
            <a:ext cx="720000" cy="3741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비고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C24FC01-A724-8547-FC47-79657FE22698}"/>
              </a:ext>
            </a:extLst>
          </p:cNvPr>
          <p:cNvSpPr/>
          <p:nvPr/>
        </p:nvSpPr>
        <p:spPr>
          <a:xfrm>
            <a:off x="6567221" y="3545213"/>
            <a:ext cx="2204777" cy="3539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nvarchar(1000)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A9FCE8A-3681-C0A2-01F5-073472F7D82C}"/>
              </a:ext>
            </a:extLst>
          </p:cNvPr>
          <p:cNvSpPr/>
          <p:nvPr/>
        </p:nvSpPr>
        <p:spPr>
          <a:xfrm>
            <a:off x="5839093" y="4527163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품목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D3D799F-963B-8F8A-C109-CF8D7E5836BD}"/>
              </a:ext>
            </a:extLst>
          </p:cNvPr>
          <p:cNvSpPr/>
          <p:nvPr/>
        </p:nvSpPr>
        <p:spPr>
          <a:xfrm>
            <a:off x="7507532" y="4527163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09492DF-794D-B704-5095-D408750B393D}"/>
              </a:ext>
            </a:extLst>
          </p:cNvPr>
          <p:cNvSpPr/>
          <p:nvPr/>
        </p:nvSpPr>
        <p:spPr>
          <a:xfrm>
            <a:off x="6567220" y="4527164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5DF33B8E-9D7F-5E8A-8BF1-BE7E8581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845" y="4527163"/>
            <a:ext cx="268202" cy="180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0E63A4-F19F-539F-AA91-4D28BCDF6A0A}"/>
              </a:ext>
            </a:extLst>
          </p:cNvPr>
          <p:cNvSpPr/>
          <p:nvPr/>
        </p:nvSpPr>
        <p:spPr>
          <a:xfrm>
            <a:off x="5839093" y="2951482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출고공장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F1138C-6512-1EBD-48A7-D240ECFA3683}"/>
              </a:ext>
            </a:extLst>
          </p:cNvPr>
          <p:cNvSpPr/>
          <p:nvPr/>
        </p:nvSpPr>
        <p:spPr>
          <a:xfrm>
            <a:off x="7487682" y="2951482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A8ABB1-40F4-4C97-EFDA-0D2EB803ED3F}"/>
              </a:ext>
            </a:extLst>
          </p:cNvPr>
          <p:cNvSpPr/>
          <p:nvPr/>
        </p:nvSpPr>
        <p:spPr>
          <a:xfrm>
            <a:off x="6567221" y="2951483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359E91-D610-DE10-C9D0-4F552EE028D5}"/>
              </a:ext>
            </a:extLst>
          </p:cNvPr>
          <p:cNvSpPr/>
          <p:nvPr/>
        </p:nvSpPr>
        <p:spPr>
          <a:xfrm>
            <a:off x="5839093" y="5133328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F57D4-E451-0146-EA8A-EC824FD53A8F}"/>
              </a:ext>
            </a:extLst>
          </p:cNvPr>
          <p:cNvSpPr/>
          <p:nvPr/>
        </p:nvSpPr>
        <p:spPr>
          <a:xfrm>
            <a:off x="6567220" y="5133328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20E079-E63A-D885-C22A-41701F559BC9}"/>
              </a:ext>
            </a:extLst>
          </p:cNvPr>
          <p:cNvSpPr/>
          <p:nvPr/>
        </p:nvSpPr>
        <p:spPr>
          <a:xfrm>
            <a:off x="5839093" y="4729088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규격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D33D27-C6FB-9D6D-894B-85570CA084F1}"/>
              </a:ext>
            </a:extLst>
          </p:cNvPr>
          <p:cNvSpPr/>
          <p:nvPr/>
        </p:nvSpPr>
        <p:spPr>
          <a:xfrm>
            <a:off x="6567220" y="4729088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46A0E8-819A-2E72-EC01-3B496C90F189}"/>
              </a:ext>
            </a:extLst>
          </p:cNvPr>
          <p:cNvSpPr/>
          <p:nvPr/>
        </p:nvSpPr>
        <p:spPr>
          <a:xfrm>
            <a:off x="5839839" y="5324920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단가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1A06F5-492F-3862-0076-669C091A69EF}"/>
              </a:ext>
            </a:extLst>
          </p:cNvPr>
          <p:cNvSpPr/>
          <p:nvPr/>
        </p:nvSpPr>
        <p:spPr>
          <a:xfrm>
            <a:off x="6567220" y="5324921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26B3A1F-C253-F309-AA71-ACBCB9E22B1A}"/>
              </a:ext>
            </a:extLst>
          </p:cNvPr>
          <p:cNvSpPr/>
          <p:nvPr/>
        </p:nvSpPr>
        <p:spPr>
          <a:xfrm>
            <a:off x="5855450" y="5519353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금액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D2873EF-60E3-80E9-70B1-E4AF7EC8A206}"/>
              </a:ext>
            </a:extLst>
          </p:cNvPr>
          <p:cNvSpPr/>
          <p:nvPr/>
        </p:nvSpPr>
        <p:spPr>
          <a:xfrm>
            <a:off x="6567220" y="5519354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D0C7982-199C-0427-EE82-D8F103395FE3}"/>
              </a:ext>
            </a:extLst>
          </p:cNvPr>
          <p:cNvSpPr/>
          <p:nvPr/>
        </p:nvSpPr>
        <p:spPr>
          <a:xfrm>
            <a:off x="7324847" y="4729088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단위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490E2A7-F666-EDE3-6AD9-81656863EDA9}"/>
              </a:ext>
            </a:extLst>
          </p:cNvPr>
          <p:cNvSpPr/>
          <p:nvPr/>
        </p:nvSpPr>
        <p:spPr>
          <a:xfrm>
            <a:off x="8071848" y="4729088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359A52C8-657A-89ED-0ACC-4C62AD66477C}"/>
              </a:ext>
            </a:extLst>
          </p:cNvPr>
          <p:cNvSpPr/>
          <p:nvPr/>
        </p:nvSpPr>
        <p:spPr>
          <a:xfrm>
            <a:off x="7160527" y="429972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:a16="http://schemas.microsoft.com/office/drawing/2014/main" id="{38AEF7B8-9D03-DA54-E234-326ED12CC86E}"/>
              </a:ext>
            </a:extLst>
          </p:cNvPr>
          <p:cNvSpPr/>
          <p:nvPr/>
        </p:nvSpPr>
        <p:spPr>
          <a:xfrm>
            <a:off x="7703335" y="429972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0983869C-17C6-9FC2-1687-277F6FC88554}"/>
              </a:ext>
            </a:extLst>
          </p:cNvPr>
          <p:cNvSpPr/>
          <p:nvPr/>
        </p:nvSpPr>
        <p:spPr>
          <a:xfrm>
            <a:off x="8246143" y="429972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C7794C2-CF56-2186-04C9-118D7124BF46}"/>
              </a:ext>
            </a:extLst>
          </p:cNvPr>
          <p:cNvGrpSpPr/>
          <p:nvPr/>
        </p:nvGrpSpPr>
        <p:grpSpPr>
          <a:xfrm>
            <a:off x="5845240" y="4268963"/>
            <a:ext cx="1164387" cy="208800"/>
            <a:chOff x="5840420" y="4065734"/>
            <a:chExt cx="1164387" cy="208800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8695A09B-08F9-B051-9DD7-9BE28CB3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0420" y="4065734"/>
              <a:ext cx="161275" cy="208800"/>
            </a:xfrm>
            <a:prstGeom prst="rect">
              <a:avLst/>
            </a:prstGeom>
          </p:spPr>
        </p:pic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8EC4884-7759-16EA-AE0A-16B1B5594B9C}"/>
                </a:ext>
              </a:extLst>
            </p:cNvPr>
            <p:cNvSpPr/>
            <p:nvPr/>
          </p:nvSpPr>
          <p:spPr>
            <a:xfrm>
              <a:off x="6030476" y="4065734"/>
              <a:ext cx="974331" cy="2088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이동품목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BF07FB-F83D-DEEA-C84A-7A7E00393109}"/>
              </a:ext>
            </a:extLst>
          </p:cNvPr>
          <p:cNvSpPr/>
          <p:nvPr/>
        </p:nvSpPr>
        <p:spPr>
          <a:xfrm>
            <a:off x="5840444" y="5718703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출고창고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EAAC6B-10D7-FA25-F882-58E8D7F3F680}"/>
              </a:ext>
            </a:extLst>
          </p:cNvPr>
          <p:cNvSpPr/>
          <p:nvPr/>
        </p:nvSpPr>
        <p:spPr>
          <a:xfrm>
            <a:off x="6567220" y="5718704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F02E23-272F-F50F-4418-83C16406EF5D}"/>
              </a:ext>
            </a:extLst>
          </p:cNvPr>
          <p:cNvSpPr/>
          <p:nvPr/>
        </p:nvSpPr>
        <p:spPr>
          <a:xfrm>
            <a:off x="5839093" y="2350551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입고구분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A955BD-D700-73C2-57AD-B1846E56881D}"/>
              </a:ext>
            </a:extLst>
          </p:cNvPr>
          <p:cNvSpPr/>
          <p:nvPr/>
        </p:nvSpPr>
        <p:spPr>
          <a:xfrm>
            <a:off x="7501023" y="2350551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공장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창고이동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794175-F638-10D4-4FB1-DE47012164BD}"/>
              </a:ext>
            </a:extLst>
          </p:cNvPr>
          <p:cNvSpPr/>
          <p:nvPr/>
        </p:nvSpPr>
        <p:spPr>
          <a:xfrm>
            <a:off x="6567221" y="2350552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01456F-DB11-0900-F4FC-2E1B6CBDFF9B}"/>
              </a:ext>
            </a:extLst>
          </p:cNvPr>
          <p:cNvSpPr/>
          <p:nvPr/>
        </p:nvSpPr>
        <p:spPr>
          <a:xfrm>
            <a:off x="5829616" y="4928201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LOT NO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63B4DB-0A2E-EC6D-3626-1BA7F2D7528E}"/>
              </a:ext>
            </a:extLst>
          </p:cNvPr>
          <p:cNvSpPr/>
          <p:nvPr/>
        </p:nvSpPr>
        <p:spPr>
          <a:xfrm>
            <a:off x="6567048" y="4936827"/>
            <a:ext cx="22248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nvarchar(30)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A6F24-FA9A-9905-C4E7-1741C48A71F5}"/>
              </a:ext>
            </a:extLst>
          </p:cNvPr>
          <p:cNvSpPr/>
          <p:nvPr/>
        </p:nvSpPr>
        <p:spPr>
          <a:xfrm>
            <a:off x="5839093" y="3144673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입고공장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596CC3-A26F-FA83-08C4-F56C6ABA57EB}"/>
              </a:ext>
            </a:extLst>
          </p:cNvPr>
          <p:cNvSpPr/>
          <p:nvPr/>
        </p:nvSpPr>
        <p:spPr>
          <a:xfrm>
            <a:off x="7487682" y="3144673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F6761B-A702-5AE3-38B8-F5EB4BE568B1}"/>
              </a:ext>
            </a:extLst>
          </p:cNvPr>
          <p:cNvSpPr/>
          <p:nvPr/>
        </p:nvSpPr>
        <p:spPr>
          <a:xfrm>
            <a:off x="6567221" y="3144674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070775-72B8-39CC-CFDF-248D7234EBCD}"/>
              </a:ext>
            </a:extLst>
          </p:cNvPr>
          <p:cNvSpPr/>
          <p:nvPr/>
        </p:nvSpPr>
        <p:spPr>
          <a:xfrm>
            <a:off x="7508883" y="5718704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FAF1A8-523E-472F-4567-F864038EB52C}"/>
              </a:ext>
            </a:extLst>
          </p:cNvPr>
          <p:cNvSpPr/>
          <p:nvPr/>
        </p:nvSpPr>
        <p:spPr>
          <a:xfrm>
            <a:off x="5830965" y="5913334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입고창고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5007B35-4D0F-01D9-7F6D-67C1BD9255AE}"/>
              </a:ext>
            </a:extLst>
          </p:cNvPr>
          <p:cNvSpPr/>
          <p:nvPr/>
        </p:nvSpPr>
        <p:spPr>
          <a:xfrm>
            <a:off x="6567220" y="5913335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7800418-8F43-5E06-5E24-EB5B04B3D80B}"/>
              </a:ext>
            </a:extLst>
          </p:cNvPr>
          <p:cNvSpPr/>
          <p:nvPr/>
        </p:nvSpPr>
        <p:spPr>
          <a:xfrm>
            <a:off x="7508883" y="5913335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49EDF62A-B893-43AB-DA5D-863749DD8936}"/>
              </a:ext>
            </a:extLst>
          </p:cNvPr>
          <p:cNvSpPr/>
          <p:nvPr/>
        </p:nvSpPr>
        <p:spPr>
          <a:xfrm>
            <a:off x="6642251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9E274BFC-BB13-2DAF-0C6D-1892A2D4634C}"/>
              </a:ext>
            </a:extLst>
          </p:cNvPr>
          <p:cNvSpPr/>
          <p:nvPr/>
        </p:nvSpPr>
        <p:spPr>
          <a:xfrm>
            <a:off x="6099443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9CB61F76-FAFA-9439-B208-E63262B50D2F}"/>
              </a:ext>
            </a:extLst>
          </p:cNvPr>
          <p:cNvSpPr/>
          <p:nvPr/>
        </p:nvSpPr>
        <p:spPr>
          <a:xfrm>
            <a:off x="7185059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4DA92A14-8D39-C063-8F2B-C918A591B291}"/>
              </a:ext>
            </a:extLst>
          </p:cNvPr>
          <p:cNvSpPr/>
          <p:nvPr/>
        </p:nvSpPr>
        <p:spPr>
          <a:xfrm>
            <a:off x="7727867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FDE65A40-494F-ABA4-C747-4D77CCFB20B8}"/>
              </a:ext>
            </a:extLst>
          </p:cNvPr>
          <p:cNvSpPr/>
          <p:nvPr/>
        </p:nvSpPr>
        <p:spPr>
          <a:xfrm>
            <a:off x="8268230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508D7A-0E00-F336-41E3-5610EF26CB80}"/>
              </a:ext>
            </a:extLst>
          </p:cNvPr>
          <p:cNvGrpSpPr/>
          <p:nvPr/>
        </p:nvGrpSpPr>
        <p:grpSpPr>
          <a:xfrm>
            <a:off x="335670" y="1817612"/>
            <a:ext cx="2607148" cy="208800"/>
            <a:chOff x="5974715" y="2947418"/>
            <a:chExt cx="2932905" cy="2088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E19A059-F066-A0A4-1366-D734BFBDB2BF}"/>
                </a:ext>
              </a:extLst>
            </p:cNvPr>
            <p:cNvSpPr/>
            <p:nvPr/>
          </p:nvSpPr>
          <p:spPr>
            <a:xfrm>
              <a:off x="5974715" y="2947418"/>
              <a:ext cx="720000" cy="20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입고공장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EC3E5-639F-72CB-426E-83BD3519C399}"/>
                </a:ext>
              </a:extLst>
            </p:cNvPr>
            <p:cNvSpPr/>
            <p:nvPr/>
          </p:nvSpPr>
          <p:spPr>
            <a:xfrm>
              <a:off x="7623304" y="2947418"/>
              <a:ext cx="1284316" cy="20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nvarchar(50)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DD8F167-24E5-FAD9-A06E-3A45FEDF5087}"/>
                </a:ext>
              </a:extLst>
            </p:cNvPr>
            <p:cNvSpPr/>
            <p:nvPr/>
          </p:nvSpPr>
          <p:spPr>
            <a:xfrm>
              <a:off x="6714688" y="2947418"/>
              <a:ext cx="720000" cy="20833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nvarchar(7)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068227DC-78A0-4AA5-A748-7C7BC2F5C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143" y="1818358"/>
            <a:ext cx="175371" cy="2232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041B7EED-5E0E-EC4C-FC63-82ECDD315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764" y="2933997"/>
            <a:ext cx="175371" cy="2232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F305BE5-A67D-691B-0BA9-DC6B417E2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47" y="3128782"/>
            <a:ext cx="175371" cy="2232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858C56A1-232A-E526-73C7-5FDB5E938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866" y="5703918"/>
            <a:ext cx="175371" cy="2232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5F3EB7B-6459-7ADE-AECC-38B0403E6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349" y="5898703"/>
            <a:ext cx="175371" cy="2232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D57E1B4F-4036-CDF5-23D4-94536D9FD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82" y="2338909"/>
            <a:ext cx="175371" cy="2232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59131338-EE0B-D887-0378-1EE0B1CD347E}"/>
              </a:ext>
            </a:extLst>
          </p:cNvPr>
          <p:cNvSpPr/>
          <p:nvPr/>
        </p:nvSpPr>
        <p:spPr>
          <a:xfrm>
            <a:off x="5840491" y="3347407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담당자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136AAB-DC2D-09B3-A8C3-4A4DA996B697}"/>
              </a:ext>
            </a:extLst>
          </p:cNvPr>
          <p:cNvSpPr/>
          <p:nvPr/>
        </p:nvSpPr>
        <p:spPr>
          <a:xfrm>
            <a:off x="7489080" y="3347407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DDC7A96-39BF-8399-811A-F422B5338EC4}"/>
              </a:ext>
            </a:extLst>
          </p:cNvPr>
          <p:cNvSpPr/>
          <p:nvPr/>
        </p:nvSpPr>
        <p:spPr>
          <a:xfrm>
            <a:off x="6568619" y="3347408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C64D42-F4B2-92DD-7A20-622F39539760}"/>
              </a:ext>
            </a:extLst>
          </p:cNvPr>
          <p:cNvSpPr/>
          <p:nvPr/>
        </p:nvSpPr>
        <p:spPr>
          <a:xfrm>
            <a:off x="5830965" y="6101517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비고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55890A-B787-CE7D-8A7E-9DE48360D802}"/>
              </a:ext>
            </a:extLst>
          </p:cNvPr>
          <p:cNvSpPr/>
          <p:nvPr/>
        </p:nvSpPr>
        <p:spPr>
          <a:xfrm>
            <a:off x="6567220" y="6110143"/>
            <a:ext cx="22248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nvarchar(30)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E816BA7-370C-B884-FEBC-EECE4850C581}"/>
              </a:ext>
            </a:extLst>
          </p:cNvPr>
          <p:cNvSpPr/>
          <p:nvPr/>
        </p:nvSpPr>
        <p:spPr>
          <a:xfrm>
            <a:off x="5839093" y="2752764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생산구분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EDA3715-67B6-0EE8-751C-9AF7FD90FCD1}"/>
              </a:ext>
            </a:extLst>
          </p:cNvPr>
          <p:cNvGrpSpPr/>
          <p:nvPr/>
        </p:nvGrpSpPr>
        <p:grpSpPr>
          <a:xfrm>
            <a:off x="6631333" y="2737174"/>
            <a:ext cx="1284316" cy="208334"/>
            <a:chOff x="5510175" y="3039137"/>
            <a:chExt cx="1067234" cy="20833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75F4F9B-0476-1B6F-B604-4C1ECC53882B}"/>
                </a:ext>
              </a:extLst>
            </p:cNvPr>
            <p:cNvSpPr/>
            <p:nvPr/>
          </p:nvSpPr>
          <p:spPr>
            <a:xfrm>
              <a:off x="5565092" y="3039137"/>
              <a:ext cx="1012317" cy="20833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자사             임가공</a:t>
              </a: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CB283EC-729F-F637-0940-150C243E84DB}"/>
                </a:ext>
              </a:extLst>
            </p:cNvPr>
            <p:cNvGrpSpPr/>
            <p:nvPr/>
          </p:nvGrpSpPr>
          <p:grpSpPr>
            <a:xfrm>
              <a:off x="5510175" y="3085613"/>
              <a:ext cx="108000" cy="108000"/>
              <a:chOff x="6645556" y="1615347"/>
              <a:chExt cx="576064" cy="576064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964951A3-82A2-FF6F-F7E5-136FAF43A730}"/>
                  </a:ext>
                </a:extLst>
              </p:cNvPr>
              <p:cNvSpPr/>
              <p:nvPr/>
            </p:nvSpPr>
            <p:spPr>
              <a:xfrm>
                <a:off x="6645556" y="1615347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8F92480E-0DA2-EC15-F3E8-3C7E04FE4164}"/>
                  </a:ext>
                </a:extLst>
              </p:cNvPr>
              <p:cNvSpPr/>
              <p:nvPr/>
            </p:nvSpPr>
            <p:spPr>
              <a:xfrm>
                <a:off x="6767093" y="1743047"/>
                <a:ext cx="318928" cy="3189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</p:grp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6C9A8B2-6947-50BC-8667-D5C18FBAF65F}"/>
                </a:ext>
              </a:extLst>
            </p:cNvPr>
            <p:cNvSpPr/>
            <p:nvPr/>
          </p:nvSpPr>
          <p:spPr>
            <a:xfrm>
              <a:off x="6037277" y="3085250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112" name="그림 111">
            <a:extLst>
              <a:ext uri="{FF2B5EF4-FFF2-40B4-BE49-F238E27FC236}">
                <a16:creationId xmlns:a16="http://schemas.microsoft.com/office/drawing/2014/main" id="{3F07FB6F-1C91-2FA9-D995-000DBD000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139" y="1818993"/>
            <a:ext cx="175371" cy="2232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E9C7B97-279B-2934-C39C-E3CD381A0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254" y="1818358"/>
            <a:ext cx="175371" cy="2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2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2D10AB08-46B3-FAFC-F8A7-A778EAD0DF91}"/>
              </a:ext>
            </a:extLst>
          </p:cNvPr>
          <p:cNvSpPr txBox="1">
            <a:spLocks/>
          </p:cNvSpPr>
          <p:nvPr/>
        </p:nvSpPr>
        <p:spPr>
          <a:xfrm>
            <a:off x="321985" y="764704"/>
            <a:ext cx="11559547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6. </a:t>
            </a:r>
            <a:r>
              <a:rPr lang="ko-KR" altLang="en-US" sz="1050" dirty="0"/>
              <a:t>구축업무 </a:t>
            </a:r>
            <a:r>
              <a:rPr lang="en-US" altLang="ko-KR" sz="1050" dirty="0"/>
              <a:t>UI(</a:t>
            </a:r>
            <a:r>
              <a:rPr lang="ko-KR" altLang="en-US" sz="1050" dirty="0"/>
              <a:t>화면</a:t>
            </a:r>
            <a:r>
              <a:rPr lang="en-US" altLang="ko-KR" sz="1050" dirty="0"/>
              <a:t>) </a:t>
            </a:r>
            <a:r>
              <a:rPr lang="ko-KR" altLang="en-US" sz="1050" dirty="0"/>
              <a:t>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34C10-0CA2-8997-7E17-E712F77B2BE0}"/>
              </a:ext>
            </a:extLst>
          </p:cNvPr>
          <p:cNvSpPr/>
          <p:nvPr/>
        </p:nvSpPr>
        <p:spPr>
          <a:xfrm>
            <a:off x="608636" y="1203176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수불관리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공장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창고이동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FA97E6-4D1A-B1B6-BBAA-2FB948798BB6}"/>
              </a:ext>
            </a:extLst>
          </p:cNvPr>
          <p:cNvCxnSpPr>
            <a:cxnSpLocks/>
          </p:cNvCxnSpPr>
          <p:nvPr/>
        </p:nvCxnSpPr>
        <p:spPr>
          <a:xfrm>
            <a:off x="335576" y="1477033"/>
            <a:ext cx="1154595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304AA22-3CCF-ABF8-FCC7-F3DA074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" y="1193323"/>
            <a:ext cx="266191" cy="23809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EB29AB6-8F4B-36FE-26AE-CF2D534D3ADC}"/>
              </a:ext>
            </a:extLst>
          </p:cNvPr>
          <p:cNvGrpSpPr/>
          <p:nvPr/>
        </p:nvGrpSpPr>
        <p:grpSpPr>
          <a:xfrm>
            <a:off x="321985" y="1566433"/>
            <a:ext cx="11559546" cy="511852"/>
            <a:chOff x="321985" y="1566435"/>
            <a:chExt cx="11559546" cy="48151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4EF937A-FD72-412B-670D-7F157D688E26}"/>
                </a:ext>
              </a:extLst>
            </p:cNvPr>
            <p:cNvSpPr/>
            <p:nvPr/>
          </p:nvSpPr>
          <p:spPr>
            <a:xfrm>
              <a:off x="1515034" y="1566435"/>
              <a:ext cx="10366497" cy="477513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재고품목에 대한 공장간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창고간 이동관리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5C095BD-0D75-503A-6C21-9AD3C6922EE0}"/>
                </a:ext>
              </a:extLst>
            </p:cNvPr>
            <p:cNvSpPr/>
            <p:nvPr/>
          </p:nvSpPr>
          <p:spPr>
            <a:xfrm>
              <a:off x="321985" y="1570441"/>
              <a:ext cx="1193050" cy="477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개   요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F11FF5-F5AD-31FE-B883-F2A2F252EF3E}"/>
              </a:ext>
            </a:extLst>
          </p:cNvPr>
          <p:cNvSpPr/>
          <p:nvPr/>
        </p:nvSpPr>
        <p:spPr>
          <a:xfrm>
            <a:off x="9487949" y="1125336"/>
            <a:ext cx="2393582" cy="3640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M-mandatory ,O-option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F31B96-D92E-740A-EE7D-1C3640C3CAD0}"/>
              </a:ext>
            </a:extLst>
          </p:cNvPr>
          <p:cNvCxnSpPr/>
          <p:nvPr/>
        </p:nvCxnSpPr>
        <p:spPr>
          <a:xfrm>
            <a:off x="486233" y="2737892"/>
            <a:ext cx="785595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903230-A4B2-9A20-4A57-28F4F4DBD643}"/>
              </a:ext>
            </a:extLst>
          </p:cNvPr>
          <p:cNvGrpSpPr/>
          <p:nvPr/>
        </p:nvGrpSpPr>
        <p:grpSpPr>
          <a:xfrm>
            <a:off x="1333839" y="2513205"/>
            <a:ext cx="981885" cy="497443"/>
            <a:chOff x="2720679" y="2065293"/>
            <a:chExt cx="981885" cy="4974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ACF1AC-991E-54E2-EA41-B703DB74EC51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60B301-1D85-329D-246E-D343E368A77C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공장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창고이동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F6A324-21C9-595C-B3DE-AF0707293D40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Main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CD5FE5-D7D6-09E5-0E74-83A259F452AA}"/>
              </a:ext>
            </a:extLst>
          </p:cNvPr>
          <p:cNvGrpSpPr/>
          <p:nvPr/>
        </p:nvGrpSpPr>
        <p:grpSpPr>
          <a:xfrm>
            <a:off x="3254079" y="2513205"/>
            <a:ext cx="981885" cy="497443"/>
            <a:chOff x="2720679" y="2065293"/>
            <a:chExt cx="981885" cy="49744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91344C0-66AE-AED0-653D-780C197AA90B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1. 2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28B178-4AC6-0DC6-0F0F-09657AFFCE55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공장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창고선택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D22BAB-0DBA-79BA-7467-CAB3976D4DF6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List Box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4E4B29-0093-7A31-7809-F2E994187BAF}"/>
              </a:ext>
            </a:extLst>
          </p:cNvPr>
          <p:cNvGrpSpPr/>
          <p:nvPr/>
        </p:nvGrpSpPr>
        <p:grpSpPr>
          <a:xfrm>
            <a:off x="1333839" y="3661014"/>
            <a:ext cx="981885" cy="497443"/>
            <a:chOff x="2720679" y="2065293"/>
            <a:chExt cx="981885" cy="4974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AD5673-E268-AB09-FE09-297D41417EBB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D4359D-50B5-6747-32AD-84227924DD04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품목선택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D8522B-0BC0-BCC2-EA14-5DE12EA73520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Detail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FF4D4A-6D8D-C592-220A-5BBD3A8C1629}"/>
              </a:ext>
            </a:extLst>
          </p:cNvPr>
          <p:cNvGrpSpPr/>
          <p:nvPr/>
        </p:nvGrpSpPr>
        <p:grpSpPr>
          <a:xfrm>
            <a:off x="3254079" y="3661014"/>
            <a:ext cx="981885" cy="497443"/>
            <a:chOff x="2720679" y="2065293"/>
            <a:chExt cx="981885" cy="49744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D16E7A-155B-4184-ABE9-2F9A73226B99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1. 1. 1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E9FF8F-641D-0F4D-11CE-071FDA99C722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재고현황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3339F7-ED8A-1496-A9A7-408D4B8DC25A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Help-Main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95FD956-A3AA-E6B6-6BD2-5FC1DB3A57ED}"/>
              </a:ext>
            </a:extLst>
          </p:cNvPr>
          <p:cNvGrpSpPr/>
          <p:nvPr/>
        </p:nvGrpSpPr>
        <p:grpSpPr>
          <a:xfrm>
            <a:off x="3254079" y="4842685"/>
            <a:ext cx="981885" cy="497443"/>
            <a:chOff x="2720679" y="2065293"/>
            <a:chExt cx="981885" cy="49744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CDD4AF-88A4-BE71-43B2-C4E244FDC469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1. 1. 2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E29C8C-2F5C-98EC-080C-4FD06AA54C4E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재고품목 입고현황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2C361EB-27DD-FB10-B502-A66EAD2E2837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Help – Detail 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E92D9F4-E98F-0EFE-6AFB-8D709B098F0F}"/>
              </a:ext>
            </a:extLst>
          </p:cNvPr>
          <p:cNvGrpSpPr/>
          <p:nvPr/>
        </p:nvGrpSpPr>
        <p:grpSpPr>
          <a:xfrm>
            <a:off x="3257680" y="5970445"/>
            <a:ext cx="981885" cy="497443"/>
            <a:chOff x="2720679" y="2065293"/>
            <a:chExt cx="981885" cy="49744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CC7567-C812-4206-4B8B-72D2486C832D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1. 1. 3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6EACB9-6DB7-7D72-D1AE-EFE81237A8C7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재고품목 출고현황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A2EC5D-4546-1152-F976-91A40845BFDC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Help – Detail 2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E558FA-C2D5-22F3-3BA1-661BAE1ABDEE}"/>
              </a:ext>
            </a:extLst>
          </p:cNvPr>
          <p:cNvCxnSpPr/>
          <p:nvPr/>
        </p:nvCxnSpPr>
        <p:spPr>
          <a:xfrm>
            <a:off x="2375993" y="2740204"/>
            <a:ext cx="785595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B3F0A6A-10FB-B5CC-D238-4CBD91098646}"/>
              </a:ext>
            </a:extLst>
          </p:cNvPr>
          <p:cNvCxnSpPr>
            <a:cxnSpLocks/>
          </p:cNvCxnSpPr>
          <p:nvPr/>
        </p:nvCxnSpPr>
        <p:spPr>
          <a:xfrm>
            <a:off x="1783080" y="3093720"/>
            <a:ext cx="0" cy="47244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642FDDD-67B9-D23E-8909-72F5312AA0CF}"/>
              </a:ext>
            </a:extLst>
          </p:cNvPr>
          <p:cNvCxnSpPr/>
          <p:nvPr/>
        </p:nvCxnSpPr>
        <p:spPr>
          <a:xfrm>
            <a:off x="2375993" y="3944164"/>
            <a:ext cx="785595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B5CF04C-CDAF-FC9A-1D9A-E318B9182751}"/>
              </a:ext>
            </a:extLst>
          </p:cNvPr>
          <p:cNvCxnSpPr>
            <a:cxnSpLocks/>
          </p:cNvCxnSpPr>
          <p:nvPr/>
        </p:nvCxnSpPr>
        <p:spPr>
          <a:xfrm>
            <a:off x="3733800" y="4274820"/>
            <a:ext cx="0" cy="47244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F6C1B5C-D95D-7792-DA5F-865C6274EA59}"/>
              </a:ext>
            </a:extLst>
          </p:cNvPr>
          <p:cNvCxnSpPr>
            <a:cxnSpLocks/>
          </p:cNvCxnSpPr>
          <p:nvPr/>
        </p:nvCxnSpPr>
        <p:spPr>
          <a:xfrm rot="10800000">
            <a:off x="1796556" y="4245759"/>
            <a:ext cx="1332000" cy="90000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BE193CE-ECDE-8CDA-793A-DD3DCDC526C2}"/>
              </a:ext>
            </a:extLst>
          </p:cNvPr>
          <p:cNvCxnSpPr>
            <a:cxnSpLocks/>
          </p:cNvCxnSpPr>
          <p:nvPr/>
        </p:nvCxnSpPr>
        <p:spPr>
          <a:xfrm>
            <a:off x="3745021" y="5410200"/>
            <a:ext cx="0" cy="47244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1E0D68-2229-CCEE-0865-AFD8F90FC2E5}"/>
              </a:ext>
            </a:extLst>
          </p:cNvPr>
          <p:cNvSpPr/>
          <p:nvPr/>
        </p:nvSpPr>
        <p:spPr>
          <a:xfrm>
            <a:off x="6096000" y="2082324"/>
            <a:ext cx="5774015" cy="457755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공장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창고이동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Main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1) 3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1. HEAD Screen Editing Check 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2) Table Create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저장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Button Click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-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-H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생성하고 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-H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생성하고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-ID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를 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-H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FOS-ID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값을 밀어 넣는다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- FOS-ID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값으로 출고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– H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-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이때 그리드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-H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값으로 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 존재하면 삭제가 되면 안됨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&gt; Table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Field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값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3Page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1.1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품목선택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-Detail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1)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등록버튼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Click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1.1.1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재고현황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Help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화면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2)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그리드에서 해당품목을 선택하면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4Page 1. DETAIL Screen Editing Check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3) 1.1.2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재고품목 입고현황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선택한 품목을 선택하여 수량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출고창고 입력 후 저장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4) Table Create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- 1.1.2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에서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선택한 품목의 기 입고 건에 대한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Data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값과 화면에서 입력한 수량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입고공장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비고를 조합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하여 아래의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순으로 생성시켜 주세요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-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생성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이동평균단가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(-)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계산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생성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이동평균단가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(+)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계산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5) Table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Field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값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4, 5 Page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1.1.1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재고현황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 –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도움창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 Main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1) Data Display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도움창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Spec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2)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해당 품목을 클릭하면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1.1.2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 품목 입고현황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Sub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Grid</a:t>
            </a: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1.1.2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재고품목 입고현황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도움창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Detail 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1) Data Display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도움창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Spec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2)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해당 품목을 클릭하면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1.1.3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 품목 출고현황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Sub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Grid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3)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그리드에서 선택품목을 저장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1.1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품목선택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Grid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로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그리고 품목을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개 선택 가능하게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1.1.3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재고품목 출고현황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도움창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Detail 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1) Data Display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도움창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Spec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2)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출고내역 참고화면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0E71C85-D58F-6749-487E-2A82BAC6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4" y="2100809"/>
            <a:ext cx="246062" cy="24606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B65421-96D9-21BF-2E6D-F2C2DE005DA2}"/>
              </a:ext>
            </a:extLst>
          </p:cNvPr>
          <p:cNvSpPr/>
          <p:nvPr/>
        </p:nvSpPr>
        <p:spPr>
          <a:xfrm>
            <a:off x="563666" y="2122649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Screen Process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20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2D10AB08-46B3-FAFC-F8A7-A778EAD0DF91}"/>
              </a:ext>
            </a:extLst>
          </p:cNvPr>
          <p:cNvSpPr txBox="1">
            <a:spLocks/>
          </p:cNvSpPr>
          <p:nvPr/>
        </p:nvSpPr>
        <p:spPr>
          <a:xfrm>
            <a:off x="321985" y="764704"/>
            <a:ext cx="11559547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6. </a:t>
            </a:r>
            <a:r>
              <a:rPr lang="ko-KR" altLang="en-US" sz="1050" dirty="0"/>
              <a:t>구축업무 </a:t>
            </a:r>
            <a:r>
              <a:rPr lang="en-US" altLang="ko-KR" sz="1050" dirty="0"/>
              <a:t>UI(</a:t>
            </a:r>
            <a:r>
              <a:rPr lang="ko-KR" altLang="en-US" sz="1050" dirty="0"/>
              <a:t>화면</a:t>
            </a:r>
            <a:r>
              <a:rPr lang="en-US" altLang="ko-KR" sz="1050" dirty="0"/>
              <a:t>) </a:t>
            </a:r>
            <a:r>
              <a:rPr lang="ko-KR" altLang="en-US" sz="1050" dirty="0"/>
              <a:t>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34C10-0CA2-8997-7E17-E712F77B2BE0}"/>
              </a:ext>
            </a:extLst>
          </p:cNvPr>
          <p:cNvSpPr/>
          <p:nvPr/>
        </p:nvSpPr>
        <p:spPr>
          <a:xfrm>
            <a:off x="608636" y="1203176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수불관리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공장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창고이동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FA97E6-4D1A-B1B6-BBAA-2FB948798BB6}"/>
              </a:ext>
            </a:extLst>
          </p:cNvPr>
          <p:cNvCxnSpPr>
            <a:cxnSpLocks/>
          </p:cNvCxnSpPr>
          <p:nvPr/>
        </p:nvCxnSpPr>
        <p:spPr>
          <a:xfrm>
            <a:off x="335576" y="1477033"/>
            <a:ext cx="1154595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304AA22-3CCF-ABF8-FCC7-F3DA074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" y="1193323"/>
            <a:ext cx="266191" cy="23809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EB29AB6-8F4B-36FE-26AE-CF2D534D3ADC}"/>
              </a:ext>
            </a:extLst>
          </p:cNvPr>
          <p:cNvGrpSpPr/>
          <p:nvPr/>
        </p:nvGrpSpPr>
        <p:grpSpPr>
          <a:xfrm>
            <a:off x="321985" y="1566433"/>
            <a:ext cx="11559546" cy="720000"/>
            <a:chOff x="321985" y="1566435"/>
            <a:chExt cx="11559546" cy="48151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4EF937A-FD72-412B-670D-7F157D688E26}"/>
                </a:ext>
              </a:extLst>
            </p:cNvPr>
            <p:cNvSpPr/>
            <p:nvPr/>
          </p:nvSpPr>
          <p:spPr>
            <a:xfrm>
              <a:off x="1515034" y="1566435"/>
              <a:ext cx="10366497" cy="477513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재고품목에 대한 공장간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창고간 이동관리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5C095BD-0D75-503A-6C21-9AD3C6922EE0}"/>
                </a:ext>
              </a:extLst>
            </p:cNvPr>
            <p:cNvSpPr/>
            <p:nvPr/>
          </p:nvSpPr>
          <p:spPr>
            <a:xfrm>
              <a:off x="321985" y="1570441"/>
              <a:ext cx="1193050" cy="477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개   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BF28D7-EDC4-48A5-3EA1-DABFAC7BAE4C}"/>
              </a:ext>
            </a:extLst>
          </p:cNvPr>
          <p:cNvGrpSpPr/>
          <p:nvPr/>
        </p:nvGrpSpPr>
        <p:grpSpPr>
          <a:xfrm>
            <a:off x="321984" y="2499494"/>
            <a:ext cx="11548030" cy="3845744"/>
            <a:chOff x="321984" y="2499494"/>
            <a:chExt cx="11548030" cy="384574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201C9D-8D60-E3D2-CD60-5D98661DE8F7}"/>
                </a:ext>
              </a:extLst>
            </p:cNvPr>
            <p:cNvSpPr/>
            <p:nvPr/>
          </p:nvSpPr>
          <p:spPr>
            <a:xfrm>
              <a:off x="321984" y="2504806"/>
              <a:ext cx="5774015" cy="384043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1. HEAD Screen Editing Check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1) WM_F_INSTORE_H(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-H) Table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조건검색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&amp; T.PR_GB(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처리구분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=’10(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)’ &amp; T.FIS_GB(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= ’30(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창고이동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)’ grid display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2)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선택한 입고번호 건이 입고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detail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에 자료가 존재하면 삭제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button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은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Disable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3)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선택한 입고번호 건이 입고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detail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에 자료가 존재하면 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출고창고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입고창고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Field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는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Disable</a:t>
              </a: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2. TABLE : WM_F_INSTORE_H (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입고</a:t>
              </a: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-H), WM_F_OUTSTORE_H(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출고</a:t>
              </a: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-H)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Table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생성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1)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우선 출고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-H (WM_F_OUTSTORE_H)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Table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을 생성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= FOS+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+Serial(00001-5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생성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SECTR_ID(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섹터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ID),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PLANT_ID(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공장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출고공장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FOS_DY(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출고일자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FOS_NO(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출고번호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 Serial(5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생성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PR_GB(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‘10’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PR_ST(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진행상태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(PR_ST)) = ‘90’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완료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MNF_GB(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임가공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‘30’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창고이동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BIZ_CD(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판매구분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null</a:t>
              </a:r>
            </a:p>
            <a:p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       - PARTNR_ID(</a:t>
              </a:r>
              <a:r>
                <a:rPr lang="ko-KR" altLang="en-US" sz="900" dirty="0">
                  <a:solidFill>
                    <a:srgbClr val="FF0000"/>
                  </a:solidFill>
                  <a:latin typeface="+mn-ea"/>
                </a:rPr>
                <a:t>거래처코드</a:t>
              </a:r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) = </a:t>
              </a:r>
              <a:endParaRPr lang="ko-KR" altLang="en-US" sz="900" dirty="0">
                <a:solidFill>
                  <a:srgbClr val="FF0000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FIS_PLANT_ID(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입고공장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입고공장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FIS_ID(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= null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CHG_CP_ID(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담당자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=login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CHG_CP_NM(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담당자명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FOS_H_RMK(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비고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 비고</a:t>
              </a:r>
            </a:p>
            <a:p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84BDF7-114E-2DC4-447D-298EB22F8BF1}"/>
                </a:ext>
              </a:extLst>
            </p:cNvPr>
            <p:cNvSpPr/>
            <p:nvPr/>
          </p:nvSpPr>
          <p:spPr>
            <a:xfrm>
              <a:off x="6095999" y="2499494"/>
              <a:ext cx="5774015" cy="384043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  2) 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입고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-H (WM_F_INSTORE_H) Table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 생성</a:t>
              </a:r>
              <a:endParaRPr lang="en-US" altLang="ko-KR" sz="9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= FIS+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+Serial(00001-5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생성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SECTR_ID(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섹터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PLANT_ID(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공장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입고공장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FIS_DY(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FIS_NO(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입고번호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 Serial(5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생성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PR_GB(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‘10’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PR_ST(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진행상태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(PR_ST)) = ‘90’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완료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MNF_GB(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임가공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‘30’ &lt;= 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입고고분</a:t>
              </a:r>
            </a:p>
            <a:p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      - PARTNR_ID(</a:t>
              </a:r>
              <a:r>
                <a:rPr lang="ko-KR" altLang="en-US" sz="900" dirty="0">
                  <a:solidFill>
                    <a:srgbClr val="FF0000"/>
                  </a:solidFill>
                  <a:latin typeface="+mn-ea"/>
                </a:rPr>
                <a:t>거래처 </a:t>
              </a:r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ID) = null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FOS_PLANT_ID(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출고공장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출고공장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FOS_ID(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= WM_F_OUTSTORE_H. FOS_ID(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CHG_CP_ID(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담당자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login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CHG_CP_NM(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담당자명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login-nm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FIS_H_RMK(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비고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비고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F11FF5-F5AD-31FE-B883-F2A2F252EF3E}"/>
              </a:ext>
            </a:extLst>
          </p:cNvPr>
          <p:cNvSpPr/>
          <p:nvPr/>
        </p:nvSpPr>
        <p:spPr>
          <a:xfrm>
            <a:off x="9487949" y="1125336"/>
            <a:ext cx="2393582" cy="3640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M-mandatory ,O-option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9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1194</Words>
  <Application>Microsoft Office PowerPoint</Application>
  <PresentationFormat>와이드스크린</PresentationFormat>
  <Paragraphs>196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Haeyoung Oh</dc:creator>
  <cp:lastModifiedBy>Haeyoung Oh</cp:lastModifiedBy>
  <cp:revision>3</cp:revision>
  <dcterms:created xsi:type="dcterms:W3CDTF">2024-05-02T09:55:45Z</dcterms:created>
  <dcterms:modified xsi:type="dcterms:W3CDTF">2024-07-15T08:58:35Z</dcterms:modified>
</cp:coreProperties>
</file>