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27" r:id="rId7"/>
    <p:sldId id="348" r:id="rId8"/>
    <p:sldId id="325" r:id="rId9"/>
    <p:sldId id="262" r:id="rId10"/>
    <p:sldId id="263" r:id="rId11"/>
    <p:sldId id="326" r:id="rId12"/>
    <p:sldId id="265" r:id="rId13"/>
    <p:sldId id="266" r:id="rId14"/>
    <p:sldId id="267" r:id="rId15"/>
    <p:sldId id="268" r:id="rId16"/>
    <p:sldId id="269" r:id="rId17"/>
    <p:sldId id="270" r:id="rId18"/>
    <p:sldId id="332" r:id="rId19"/>
    <p:sldId id="271" r:id="rId20"/>
    <p:sldId id="272" r:id="rId21"/>
    <p:sldId id="273" r:id="rId22"/>
    <p:sldId id="329" r:id="rId23"/>
    <p:sldId id="330" r:id="rId24"/>
    <p:sldId id="331" r:id="rId25"/>
    <p:sldId id="333" r:id="rId26"/>
    <p:sldId id="334" r:id="rId27"/>
    <p:sldId id="335" r:id="rId28"/>
    <p:sldId id="349" r:id="rId29"/>
    <p:sldId id="337" r:id="rId30"/>
    <p:sldId id="338" r:id="rId31"/>
    <p:sldId id="350" r:id="rId32"/>
    <p:sldId id="339" r:id="rId33"/>
    <p:sldId id="340" r:id="rId34"/>
    <p:sldId id="341" r:id="rId35"/>
    <p:sldId id="342" r:id="rId36"/>
    <p:sldId id="351" r:id="rId37"/>
    <p:sldId id="343" r:id="rId38"/>
    <p:sldId id="344" r:id="rId39"/>
    <p:sldId id="346" r:id="rId40"/>
    <p:sldId id="345" r:id="rId41"/>
    <p:sldId id="352" r:id="rId42"/>
    <p:sldId id="354" r:id="rId43"/>
    <p:sldId id="353" r:id="rId44"/>
    <p:sldId id="318" r:id="rId45"/>
    <p:sldId id="319" r:id="rId46"/>
    <p:sldId id="320" r:id="rId47"/>
    <p:sldId id="360" r:id="rId48"/>
    <p:sldId id="322" r:id="rId49"/>
    <p:sldId id="324" r:id="rId50"/>
    <p:sldId id="347" r:id="rId51"/>
    <p:sldId id="359" r:id="rId52"/>
    <p:sldId id="355" r:id="rId53"/>
    <p:sldId id="356" r:id="rId54"/>
    <p:sldId id="357" r:id="rId5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825" autoAdjust="0"/>
  </p:normalViewPr>
  <p:slideViewPr>
    <p:cSldViewPr>
      <p:cViewPr varScale="1">
        <p:scale>
          <a:sx n="86" d="100"/>
          <a:sy n="86" d="100"/>
        </p:scale>
        <p:origin x="133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1172443"/>
            <a:ext cx="8376919" cy="7872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628" y="477011"/>
            <a:ext cx="8500743" cy="10729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2585" y="1676765"/>
            <a:ext cx="7218828" cy="35932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19600" y="6439027"/>
            <a:ext cx="317494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255" y="2509011"/>
            <a:ext cx="6821805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735070" algn="l"/>
              </a:tabLst>
            </a:pPr>
            <a:r>
              <a:rPr sz="4400" spc="-5" dirty="0">
                <a:latin typeface="Times New Roman"/>
                <a:cs typeface="Times New Roman"/>
              </a:rPr>
              <a:t>O</a:t>
            </a:r>
            <a:r>
              <a:rPr sz="4400" spc="-20" dirty="0">
                <a:latin typeface="Times New Roman"/>
                <a:cs typeface="Times New Roman"/>
              </a:rPr>
              <a:t>bj</a:t>
            </a:r>
            <a:r>
              <a:rPr sz="4400" spc="-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 </a:t>
            </a:r>
            <a:r>
              <a:rPr sz="4400" spc="-5" dirty="0">
                <a:latin typeface="Times New Roman"/>
                <a:cs typeface="Times New Roman"/>
              </a:rPr>
              <a:t>Or</a:t>
            </a:r>
            <a:r>
              <a:rPr sz="4400" spc="-15" dirty="0">
                <a:latin typeface="Times New Roman"/>
                <a:cs typeface="Times New Roman"/>
              </a:rPr>
              <a:t>i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-20" dirty="0">
                <a:latin typeface="Times New Roman"/>
                <a:cs typeface="Times New Roman"/>
              </a:rPr>
              <a:t>nt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	P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a</a:t>
            </a:r>
            <a:r>
              <a:rPr sz="4400" spc="-30" dirty="0">
                <a:latin typeface="Times New Roman"/>
                <a:cs typeface="Times New Roman"/>
              </a:rPr>
              <a:t>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318" y="3919220"/>
            <a:ext cx="15036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898989"/>
                </a:solidFill>
                <a:latin typeface="Times New Roman"/>
                <a:cs typeface="Times New Roman"/>
              </a:rPr>
              <a:t>ab #</a:t>
            </a:r>
            <a:r>
              <a:rPr lang="en-US" sz="3200" spc="-15" dirty="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3741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J</a:t>
            </a:r>
            <a:r>
              <a:rPr sz="4400" spc="-90" dirty="0">
                <a:latin typeface="Calibri"/>
                <a:cs typeface="Calibri"/>
              </a:rPr>
              <a:t>a</a:t>
            </a:r>
            <a:r>
              <a:rPr sz="4400" spc="-8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10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u</a:t>
            </a: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5" dirty="0"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62852"/>
            <a:ext cx="5984875" cy="88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-25" dirty="0">
                <a:latin typeface="Calibri"/>
                <a:cs typeface="Calibri"/>
              </a:rPr>
              <a:t>Bas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(e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5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)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ty</a:t>
            </a:r>
            <a:r>
              <a:rPr sz="2700" spc="-25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c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6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y ty</a:t>
            </a:r>
            <a:r>
              <a:rPr sz="2700" spc="-25" dirty="0">
                <a:latin typeface="Calibri"/>
                <a:cs typeface="Calibri"/>
              </a:rPr>
              <a:t>pe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0" dirty="0">
                <a:latin typeface="Calibri"/>
                <a:cs typeface="Calibri"/>
              </a:rPr>
              <a:t>i</a:t>
            </a:r>
            <a:r>
              <a:rPr sz="2700" spc="-65" dirty="0">
                <a:latin typeface="Calibri"/>
                <a:cs typeface="Calibri"/>
              </a:rPr>
              <a:t>z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5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s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0" dirty="0">
                <a:latin typeface="Calibri"/>
                <a:cs typeface="Calibri"/>
              </a:rPr>
              <a:t>ifi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0" dirty="0">
                <a:latin typeface="Calibri"/>
                <a:cs typeface="Calibri"/>
              </a:rPr>
              <a:t>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450296"/>
            <a:ext cx="2867660" cy="398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34CA1"/>
                </a:solidFill>
                <a:latin typeface="Arial"/>
                <a:cs typeface="Arial"/>
              </a:rPr>
              <a:t>–</a:t>
            </a:r>
            <a:r>
              <a:rPr sz="2400" spc="245" dirty="0">
                <a:solidFill>
                  <a:srgbClr val="034C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double[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]</a:t>
            </a:r>
            <a:r>
              <a:rPr sz="2400" b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score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7441" y="2450296"/>
            <a:ext cx="3676650" cy="398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 ne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w</a:t>
            </a:r>
            <a:r>
              <a:rPr sz="2400" b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double[coun</a:t>
            </a:r>
            <a:r>
              <a:rPr sz="2400" b="1" spc="-10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22479"/>
            <a:ext cx="8531860" cy="270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59700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-10" dirty="0">
                <a:latin typeface="Calibri"/>
                <a:cs typeface="Calibri"/>
              </a:rPr>
              <a:t>Ind</a:t>
            </a:r>
            <a:r>
              <a:rPr sz="2700" spc="-50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x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25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0" dirty="0">
                <a:latin typeface="Calibri"/>
                <a:cs typeface="Calibri"/>
              </a:rPr>
              <a:t>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35" dirty="0">
                <a:latin typeface="Calibri"/>
                <a:cs typeface="Calibri"/>
              </a:rPr>
              <a:t>n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35" dirty="0">
                <a:latin typeface="Calibri"/>
                <a:cs typeface="Calibri"/>
              </a:rPr>
              <a:t>g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</a:t>
            </a:r>
            <a:r>
              <a:rPr sz="2700" spc="0" dirty="0">
                <a:latin typeface="Calibri"/>
                <a:cs typeface="Calibri"/>
              </a:rPr>
              <a:t>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nd</a:t>
            </a:r>
            <a:r>
              <a:rPr sz="2700" spc="-50" dirty="0">
                <a:latin typeface="Calibri"/>
                <a:cs typeface="Calibri"/>
              </a:rPr>
              <a:t>e</a:t>
            </a:r>
            <a:r>
              <a:rPr sz="2700" spc="0" dirty="0">
                <a:latin typeface="Calibri"/>
                <a:cs typeface="Calibri"/>
              </a:rPr>
              <a:t>x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10" dirty="0">
                <a:latin typeface="Calibri"/>
                <a:cs typeface="Calibri"/>
              </a:rPr>
              <a:t>an</a:t>
            </a:r>
            <a:r>
              <a:rPr sz="2700" spc="-20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0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..</a:t>
            </a:r>
            <a:r>
              <a:rPr sz="2700" spc="0" dirty="0">
                <a:latin typeface="Calibri"/>
                <a:cs typeface="Calibri"/>
              </a:rPr>
              <a:t>. 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5" dirty="0">
                <a:latin typeface="Calibri"/>
                <a:cs typeface="Calibri"/>
              </a:rPr>
              <a:t>-</a:t>
            </a:r>
            <a:r>
              <a:rPr sz="2700" spc="-15" dirty="0">
                <a:latin typeface="Calibri"/>
                <a:cs typeface="Calibri"/>
              </a:rPr>
              <a:t>1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ts val="224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Whe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0" dirty="0">
                <a:solidFill>
                  <a:srgbClr val="0070C0"/>
                </a:solidFill>
                <a:latin typeface="Calibri"/>
                <a:cs typeface="Calibri"/>
              </a:rPr>
              <a:t>num</a:t>
            </a:r>
            <a:r>
              <a:rPr sz="2400" i="1" spc="-15" dirty="0">
                <a:solidFill>
                  <a:srgbClr val="0070C0"/>
                </a:solidFill>
                <a:latin typeface="Calibri"/>
                <a:cs typeface="Calibri"/>
              </a:rPr>
              <a:t>ber</a:t>
            </a:r>
            <a:r>
              <a:rPr sz="2400" i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400" i="1" spc="0" dirty="0">
                <a:solidFill>
                  <a:srgbClr val="0070C0"/>
                </a:solidFill>
                <a:latin typeface="Calibri"/>
                <a:cs typeface="Calibri"/>
              </a:rPr>
              <a:t>f el</a:t>
            </a:r>
            <a:r>
              <a:rPr sz="2400" i="1" spc="-15" dirty="0">
                <a:solidFill>
                  <a:srgbClr val="0070C0"/>
                </a:solidFill>
                <a:latin typeface="Calibri"/>
                <a:cs typeface="Calibri"/>
              </a:rPr>
              <a:t>eme</a:t>
            </a:r>
            <a:r>
              <a:rPr sz="2400" i="1" spc="-3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i="1" spc="-1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i="1" spc="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36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J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rin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318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700" spc="-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o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</a:t>
            </a:r>
            <a:r>
              <a:rPr sz="2700" spc="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und</a:t>
            </a:r>
            <a:r>
              <a:rPr sz="2700" spc="0" dirty="0">
                <a:latin typeface="Calibri"/>
                <a:cs typeface="Calibri"/>
              </a:rPr>
              <a:t>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-10" dirty="0">
                <a:latin typeface="Calibri"/>
                <a:cs typeface="Calibri"/>
              </a:rPr>
              <a:t>h</a:t>
            </a:r>
            <a:r>
              <a:rPr sz="2700" spc="-20" dirty="0">
                <a:latin typeface="Calibri"/>
                <a:cs typeface="Calibri"/>
              </a:rPr>
              <a:t>eck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g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ts val="236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1200"/>
              </a:lnSpc>
              <a:spcBef>
                <a:spcPts val="86"/>
              </a:spcBef>
              <a:buFont typeface="Arial"/>
              <a:buChar char="–"/>
            </a:pPr>
            <a:endParaRPr sz="1200" dirty="0"/>
          </a:p>
          <a:p>
            <a:pPr marL="355600" indent="-342900">
              <a:lnSpc>
                <a:spcPts val="3165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-20" dirty="0">
                <a:latin typeface="Calibri"/>
                <a:cs typeface="Calibri"/>
              </a:rPr>
              <a:t>Ar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5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y 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0" dirty="0">
                <a:latin typeface="Calibri"/>
                <a:cs typeface="Calibri"/>
              </a:rPr>
              <a:t>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b</a:t>
            </a:r>
            <a:r>
              <a:rPr sz="2700" spc="0" dirty="0">
                <a:latin typeface="Calibri"/>
                <a:cs typeface="Calibri"/>
              </a:rPr>
              <a:t>j</a:t>
            </a:r>
            <a:r>
              <a:rPr sz="2700" spc="-20" dirty="0">
                <a:latin typeface="Calibri"/>
                <a:cs typeface="Calibri"/>
              </a:rPr>
              <a:t>ec</a:t>
            </a:r>
            <a:r>
              <a:rPr sz="2700" spc="-10" dirty="0">
                <a:latin typeface="Calibri"/>
                <a:cs typeface="Calibri"/>
              </a:rPr>
              <a:t>t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ts val="235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ct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69720"/>
            <a:ext cx="8608060" cy="5288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5" dirty="0">
                <a:cs typeface="Calibri"/>
              </a:rPr>
              <a:t>A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-10" dirty="0">
                <a:cs typeface="Calibri"/>
              </a:rPr>
              <a:t>a</a:t>
            </a:r>
            <a:r>
              <a:rPr lang="en-US" altLang="ko-KR" sz="2400" spc="-20" dirty="0">
                <a:cs typeface="Calibri"/>
              </a:rPr>
              <a:t>r</a:t>
            </a:r>
            <a:r>
              <a:rPr lang="en-US" altLang="ko-KR" sz="2400" spc="-70" dirty="0">
                <a:cs typeface="Calibri"/>
              </a:rPr>
              <a:t>r</a:t>
            </a:r>
            <a:r>
              <a:rPr lang="en-US" altLang="ko-KR" sz="2400" spc="-55" dirty="0">
                <a:cs typeface="Calibri"/>
              </a:rPr>
              <a:t>a</a:t>
            </a:r>
            <a:r>
              <a:rPr lang="en-US" altLang="ko-KR" sz="2400" spc="-15" dirty="0">
                <a:cs typeface="Calibri"/>
              </a:rPr>
              <a:t>y </a:t>
            </a:r>
            <a:r>
              <a:rPr lang="en-US" altLang="ko-KR" sz="2400" spc="-40" dirty="0">
                <a:cs typeface="Calibri"/>
              </a:rPr>
              <a:t>c</a:t>
            </a:r>
            <a:r>
              <a:rPr lang="en-US" altLang="ko-KR" sz="2400" spc="-10" dirty="0">
                <a:cs typeface="Calibri"/>
              </a:rPr>
              <a:t>a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10" dirty="0">
                <a:cs typeface="Calibri"/>
              </a:rPr>
              <a:t> b</a:t>
            </a:r>
            <a:r>
              <a:rPr lang="en-US" altLang="ko-KR" sz="2400" spc="-15" dirty="0">
                <a:cs typeface="Calibri"/>
              </a:rPr>
              <a:t>e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5" dirty="0">
                <a:cs typeface="Calibri"/>
              </a:rPr>
              <a:t>i</a:t>
            </a:r>
            <a:r>
              <a:rPr lang="en-US" altLang="ko-KR" sz="2400" spc="-10" dirty="0">
                <a:cs typeface="Calibri"/>
              </a:rPr>
              <a:t>n</a:t>
            </a:r>
            <a:r>
              <a:rPr lang="en-US" altLang="ko-KR" sz="2400" spc="5" dirty="0">
                <a:cs typeface="Calibri"/>
              </a:rPr>
              <a:t>i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spc="5" dirty="0">
                <a:cs typeface="Calibri"/>
              </a:rPr>
              <a:t>i</a:t>
            </a:r>
            <a:r>
              <a:rPr lang="en-US" altLang="ko-KR" sz="2400" spc="-10" dirty="0">
                <a:cs typeface="Calibri"/>
              </a:rPr>
              <a:t>a</a:t>
            </a:r>
            <a:r>
              <a:rPr lang="en-US" altLang="ko-KR" sz="2400" spc="5" dirty="0">
                <a:cs typeface="Calibri"/>
              </a:rPr>
              <a:t>li</a:t>
            </a:r>
            <a:r>
              <a:rPr lang="en-US" altLang="ko-KR" sz="2400" spc="-65" dirty="0">
                <a:cs typeface="Calibri"/>
              </a:rPr>
              <a:t>z</a:t>
            </a:r>
            <a:r>
              <a:rPr lang="en-US" altLang="ko-KR" sz="2400" spc="-20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d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-30" dirty="0">
                <a:cs typeface="Calibri"/>
              </a:rPr>
              <a:t>w</a:t>
            </a:r>
            <a:r>
              <a:rPr lang="en-US" altLang="ko-KR" sz="2400" spc="-10" dirty="0">
                <a:cs typeface="Calibri"/>
              </a:rPr>
              <a:t>h</a:t>
            </a:r>
            <a:r>
              <a:rPr lang="en-US" altLang="ko-KR" sz="2400" spc="-20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n</a:t>
            </a:r>
            <a:r>
              <a:rPr lang="en-US" altLang="ko-KR" sz="2400" spc="-10" dirty="0">
                <a:cs typeface="Calibri"/>
              </a:rPr>
              <a:t> </a:t>
            </a:r>
            <a:r>
              <a:rPr lang="en-US" altLang="ko-KR" sz="2400" spc="5" dirty="0">
                <a:cs typeface="Calibri"/>
              </a:rPr>
              <a:t>i</a:t>
            </a:r>
            <a:r>
              <a:rPr lang="en-US" altLang="ko-KR" sz="2400" spc="-10" dirty="0">
                <a:cs typeface="Calibri"/>
              </a:rPr>
              <a:t>t</a:t>
            </a:r>
            <a:r>
              <a:rPr lang="en-US" altLang="ko-KR" sz="2400" spc="-5" dirty="0">
                <a:cs typeface="Calibri"/>
              </a:rPr>
              <a:t> </a:t>
            </a:r>
            <a:r>
              <a:rPr lang="en-US" altLang="ko-KR" sz="2400" spc="5" dirty="0">
                <a:cs typeface="Calibri"/>
              </a:rPr>
              <a:t>i</a:t>
            </a:r>
            <a:r>
              <a:rPr lang="en-US" altLang="ko-KR" sz="2400" dirty="0">
                <a:cs typeface="Calibri"/>
              </a:rPr>
              <a:t>s </a:t>
            </a:r>
            <a:r>
              <a:rPr lang="en-US" altLang="ko-KR" sz="2400" spc="-25" dirty="0">
                <a:cs typeface="Calibri"/>
              </a:rPr>
              <a:t>dec</a:t>
            </a:r>
            <a:r>
              <a:rPr lang="en-US" altLang="ko-KR" sz="2400" dirty="0">
                <a:cs typeface="Calibri"/>
              </a:rPr>
              <a:t>l</a:t>
            </a:r>
            <a:r>
              <a:rPr lang="en-US" altLang="ko-KR" sz="2400" spc="-25" dirty="0">
                <a:cs typeface="Calibri"/>
              </a:rPr>
              <a:t>a</a:t>
            </a:r>
            <a:r>
              <a:rPr lang="en-US" altLang="ko-KR" sz="2400" spc="-50" dirty="0">
                <a:cs typeface="Calibri"/>
              </a:rPr>
              <a:t>r</a:t>
            </a:r>
            <a:r>
              <a:rPr lang="en-US" altLang="ko-KR" sz="2400" spc="-25" dirty="0">
                <a:cs typeface="Calibri"/>
              </a:rPr>
              <a:t>e</a:t>
            </a:r>
            <a:r>
              <a:rPr lang="en-US" altLang="ko-KR" sz="2400" dirty="0">
                <a:cs typeface="Calibri"/>
              </a:rPr>
              <a:t>d.</a:t>
            </a:r>
            <a:endParaRPr lang="en-US" sz="2300" spc="-15" dirty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300" spc="-15" dirty="0">
                <a:cs typeface="Calibri"/>
              </a:rPr>
              <a:t>Initializing Arrays</a:t>
            </a:r>
            <a:r>
              <a:rPr sz="2300" spc="-10" dirty="0">
                <a:latin typeface="Calibri"/>
                <a:cs typeface="Calibri"/>
              </a:rPr>
              <a:t>:</a:t>
            </a:r>
            <a:endParaRPr lang="en-US" sz="23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300" spc="-10" dirty="0">
              <a:latin typeface="Calibri"/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z="2300" spc="-10" dirty="0">
                <a:cs typeface="Calibri"/>
              </a:rPr>
              <a:t>[] array = </a:t>
            </a:r>
            <a:r>
              <a:rPr lang="en-US" altLang="ko-KR" sz="2300" b="1" spc="-10" dirty="0">
                <a:solidFill>
                  <a:srgbClr val="7030A0"/>
                </a:solidFill>
                <a:cs typeface="Calibri"/>
              </a:rPr>
              <a:t>new</a:t>
            </a:r>
            <a:r>
              <a:rPr lang="en-US" altLang="ko-KR" sz="2300" spc="-10" dirty="0">
                <a:cs typeface="Calibri"/>
              </a:rPr>
              <a:t> </a:t>
            </a:r>
            <a:r>
              <a:rPr lang="en-US" altLang="ko-KR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z="2300" spc="-10" dirty="0">
                <a:cs typeface="Calibri"/>
              </a:rPr>
              <a:t>[3];</a:t>
            </a:r>
          </a:p>
          <a:p>
            <a:pPr marL="469900" lvl="1">
              <a:tabLst>
                <a:tab pos="354965" algn="l"/>
              </a:tabLst>
            </a:pPr>
            <a:r>
              <a:rPr lang="en-US" sz="2300" spc="-10" dirty="0">
                <a:solidFill>
                  <a:srgbClr val="7030A0"/>
                </a:solidFill>
                <a:cs typeface="Calibri"/>
              </a:rPr>
              <a:t>array</a:t>
            </a:r>
            <a:r>
              <a:rPr lang="en-US" sz="2300" spc="-10" dirty="0">
                <a:cs typeface="Calibri"/>
              </a:rPr>
              <a:t>[0] = 1;</a:t>
            </a:r>
          </a:p>
          <a:p>
            <a:pPr marL="469900" lvl="1">
              <a:tabLst>
                <a:tab pos="354965" algn="l"/>
              </a:tabLst>
            </a:pPr>
            <a:r>
              <a:rPr lang="en-US" sz="2300" spc="-10" dirty="0">
                <a:solidFill>
                  <a:srgbClr val="7030A0"/>
                </a:solidFill>
                <a:cs typeface="Calibri"/>
              </a:rPr>
              <a:t>array</a:t>
            </a:r>
            <a:r>
              <a:rPr lang="en-US" sz="2300" spc="-10" dirty="0">
                <a:cs typeface="Calibri"/>
              </a:rPr>
              <a:t>[1] = 2;</a:t>
            </a:r>
          </a:p>
          <a:p>
            <a:pPr marL="469900" lvl="1">
              <a:tabLst>
                <a:tab pos="354965" algn="l"/>
              </a:tabLst>
            </a:pPr>
            <a:r>
              <a:rPr lang="en-US" sz="2300" spc="-10" dirty="0">
                <a:solidFill>
                  <a:srgbClr val="7030A0"/>
                </a:solidFill>
                <a:cs typeface="Calibri"/>
              </a:rPr>
              <a:t>array</a:t>
            </a:r>
            <a:r>
              <a:rPr lang="en-US" sz="2300" spc="-10" dirty="0">
                <a:cs typeface="Calibri"/>
              </a:rPr>
              <a:t>[2] = 3;</a:t>
            </a: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lang="en-US" sz="2300" spc="-10" dirty="0">
              <a:latin typeface="Calibri"/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sz="2300" spc="-10" dirty="0">
                <a:cs typeface="Calibri"/>
              </a:rPr>
              <a:t>[] array;</a:t>
            </a:r>
            <a:endParaRPr lang="en-US" altLang="ko-KR" sz="2300" spc="-10" dirty="0"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sz="2300" spc="-10" dirty="0">
                <a:cs typeface="Calibri"/>
              </a:rPr>
              <a:t>array = </a:t>
            </a:r>
            <a:r>
              <a:rPr lang="en-US" altLang="ko-KR" sz="2300" b="1" spc="-10" dirty="0">
                <a:solidFill>
                  <a:srgbClr val="7030A0"/>
                </a:solidFill>
                <a:cs typeface="Calibri"/>
              </a:rPr>
              <a:t>new </a:t>
            </a:r>
            <a:r>
              <a:rPr lang="en-US" altLang="ko-KR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z="2300" spc="-10" dirty="0">
                <a:cs typeface="Calibri"/>
              </a:rPr>
              <a:t>[] {1, 2, 3};</a:t>
            </a:r>
            <a:endParaRPr lang="en-US" sz="2300" spc="-50" dirty="0"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endParaRPr lang="en-US" sz="2300" spc="-10" dirty="0"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sz="2300" spc="-10" dirty="0">
                <a:cs typeface="Calibri"/>
              </a:rPr>
              <a:t>[] array = </a:t>
            </a:r>
            <a:r>
              <a:rPr lang="en-US" sz="2300" b="1" spc="-10" dirty="0">
                <a:solidFill>
                  <a:srgbClr val="7030A0"/>
                </a:solidFill>
                <a:cs typeface="Calibri"/>
              </a:rPr>
              <a:t>new</a:t>
            </a:r>
            <a:r>
              <a:rPr lang="en-US" sz="2300" spc="-10" dirty="0">
                <a:cs typeface="Calibri"/>
              </a:rPr>
              <a:t> </a:t>
            </a:r>
            <a:r>
              <a:rPr lang="en-US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sz="2300" spc="-10" dirty="0">
                <a:cs typeface="Calibri"/>
              </a:rPr>
              <a:t>[] {1, 2, 3};</a:t>
            </a:r>
          </a:p>
          <a:p>
            <a:pPr marL="469900" lvl="1">
              <a:tabLst>
                <a:tab pos="354965" algn="l"/>
              </a:tabLst>
            </a:pPr>
            <a:endParaRPr lang="en-US" sz="2300" spc="-10" dirty="0">
              <a:latin typeface="Calibri"/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z="2300" spc="-10" dirty="0">
                <a:cs typeface="Calibri"/>
              </a:rPr>
              <a:t>[] array = {1, 2, 3};</a:t>
            </a:r>
            <a:endParaRPr sz="2300" spc="-10" dirty="0"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21628" y="477011"/>
            <a:ext cx="8500743" cy="10729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9199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x</a:t>
            </a:r>
            <a:r>
              <a:rPr sz="4400" spc="0" dirty="0">
                <a:latin typeface="Calibri"/>
                <a:cs typeface="Calibri"/>
              </a:rPr>
              <a:t>plic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init</a:t>
            </a:r>
            <a:r>
              <a:rPr sz="4400" spc="5" dirty="0">
                <a:latin typeface="Calibri"/>
                <a:cs typeface="Calibri"/>
              </a:rPr>
              <a:t>ia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75" dirty="0">
                <a:latin typeface="Calibri"/>
                <a:cs typeface="Calibri"/>
              </a:rPr>
              <a:t>z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io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15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56055">
              <a:lnSpc>
                <a:spcPct val="100000"/>
              </a:lnSpc>
            </a:pPr>
            <a:r>
              <a:rPr sz="4400" spc="-24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ri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l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-si</a:t>
            </a:r>
            <a:r>
              <a:rPr sz="4400" spc="-100" dirty="0">
                <a:latin typeface="Calibri"/>
                <a:cs typeface="Calibri"/>
              </a:rPr>
              <a:t>z</a:t>
            </a:r>
            <a:r>
              <a:rPr sz="4400" spc="-25" dirty="0">
                <a:latin typeface="Calibri"/>
                <a:cs typeface="Calibri"/>
              </a:rPr>
              <a:t>e </a:t>
            </a:r>
            <a:r>
              <a:rPr sz="4400" spc="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39520"/>
            <a:ext cx="8228330" cy="1929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036319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-20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J</a:t>
            </a: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no</a:t>
            </a:r>
            <a:r>
              <a:rPr sz="3000" spc="-10" dirty="0">
                <a:latin typeface="Calibri"/>
                <a:cs typeface="Calibri"/>
              </a:rPr>
              <a:t>t </a:t>
            </a:r>
            <a:r>
              <a:rPr sz="3000" spc="-5" dirty="0">
                <a:latin typeface="Calibri"/>
                <a:cs typeface="Calibri"/>
              </a:rPr>
              <a:t>li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fi</a:t>
            </a:r>
            <a:r>
              <a:rPr sz="3000" spc="-80" dirty="0">
                <a:latin typeface="Calibri"/>
                <a:cs typeface="Calibri"/>
              </a:rPr>
              <a:t>x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-</a:t>
            </a:r>
            <a:r>
              <a:rPr sz="3000" spc="0" dirty="0">
                <a:latin typeface="Calibri"/>
                <a:cs typeface="Calibri"/>
              </a:rPr>
              <a:t>si</a:t>
            </a:r>
            <a:r>
              <a:rPr sz="3000" spc="-70" dirty="0">
                <a:latin typeface="Calibri"/>
                <a:cs typeface="Calibri"/>
              </a:rPr>
              <a:t>z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 d</a:t>
            </a:r>
            <a:r>
              <a:rPr sz="3000" spc="-25" dirty="0">
                <a:latin typeface="Calibri"/>
                <a:cs typeface="Calibri"/>
              </a:rPr>
              <a:t>ec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33"/>
              </a:spcBef>
              <a:buFont typeface="Arial"/>
              <a:buChar char="•"/>
            </a:pPr>
            <a:endParaRPr sz="700" dirty="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llo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de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p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pt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us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 t</a:t>
            </a:r>
            <a:r>
              <a:rPr sz="3000" spc="-20" dirty="0">
                <a:latin typeface="Calibri"/>
                <a:cs typeface="Calibri"/>
              </a:rPr>
              <a:t>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65" dirty="0">
                <a:latin typeface="Calibri"/>
                <a:cs typeface="Calibri"/>
              </a:rPr>
              <a:t>z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f an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 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-25" dirty="0">
                <a:latin typeface="Calibri"/>
                <a:cs typeface="Calibri"/>
              </a:rPr>
              <a:t>ec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gn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65" dirty="0">
                <a:latin typeface="Calibri"/>
                <a:cs typeface="Calibri"/>
              </a:rPr>
              <a:t>z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733" y="6114189"/>
            <a:ext cx="7814732" cy="8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9800" y="3429000"/>
            <a:ext cx="84666" cy="2685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3363052"/>
            <a:ext cx="7797800" cy="2751137"/>
          </a:xfrm>
          <a:custGeom>
            <a:avLst/>
            <a:gdLst/>
            <a:ahLst/>
            <a:cxnLst/>
            <a:rect l="l" t="t" r="r" b="b"/>
            <a:pathLst>
              <a:path w="7797800" h="2751137">
                <a:moveTo>
                  <a:pt x="0" y="2751137"/>
                </a:moveTo>
                <a:lnTo>
                  <a:pt x="7797800" y="2751137"/>
                </a:lnTo>
                <a:lnTo>
                  <a:pt x="7797800" y="0"/>
                </a:lnTo>
                <a:lnTo>
                  <a:pt x="0" y="0"/>
                </a:lnTo>
                <a:lnTo>
                  <a:pt x="0" y="275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3363052"/>
            <a:ext cx="7797800" cy="2751138"/>
          </a:xfrm>
          <a:custGeom>
            <a:avLst/>
            <a:gdLst/>
            <a:ahLst/>
            <a:cxnLst/>
            <a:rect l="l" t="t" r="r" b="b"/>
            <a:pathLst>
              <a:path w="7797800" h="2751138">
                <a:moveTo>
                  <a:pt x="0" y="0"/>
                </a:moveTo>
                <a:lnTo>
                  <a:pt x="7797800" y="0"/>
                </a:lnTo>
                <a:lnTo>
                  <a:pt x="7797800" y="2751138"/>
                </a:lnTo>
                <a:lnTo>
                  <a:pt x="0" y="27511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5678" y="3587640"/>
            <a:ext cx="5037455" cy="2488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dirty="0"/>
              <a:t>Scanner scan = </a:t>
            </a:r>
            <a:r>
              <a:rPr lang="en-US" altLang="ko-KR" b="1" dirty="0"/>
              <a:t>new Scanner(System.in);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size;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[] number;</a:t>
            </a:r>
          </a:p>
          <a:p>
            <a:endParaRPr lang="ko-KR" altLang="en-US" dirty="0"/>
          </a:p>
          <a:p>
            <a:r>
              <a:rPr lang="en-US" altLang="ko-KR" dirty="0" err="1"/>
              <a:t>System.out.print</a:t>
            </a:r>
            <a:r>
              <a:rPr lang="en-US" altLang="ko-KR" dirty="0"/>
              <a:t>("Size of an array:"));</a:t>
            </a:r>
          </a:p>
          <a:p>
            <a:r>
              <a:rPr lang="en-US" altLang="ko-KR" dirty="0"/>
              <a:t>size= </a:t>
            </a:r>
            <a:r>
              <a:rPr lang="en-US" altLang="ko-KR" dirty="0" err="1"/>
              <a:t>scan.nextInt</a:t>
            </a:r>
            <a:r>
              <a:rPr lang="en-US" altLang="ko-KR" dirty="0"/>
              <a:t>( );</a:t>
            </a:r>
          </a:p>
          <a:p>
            <a:endParaRPr lang="ko-KR" altLang="en-US" dirty="0"/>
          </a:p>
          <a:p>
            <a:r>
              <a:rPr lang="en-US" altLang="ko-KR" dirty="0"/>
              <a:t>number = </a:t>
            </a:r>
            <a:r>
              <a:rPr lang="en-US" altLang="ko-KR" b="1" dirty="0"/>
              <a:t>new </a:t>
            </a:r>
            <a:r>
              <a:rPr lang="en-US" altLang="ko-KR" b="1" dirty="0" err="1"/>
              <a:t>int</a:t>
            </a:r>
            <a:r>
              <a:rPr lang="en-US" altLang="ko-KR" b="1" dirty="0"/>
              <a:t>[size];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6131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l</a:t>
            </a:r>
            <a:r>
              <a:rPr sz="4400" spc="-5" dirty="0">
                <a:latin typeface="Calibri"/>
                <a:cs typeface="Calibri"/>
              </a:rPr>
              <a:t>en</a:t>
            </a:r>
            <a:r>
              <a:rPr sz="4400" spc="-90" dirty="0">
                <a:latin typeface="Calibri"/>
                <a:cs typeface="Calibri"/>
              </a:rPr>
              <a:t>g</a:t>
            </a:r>
            <a:r>
              <a:rPr sz="4400" spc="-15" dirty="0">
                <a:latin typeface="Calibri"/>
                <a:cs typeface="Calibri"/>
              </a:rPr>
              <a:t>th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6426835" cy="1747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em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th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3"/>
              </a:spcBef>
            </a:pPr>
            <a:endParaRPr sz="650" dirty="0"/>
          </a:p>
          <a:p>
            <a:pPr marL="469900">
              <a:lnSpc>
                <a:spcPct val="100000"/>
              </a:lnSpc>
            </a:pPr>
            <a:r>
              <a:rPr sz="2800" dirty="0">
                <a:cs typeface="Arial"/>
              </a:rPr>
              <a:t>–</a:t>
            </a:r>
            <a:r>
              <a:rPr sz="2800" spc="-90" dirty="0">
                <a:cs typeface="Arial"/>
              </a:rPr>
              <a:t> </a:t>
            </a:r>
            <a:r>
              <a:rPr lang="en-US" sz="2800" spc="-90" dirty="0">
                <a:cs typeface="Arial"/>
              </a:rPr>
              <a:t>The length</a:t>
            </a:r>
            <a:r>
              <a:rPr sz="2800" spc="-15" dirty="0"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lvl="3"/>
            <a:endParaRPr lang="en-US" altLang="ko-KR" b="1" dirty="0"/>
          </a:p>
          <a:p>
            <a:pPr lvl="3"/>
            <a:r>
              <a:rPr lang="en-US" altLang="ko-KR" sz="2500" b="1" dirty="0"/>
              <a:t>for (</a:t>
            </a:r>
            <a:r>
              <a:rPr lang="en-US" altLang="ko-KR" sz="2500" b="1" dirty="0" err="1"/>
              <a:t>int</a:t>
            </a:r>
            <a:r>
              <a:rPr lang="en-US" altLang="ko-KR" sz="2500" b="1" dirty="0"/>
              <a:t>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= 0;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&lt; </a:t>
            </a:r>
            <a:r>
              <a:rPr lang="en-US" altLang="ko-KR" sz="2500" b="1" dirty="0" err="1"/>
              <a:t>args.length</a:t>
            </a:r>
            <a:r>
              <a:rPr lang="en-US" altLang="ko-KR" sz="2500" b="1" dirty="0"/>
              <a:t>;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++) </a:t>
            </a:r>
            <a:r>
              <a:rPr lang="en-US" altLang="ko-KR" sz="2500" dirty="0"/>
              <a:t>{</a:t>
            </a:r>
          </a:p>
          <a:p>
            <a:pPr lvl="3"/>
            <a:r>
              <a:rPr lang="en-US" altLang="ko-KR" sz="2500" dirty="0"/>
              <a:t>	</a:t>
            </a:r>
            <a:r>
              <a:rPr lang="en-US" altLang="ko-KR" sz="2500" dirty="0" err="1"/>
              <a:t>System.</a:t>
            </a:r>
            <a:r>
              <a:rPr lang="en-US" altLang="ko-KR" sz="2500" b="1" i="1" dirty="0" err="1"/>
              <a:t>out.println</a:t>
            </a:r>
            <a:r>
              <a:rPr lang="en-US" altLang="ko-KR" sz="2500" b="1" i="1" dirty="0"/>
              <a:t>(</a:t>
            </a:r>
            <a:r>
              <a:rPr lang="en-US" altLang="ko-KR" sz="2500" b="1" i="1" dirty="0" err="1"/>
              <a:t>args</a:t>
            </a:r>
            <a:r>
              <a:rPr lang="en-US" altLang="ko-KR" sz="2500" b="1" i="1" dirty="0"/>
              <a:t>[</a:t>
            </a:r>
            <a:r>
              <a:rPr lang="en-US" altLang="ko-KR" sz="2500" b="1" i="1" dirty="0" err="1"/>
              <a:t>i</a:t>
            </a:r>
            <a:r>
              <a:rPr lang="en-US" altLang="ko-KR" sz="2500" b="1" i="1" dirty="0"/>
              <a:t>]);</a:t>
            </a:r>
          </a:p>
          <a:p>
            <a:pPr lvl="3"/>
            <a:r>
              <a:rPr lang="en-US" altLang="ko-KR" sz="2500" dirty="0"/>
              <a:t>}</a:t>
            </a:r>
            <a:endParaRPr sz="25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23898"/>
            <a:ext cx="7114540" cy="2000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4300">
              <a:lnSpc>
                <a:spcPct val="100000"/>
              </a:lnSpc>
            </a:pPr>
            <a:endParaRPr sz="2000" dirty="0">
              <a:latin typeface="Lucida Console"/>
              <a:cs typeface="Lucida Console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6"/>
              </a:spcBef>
            </a:pPr>
            <a:endParaRPr sz="12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is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3200" b="1" spc="0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3200" b="1" spc="-3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3200" b="1" spc="5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26"/>
              </a:spcBef>
            </a:pPr>
            <a:endParaRPr sz="700" dirty="0"/>
          </a:p>
          <a:p>
            <a:pPr marL="469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spc="5" dirty="0" err="1">
                <a:latin typeface="Calibri"/>
                <a:cs typeface="Calibri"/>
              </a:rPr>
              <a:t>args</a:t>
            </a:r>
            <a:r>
              <a:rPr sz="2800" spc="5" dirty="0" err="1">
                <a:latin typeface="Calibri"/>
                <a:cs typeface="Calibri"/>
              </a:rPr>
              <a:t>.</a:t>
            </a:r>
            <a:r>
              <a:rPr sz="2800" spc="-5" dirty="0" err="1">
                <a:latin typeface="Calibri"/>
                <a:cs typeface="Calibri"/>
              </a:rPr>
              <a:t>l</a:t>
            </a:r>
            <a:r>
              <a:rPr sz="2800" spc="-20" dirty="0" err="1">
                <a:latin typeface="Calibri"/>
                <a:cs typeface="Calibri"/>
              </a:rPr>
              <a:t>e</a:t>
            </a:r>
            <a:r>
              <a:rPr sz="2800" spc="5" dirty="0" err="1">
                <a:latin typeface="Calibri"/>
                <a:cs typeface="Calibri"/>
              </a:rPr>
              <a:t>n</a:t>
            </a:r>
            <a:r>
              <a:rPr sz="2800" spc="-50" dirty="0" err="1">
                <a:latin typeface="Calibri"/>
                <a:cs typeface="Calibri"/>
              </a:rPr>
              <a:t>g</a:t>
            </a:r>
            <a:r>
              <a:rPr sz="2800" spc="-15" dirty="0" err="1">
                <a:latin typeface="Calibri"/>
                <a:cs typeface="Calibri"/>
              </a:rPr>
              <a:t>t</a:t>
            </a:r>
            <a:r>
              <a:rPr sz="2800" spc="0" dirty="0" err="1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()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192686" y="4986252"/>
            <a:ext cx="457200" cy="457200"/>
            <a:chOff x="5334000" y="5029200"/>
            <a:chExt cx="457200" cy="457200"/>
          </a:xfrm>
        </p:grpSpPr>
        <p:sp>
          <p:nvSpPr>
            <p:cNvPr id="6" name="object 6"/>
            <p:cNvSpPr/>
            <p:nvPr/>
          </p:nvSpPr>
          <p:spPr>
            <a:xfrm>
              <a:off x="5334000" y="5029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3664" y="6643"/>
                  </a:lnTo>
                  <a:lnTo>
                    <a:pt x="123545" y="25515"/>
                  </a:lnTo>
                  <a:lnTo>
                    <a:pt x="79829" y="55028"/>
                  </a:lnTo>
                  <a:lnTo>
                    <a:pt x="44106" y="93591"/>
                  </a:lnTo>
                  <a:lnTo>
                    <a:pt x="17964" y="139618"/>
                  </a:lnTo>
                  <a:lnTo>
                    <a:pt x="2991" y="191519"/>
                  </a:lnTo>
                  <a:lnTo>
                    <a:pt x="0" y="228600"/>
                  </a:lnTo>
                  <a:lnTo>
                    <a:pt x="757" y="247348"/>
                  </a:lnTo>
                  <a:lnTo>
                    <a:pt x="11654" y="300855"/>
                  </a:lnTo>
                  <a:lnTo>
                    <a:pt x="34249" y="349016"/>
                  </a:lnTo>
                  <a:lnTo>
                    <a:pt x="66955" y="390244"/>
                  </a:lnTo>
                  <a:lnTo>
                    <a:pt x="108183" y="422950"/>
                  </a:lnTo>
                  <a:lnTo>
                    <a:pt x="156344" y="445545"/>
                  </a:lnTo>
                  <a:lnTo>
                    <a:pt x="209851" y="456442"/>
                  </a:lnTo>
                  <a:lnTo>
                    <a:pt x="228600" y="457200"/>
                  </a:lnTo>
                  <a:lnTo>
                    <a:pt x="247348" y="456442"/>
                  </a:lnTo>
                  <a:lnTo>
                    <a:pt x="300855" y="445545"/>
                  </a:lnTo>
                  <a:lnTo>
                    <a:pt x="349016" y="422950"/>
                  </a:lnTo>
                  <a:lnTo>
                    <a:pt x="390244" y="390244"/>
                  </a:lnTo>
                  <a:lnTo>
                    <a:pt x="391707" y="388665"/>
                  </a:lnTo>
                  <a:lnTo>
                    <a:pt x="224066" y="388665"/>
                  </a:lnTo>
                  <a:lnTo>
                    <a:pt x="211758" y="387843"/>
                  </a:lnTo>
                  <a:lnTo>
                    <a:pt x="163877" y="375072"/>
                  </a:lnTo>
                  <a:lnTo>
                    <a:pt x="130812" y="355413"/>
                  </a:lnTo>
                  <a:lnTo>
                    <a:pt x="103504" y="328631"/>
                  </a:lnTo>
                  <a:lnTo>
                    <a:pt x="78968" y="285655"/>
                  </a:lnTo>
                  <a:lnTo>
                    <a:pt x="68719" y="237717"/>
                  </a:lnTo>
                  <a:lnTo>
                    <a:pt x="68480" y="225384"/>
                  </a:lnTo>
                  <a:lnTo>
                    <a:pt x="69196" y="213027"/>
                  </a:lnTo>
                  <a:lnTo>
                    <a:pt x="81839" y="164486"/>
                  </a:lnTo>
                  <a:lnTo>
                    <a:pt x="94200" y="141546"/>
                  </a:lnTo>
                  <a:lnTo>
                    <a:pt x="198831" y="141546"/>
                  </a:lnTo>
                  <a:lnTo>
                    <a:pt x="149586" y="89320"/>
                  </a:lnTo>
                  <a:lnTo>
                    <a:pt x="196312" y="71754"/>
                  </a:lnTo>
                  <a:lnTo>
                    <a:pt x="233133" y="68534"/>
                  </a:lnTo>
                  <a:lnTo>
                    <a:pt x="391707" y="68534"/>
                  </a:lnTo>
                  <a:lnTo>
                    <a:pt x="390244" y="66955"/>
                  </a:lnTo>
                  <a:lnTo>
                    <a:pt x="349016" y="34249"/>
                  </a:lnTo>
                  <a:lnTo>
                    <a:pt x="300855" y="11654"/>
                  </a:lnTo>
                  <a:lnTo>
                    <a:pt x="247348" y="757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98831" y="141546"/>
                  </a:moveTo>
                  <a:lnTo>
                    <a:pt x="94200" y="141546"/>
                  </a:lnTo>
                  <a:lnTo>
                    <a:pt x="307613" y="367879"/>
                  </a:lnTo>
                  <a:lnTo>
                    <a:pt x="296356" y="373692"/>
                  </a:lnTo>
                  <a:lnTo>
                    <a:pt x="248687" y="387466"/>
                  </a:lnTo>
                  <a:lnTo>
                    <a:pt x="224066" y="388665"/>
                  </a:lnTo>
                  <a:lnTo>
                    <a:pt x="391707" y="388665"/>
                  </a:lnTo>
                  <a:lnTo>
                    <a:pt x="422950" y="349016"/>
                  </a:lnTo>
                  <a:lnTo>
                    <a:pt x="439962" y="315653"/>
                  </a:lnTo>
                  <a:lnTo>
                    <a:pt x="362999" y="315653"/>
                  </a:lnTo>
                  <a:lnTo>
                    <a:pt x="198831" y="141546"/>
                  </a:lnTo>
                  <a:close/>
                </a:path>
                <a:path w="457200" h="457200">
                  <a:moveTo>
                    <a:pt x="391707" y="68534"/>
                  </a:moveTo>
                  <a:lnTo>
                    <a:pt x="233133" y="68534"/>
                  </a:lnTo>
                  <a:lnTo>
                    <a:pt x="245441" y="69356"/>
                  </a:lnTo>
                  <a:lnTo>
                    <a:pt x="257671" y="71127"/>
                  </a:lnTo>
                  <a:lnTo>
                    <a:pt x="304669" y="87690"/>
                  </a:lnTo>
                  <a:lnTo>
                    <a:pt x="336314" y="110080"/>
                  </a:lnTo>
                  <a:lnTo>
                    <a:pt x="367700" y="149208"/>
                  </a:lnTo>
                  <a:lnTo>
                    <a:pt x="385190" y="195121"/>
                  </a:lnTo>
                  <a:lnTo>
                    <a:pt x="388719" y="231815"/>
                  </a:lnTo>
                  <a:lnTo>
                    <a:pt x="388003" y="244172"/>
                  </a:lnTo>
                  <a:lnTo>
                    <a:pt x="375360" y="292713"/>
                  </a:lnTo>
                  <a:lnTo>
                    <a:pt x="362999" y="315653"/>
                  </a:lnTo>
                  <a:lnTo>
                    <a:pt x="439962" y="315653"/>
                  </a:lnTo>
                  <a:lnTo>
                    <a:pt x="454208" y="265680"/>
                  </a:lnTo>
                  <a:lnTo>
                    <a:pt x="457200" y="228600"/>
                  </a:lnTo>
                  <a:lnTo>
                    <a:pt x="456442" y="209851"/>
                  </a:lnTo>
                  <a:lnTo>
                    <a:pt x="445545" y="156344"/>
                  </a:lnTo>
                  <a:lnTo>
                    <a:pt x="422950" y="108183"/>
                  </a:lnTo>
                  <a:lnTo>
                    <a:pt x="402171" y="79829"/>
                  </a:lnTo>
                  <a:lnTo>
                    <a:pt x="391707" y="6853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0" y="5029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6643" y="173664"/>
                  </a:lnTo>
                  <a:lnTo>
                    <a:pt x="25515" y="123545"/>
                  </a:lnTo>
                  <a:lnTo>
                    <a:pt x="55028" y="79829"/>
                  </a:lnTo>
                  <a:lnTo>
                    <a:pt x="93591" y="44106"/>
                  </a:lnTo>
                  <a:lnTo>
                    <a:pt x="139618" y="17964"/>
                  </a:lnTo>
                  <a:lnTo>
                    <a:pt x="191519" y="2991"/>
                  </a:lnTo>
                  <a:lnTo>
                    <a:pt x="228600" y="0"/>
                  </a:lnTo>
                  <a:lnTo>
                    <a:pt x="247348" y="757"/>
                  </a:lnTo>
                  <a:lnTo>
                    <a:pt x="300855" y="11654"/>
                  </a:lnTo>
                  <a:lnTo>
                    <a:pt x="349016" y="34249"/>
                  </a:lnTo>
                  <a:lnTo>
                    <a:pt x="390244" y="66955"/>
                  </a:lnTo>
                  <a:lnTo>
                    <a:pt x="422950" y="108183"/>
                  </a:lnTo>
                  <a:lnTo>
                    <a:pt x="445545" y="156344"/>
                  </a:lnTo>
                  <a:lnTo>
                    <a:pt x="456442" y="209851"/>
                  </a:lnTo>
                  <a:lnTo>
                    <a:pt x="457200" y="228600"/>
                  </a:lnTo>
                  <a:lnTo>
                    <a:pt x="456442" y="247348"/>
                  </a:lnTo>
                  <a:lnTo>
                    <a:pt x="445545" y="300855"/>
                  </a:lnTo>
                  <a:lnTo>
                    <a:pt x="422950" y="349016"/>
                  </a:lnTo>
                  <a:lnTo>
                    <a:pt x="390244" y="390244"/>
                  </a:lnTo>
                  <a:lnTo>
                    <a:pt x="349016" y="422950"/>
                  </a:lnTo>
                  <a:lnTo>
                    <a:pt x="300855" y="445545"/>
                  </a:lnTo>
                  <a:lnTo>
                    <a:pt x="247348" y="456442"/>
                  </a:lnTo>
                  <a:lnTo>
                    <a:pt x="228600" y="457200"/>
                  </a:lnTo>
                  <a:lnTo>
                    <a:pt x="209851" y="456442"/>
                  </a:lnTo>
                  <a:lnTo>
                    <a:pt x="156344" y="445545"/>
                  </a:lnTo>
                  <a:lnTo>
                    <a:pt x="108183" y="422950"/>
                  </a:lnTo>
                  <a:lnTo>
                    <a:pt x="66955" y="390244"/>
                  </a:lnTo>
                  <a:lnTo>
                    <a:pt x="34249" y="349016"/>
                  </a:lnTo>
                  <a:lnTo>
                    <a:pt x="11654" y="300855"/>
                  </a:lnTo>
                  <a:lnTo>
                    <a:pt x="757" y="247348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3586" y="5097734"/>
              <a:ext cx="239132" cy="247118"/>
            </a:xfrm>
            <a:custGeom>
              <a:avLst/>
              <a:gdLst/>
              <a:ahLst/>
              <a:cxnLst/>
              <a:rect l="l" t="t" r="r" b="b"/>
              <a:pathLst>
                <a:path w="239132" h="247118">
                  <a:moveTo>
                    <a:pt x="213412" y="247118"/>
                  </a:moveTo>
                  <a:lnTo>
                    <a:pt x="230426" y="212291"/>
                  </a:lnTo>
                  <a:lnTo>
                    <a:pt x="239132" y="163280"/>
                  </a:lnTo>
                  <a:lnTo>
                    <a:pt x="238894" y="150948"/>
                  </a:lnTo>
                  <a:lnTo>
                    <a:pt x="228645" y="103010"/>
                  </a:lnTo>
                  <a:lnTo>
                    <a:pt x="204109" y="60033"/>
                  </a:lnTo>
                  <a:lnTo>
                    <a:pt x="176801" y="33251"/>
                  </a:lnTo>
                  <a:lnTo>
                    <a:pt x="143735" y="13592"/>
                  </a:lnTo>
                  <a:lnTo>
                    <a:pt x="95855" y="822"/>
                  </a:lnTo>
                  <a:lnTo>
                    <a:pt x="83547" y="0"/>
                  </a:lnTo>
                  <a:lnTo>
                    <a:pt x="71218" y="125"/>
                  </a:lnTo>
                  <a:lnTo>
                    <a:pt x="22834" y="10107"/>
                  </a:lnTo>
                  <a:lnTo>
                    <a:pt x="0" y="20786"/>
                  </a:lnTo>
                  <a:lnTo>
                    <a:pt x="213412" y="2471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2480" y="5170746"/>
              <a:ext cx="239132" cy="247118"/>
            </a:xfrm>
            <a:custGeom>
              <a:avLst/>
              <a:gdLst/>
              <a:ahLst/>
              <a:cxnLst/>
              <a:rect l="l" t="t" r="r" b="b"/>
              <a:pathLst>
                <a:path w="239132" h="247118">
                  <a:moveTo>
                    <a:pt x="25719" y="0"/>
                  </a:moveTo>
                  <a:lnTo>
                    <a:pt x="8706" y="34827"/>
                  </a:lnTo>
                  <a:lnTo>
                    <a:pt x="0" y="83838"/>
                  </a:lnTo>
                  <a:lnTo>
                    <a:pt x="238" y="96170"/>
                  </a:lnTo>
                  <a:lnTo>
                    <a:pt x="10487" y="144108"/>
                  </a:lnTo>
                  <a:lnTo>
                    <a:pt x="35023" y="187085"/>
                  </a:lnTo>
                  <a:lnTo>
                    <a:pt x="62331" y="213867"/>
                  </a:lnTo>
                  <a:lnTo>
                    <a:pt x="95396" y="233525"/>
                  </a:lnTo>
                  <a:lnTo>
                    <a:pt x="143277" y="246296"/>
                  </a:lnTo>
                  <a:lnTo>
                    <a:pt x="155585" y="247118"/>
                  </a:lnTo>
                  <a:lnTo>
                    <a:pt x="167914" y="246993"/>
                  </a:lnTo>
                  <a:lnTo>
                    <a:pt x="216298" y="237011"/>
                  </a:lnTo>
                  <a:lnTo>
                    <a:pt x="239132" y="226332"/>
                  </a:lnTo>
                  <a:lnTo>
                    <a:pt x="2571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E7E327A-2F13-462C-9794-92A7A1FC2FA4}"/>
              </a:ext>
            </a:extLst>
          </p:cNvPr>
          <p:cNvSpPr txBox="1"/>
          <p:nvPr/>
        </p:nvSpPr>
        <p:spPr>
          <a:xfrm>
            <a:off x="7015468" y="282768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Length - (o)</a:t>
            </a:r>
          </a:p>
          <a:p>
            <a:r>
              <a:rPr lang="en-US" altLang="ko-KR" dirty="0"/>
              <a:t>Length() - (x)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69464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nipul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7792"/>
            <a:ext cx="7738745" cy="4279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829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n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al </a:t>
            </a:r>
            <a:r>
              <a:rPr sz="3200" spc="-60" dirty="0">
                <a:latin typeface="Calibri"/>
                <a:cs typeface="Calibri"/>
              </a:rPr>
              <a:t>w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ip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em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in 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0070C0"/>
                </a:solidFill>
                <a:latin typeface="Calibri"/>
                <a:cs typeface="Calibri"/>
              </a:rPr>
              <a:t>loop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4"/>
              </a:spcBef>
              <a:buFont typeface="Arial"/>
              <a:buChar char="•"/>
            </a:pPr>
            <a:endParaRPr sz="6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 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 l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0" dirty="0">
                <a:latin typeface="Calibri"/>
                <a:cs typeface="Calibri"/>
              </a:rPr>
              <a:t>p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21"/>
              </a:spcBef>
            </a:pPr>
            <a:endParaRPr lang="en-US" sz="500" dirty="0"/>
          </a:p>
          <a:p>
            <a:pPr>
              <a:lnSpc>
                <a:spcPts val="500"/>
              </a:lnSpc>
              <a:spcBef>
                <a:spcPts val="21"/>
              </a:spcBef>
            </a:pPr>
            <a:endParaRPr lang="en-US" sz="500" dirty="0"/>
          </a:p>
          <a:p>
            <a:pPr>
              <a:lnSpc>
                <a:spcPts val="500"/>
              </a:lnSpc>
              <a:spcBef>
                <a:spcPts val="21"/>
              </a:spcBef>
            </a:pPr>
            <a:endParaRPr sz="500" dirty="0"/>
          </a:p>
          <a:p>
            <a:pPr lvl="2"/>
            <a:r>
              <a:rPr lang="en-US" altLang="ko-KR" b="1" dirty="0"/>
              <a:t>for (</a:t>
            </a:r>
            <a:r>
              <a:rPr lang="en-US" altLang="ko-KR" b="1" dirty="0" err="1"/>
              <a:t>int</a:t>
            </a:r>
            <a:r>
              <a:rPr lang="en-US" altLang="ko-KR" b="1" dirty="0"/>
              <a:t> index = 0; index &lt; </a:t>
            </a:r>
            <a:r>
              <a:rPr lang="en-US" altLang="ko-KR" b="1" dirty="0" err="1"/>
              <a:t>arr.length</a:t>
            </a:r>
            <a:r>
              <a:rPr lang="en-US" altLang="ko-KR" b="1" dirty="0"/>
              <a:t>; index++) {</a:t>
            </a:r>
          </a:p>
          <a:p>
            <a:pPr lvl="3"/>
            <a:r>
              <a:rPr lang="en-US" altLang="ko-KR" dirty="0"/>
              <a:t>//perform array manipulation tasks here</a:t>
            </a:r>
          </a:p>
          <a:p>
            <a:pPr lvl="3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arr</a:t>
            </a:r>
            <a:r>
              <a:rPr lang="en-US" altLang="ko-KR" b="1" i="1" dirty="0"/>
              <a:t>[index]);</a:t>
            </a:r>
          </a:p>
          <a:p>
            <a:pPr lvl="2"/>
            <a:r>
              <a:rPr lang="en-US" altLang="ko-KR" dirty="0"/>
              <a:t>}</a:t>
            </a: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12750">
              <a:lnSpc>
                <a:spcPct val="100000"/>
              </a:lnSpc>
            </a:pPr>
            <a:r>
              <a:rPr sz="1550" spc="15" dirty="0">
                <a:latin typeface="Calibri"/>
                <a:cs typeface="Calibri"/>
              </a:rPr>
              <a:t>Th</a:t>
            </a:r>
            <a:r>
              <a:rPr sz="1550" spc="20" dirty="0">
                <a:latin typeface="Calibri"/>
                <a:cs typeface="Calibri"/>
              </a:rPr>
              <a:t>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f</a:t>
            </a:r>
            <a:r>
              <a:rPr sz="1550" spc="25" dirty="0">
                <a:latin typeface="Calibri"/>
                <a:cs typeface="Calibri"/>
              </a:rPr>
              <a:t>o</a:t>
            </a:r>
            <a:r>
              <a:rPr sz="1550" spc="15" dirty="0">
                <a:latin typeface="Calibri"/>
                <a:cs typeface="Calibri"/>
              </a:rPr>
              <a:t>r </a:t>
            </a:r>
            <a:r>
              <a:rPr sz="1550" spc="5" dirty="0">
                <a:latin typeface="Calibri"/>
                <a:cs typeface="Calibri"/>
              </a:rPr>
              <a:t>l</a:t>
            </a:r>
            <a:r>
              <a:rPr sz="1550" spc="25" dirty="0">
                <a:latin typeface="Calibri"/>
                <a:cs typeface="Calibri"/>
              </a:rPr>
              <a:t>oo</a:t>
            </a:r>
            <a:r>
              <a:rPr sz="1550" spc="20" dirty="0">
                <a:latin typeface="Calibri"/>
                <a:cs typeface="Calibri"/>
              </a:rPr>
              <a:t>p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u</a:t>
            </a:r>
            <a:r>
              <a:rPr sz="1550" spc="10" dirty="0">
                <a:latin typeface="Calibri"/>
                <a:cs typeface="Calibri"/>
              </a:rPr>
              <a:t>s</a:t>
            </a:r>
            <a:r>
              <a:rPr sz="1550" spc="20" dirty="0">
                <a:latin typeface="Calibri"/>
                <a:cs typeface="Calibri"/>
              </a:rPr>
              <a:t>es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spc="20" dirty="0">
                <a:latin typeface="Calibri"/>
                <a:cs typeface="Calibri"/>
              </a:rPr>
              <a:t>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</a:t>
            </a:r>
            <a:r>
              <a:rPr sz="1550" spc="15" dirty="0">
                <a:latin typeface="Calibri"/>
                <a:cs typeface="Calibri"/>
              </a:rPr>
              <a:t>d</a:t>
            </a:r>
            <a:r>
              <a:rPr sz="1550" spc="0" dirty="0">
                <a:latin typeface="Calibri"/>
                <a:cs typeface="Calibri"/>
              </a:rPr>
              <a:t>e</a:t>
            </a:r>
            <a:r>
              <a:rPr sz="1550" spc="20" dirty="0">
                <a:latin typeface="Calibri"/>
                <a:cs typeface="Calibri"/>
              </a:rPr>
              <a:t>x</a:t>
            </a:r>
            <a:r>
              <a:rPr sz="1550" spc="5" dirty="0">
                <a:latin typeface="Calibri"/>
                <a:cs typeface="Calibri"/>
              </a:rPr>
              <a:t> f</a:t>
            </a:r>
            <a:r>
              <a:rPr sz="1550" spc="-10" dirty="0">
                <a:latin typeface="Calibri"/>
                <a:cs typeface="Calibri"/>
              </a:rPr>
              <a:t>r</a:t>
            </a:r>
            <a:r>
              <a:rPr sz="1550" spc="25" dirty="0">
                <a:latin typeface="Calibri"/>
                <a:cs typeface="Calibri"/>
              </a:rPr>
              <a:t>o</a:t>
            </a:r>
            <a:r>
              <a:rPr sz="1550" spc="35" dirty="0">
                <a:latin typeface="Calibri"/>
                <a:cs typeface="Calibri"/>
              </a:rPr>
              <a:t>m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0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0" dirty="0">
                <a:latin typeface="Calibri"/>
                <a:cs typeface="Calibri"/>
              </a:rPr>
              <a:t>t</a:t>
            </a:r>
            <a:r>
              <a:rPr sz="1550" spc="20" dirty="0">
                <a:latin typeface="Calibri"/>
                <a:cs typeface="Calibri"/>
              </a:rPr>
              <a:t>o</a:t>
            </a:r>
            <a:r>
              <a:rPr sz="1550" spc="15" dirty="0">
                <a:latin typeface="Calibri"/>
                <a:cs typeface="Calibri"/>
              </a:rPr>
              <a:t> th</a:t>
            </a:r>
            <a:r>
              <a:rPr sz="1550" spc="20" dirty="0">
                <a:latin typeface="Calibri"/>
                <a:cs typeface="Calibri"/>
              </a:rPr>
              <a:t>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e</a:t>
            </a:r>
            <a:r>
              <a:rPr sz="1550" spc="15" dirty="0">
                <a:latin typeface="Calibri"/>
                <a:cs typeface="Calibri"/>
              </a:rPr>
              <a:t>n</a:t>
            </a:r>
            <a:r>
              <a:rPr sz="1550" spc="20" dirty="0">
                <a:latin typeface="Calibri"/>
                <a:cs typeface="Calibri"/>
              </a:rPr>
              <a:t>d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o</a:t>
            </a:r>
            <a:r>
              <a:rPr sz="1550" spc="10" dirty="0">
                <a:latin typeface="Calibri"/>
                <a:cs typeface="Calibri"/>
              </a:rPr>
              <a:t>f </a:t>
            </a:r>
            <a:r>
              <a:rPr sz="1550" spc="15" dirty="0">
                <a:latin typeface="Calibri"/>
                <a:cs typeface="Calibri"/>
              </a:rPr>
              <a:t>th</a:t>
            </a:r>
            <a:r>
              <a:rPr sz="1550" spc="20" dirty="0">
                <a:latin typeface="Calibri"/>
                <a:cs typeface="Calibri"/>
              </a:rPr>
              <a:t>e</a:t>
            </a:r>
            <a:r>
              <a:rPr sz="1550" spc="15" dirty="0">
                <a:latin typeface="Calibri"/>
                <a:cs typeface="Calibri"/>
              </a:rPr>
              <a:t> ar</a:t>
            </a:r>
            <a:r>
              <a:rPr sz="1550" spc="-15" dirty="0">
                <a:latin typeface="Calibri"/>
                <a:cs typeface="Calibri"/>
              </a:rPr>
              <a:t>ra</a:t>
            </a:r>
            <a:r>
              <a:rPr sz="1550" spc="-85" dirty="0">
                <a:latin typeface="Calibri"/>
                <a:cs typeface="Calibri"/>
              </a:rPr>
              <a:t>y</a:t>
            </a:r>
            <a:r>
              <a:rPr sz="1550" spc="10" dirty="0">
                <a:latin typeface="Calibri"/>
                <a:cs typeface="Calibri"/>
              </a:rPr>
              <a:t>.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4"/>
              </a:spcBef>
            </a:pPr>
            <a:endParaRPr sz="1300" dirty="0"/>
          </a:p>
          <a:p>
            <a:pPr marL="412750" marR="1828164">
              <a:lnSpc>
                <a:spcPct val="120400"/>
              </a:lnSpc>
            </a:pPr>
            <a:r>
              <a:rPr sz="1800" b="1" spc="-15" dirty="0">
                <a:latin typeface="Calibri"/>
                <a:cs typeface="Calibri"/>
              </a:rPr>
              <a:t>Thi</a:t>
            </a:r>
            <a:r>
              <a:rPr sz="1800" b="1" spc="-10" dirty="0">
                <a:latin typeface="Calibri"/>
                <a:cs typeface="Calibri"/>
              </a:rPr>
              <a:t>s is </a:t>
            </a:r>
            <a:r>
              <a:rPr sz="1800" b="1" spc="-15" dirty="0">
                <a:latin typeface="Calibri"/>
                <a:cs typeface="Calibri"/>
              </a:rPr>
              <a:t>us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0" dirty="0">
                <a:latin typeface="Calibri"/>
                <a:cs typeface="Calibri"/>
              </a:rPr>
              <a:t>f</a:t>
            </a:r>
            <a:r>
              <a:rPr sz="1800" b="1" spc="-15" dirty="0">
                <a:latin typeface="Calibri"/>
                <a:cs typeface="Calibri"/>
              </a:rPr>
              <a:t>u</a:t>
            </a:r>
            <a:r>
              <a:rPr sz="1800" b="1" spc="-5" dirty="0">
                <a:latin typeface="Calibri"/>
                <a:cs typeface="Calibri"/>
              </a:rPr>
              <a:t>l 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spc="-15" dirty="0">
                <a:latin typeface="Calibri"/>
                <a:cs typeface="Calibri"/>
              </a:rPr>
              <a:t>o</a:t>
            </a:r>
            <a:r>
              <a:rPr sz="1800" b="1" spc="0" dirty="0">
                <a:latin typeface="Calibri"/>
                <a:cs typeface="Calibri"/>
              </a:rPr>
              <a:t>r </a:t>
            </a:r>
            <a:r>
              <a:rPr sz="1800" b="1" spc="-15" dirty="0">
                <a:latin typeface="Calibri"/>
                <a:cs typeface="Calibri"/>
              </a:rPr>
              <a:t>ini</a:t>
            </a:r>
            <a:r>
              <a:rPr sz="1800" b="1" spc="-10" dirty="0">
                <a:latin typeface="Calibri"/>
                <a:cs typeface="Calibri"/>
              </a:rPr>
              <a:t>ti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li</a:t>
            </a:r>
            <a:r>
              <a:rPr sz="1800" b="1" spc="-5" dirty="0">
                <a:latin typeface="Calibri"/>
                <a:cs typeface="Calibri"/>
              </a:rPr>
              <a:t>z</a:t>
            </a:r>
            <a:r>
              <a:rPr sz="1800" b="1" spc="-15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g </a:t>
            </a:r>
            <a:r>
              <a:rPr sz="1800" b="1" spc="-35" dirty="0">
                <a:latin typeface="Calibri"/>
                <a:cs typeface="Calibri"/>
              </a:rPr>
              <a:t>y</a:t>
            </a:r>
            <a:r>
              <a:rPr sz="1800" b="1" spc="-15" dirty="0">
                <a:latin typeface="Calibri"/>
                <a:cs typeface="Calibri"/>
              </a:rPr>
              <a:t>ou</a:t>
            </a:r>
            <a:r>
              <a:rPr sz="1800" b="1" spc="0" dirty="0">
                <a:latin typeface="Calibri"/>
                <a:cs typeface="Calibri"/>
              </a:rPr>
              <a:t>r 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ra</a:t>
            </a:r>
            <a:r>
              <a:rPr sz="1800" b="1" spc="-10" dirty="0">
                <a:latin typeface="Calibri"/>
                <a:cs typeface="Calibri"/>
              </a:rPr>
              <a:t>y </a:t>
            </a:r>
            <a:r>
              <a:rPr sz="1800" b="1" spc="-15" dirty="0">
                <a:latin typeface="Calibri"/>
                <a:cs typeface="Calibri"/>
              </a:rPr>
              <a:t>wi</a:t>
            </a:r>
            <a:r>
              <a:rPr sz="1800" b="1" spc="-10" dirty="0">
                <a:latin typeface="Calibri"/>
                <a:cs typeface="Calibri"/>
              </a:rPr>
              <a:t>th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spc="-15" dirty="0">
                <a:latin typeface="Calibri"/>
                <a:cs typeface="Calibri"/>
              </a:rPr>
              <a:t>aul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lue</a:t>
            </a: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spc="0" dirty="0">
                <a:latin typeface="Calibri"/>
                <a:cs typeface="Calibri"/>
              </a:rPr>
              <a:t>. 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spc="0" dirty="0">
                <a:latin typeface="Calibri"/>
                <a:cs typeface="Calibri"/>
              </a:rPr>
              <a:t>r </a:t>
            </a:r>
            <a:r>
              <a:rPr sz="1800" b="1" spc="-35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x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0070C0"/>
                </a:solidFill>
                <a:latin typeface="Calibri"/>
                <a:cs typeface="Calibri"/>
              </a:rPr>
              <a:t>10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’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44378"/>
              </p:ext>
            </p:extLst>
          </p:nvPr>
        </p:nvGraphicFramePr>
        <p:xfrm>
          <a:off x="2736850" y="5632450"/>
          <a:ext cx="2362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69464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nipul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3974"/>
            <a:ext cx="7508240" cy="969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-20" dirty="0">
                <a:latin typeface="Calibri"/>
                <a:cs typeface="Calibri"/>
              </a:rPr>
              <a:t>Ano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 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5" dirty="0">
                <a:latin typeface="Calibri"/>
                <a:cs typeface="Calibri"/>
              </a:rPr>
              <a:t>oo</a:t>
            </a:r>
            <a:r>
              <a:rPr sz="3000" spc="0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su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 ar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y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i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3000" spc="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r 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spc="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3000" spc="0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lo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p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endParaRPr lang="en-US" sz="3000" spc="-1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endParaRPr lang="en-US" sz="3000" spc="-1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endParaRPr lang="en-US" sz="3000" spc="-1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endParaRPr lang="en-US" sz="3000" spc="-1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l</a:t>
            </a:r>
            <a:r>
              <a:rPr sz="3000" spc="5" dirty="0">
                <a:latin typeface="Calibri"/>
                <a:cs typeface="Calibri"/>
              </a:rPr>
              <a:t>oo</a:t>
            </a:r>
            <a:r>
              <a:rPr sz="3000" spc="0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 h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807" y="4774819"/>
            <a:ext cx="7597140" cy="16642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1125" indent="-285750">
              <a:lnSpc>
                <a:spcPts val="1830"/>
              </a:lnSpc>
              <a:buClr>
                <a:srgbClr val="632523"/>
              </a:buClr>
              <a:buFont typeface="Arial"/>
              <a:buChar char="–"/>
              <a:tabLst>
                <a:tab pos="354965" algn="l"/>
              </a:tabLst>
            </a:pP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632523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si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gn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ng e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l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eme</a:t>
            </a:r>
            <a:r>
              <a:rPr sz="1700" spc="-35" dirty="0">
                <a:solidFill>
                  <a:srgbClr val="632523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ts</a:t>
            </a:r>
            <a:r>
              <a:rPr sz="1700" spc="-5" dirty="0">
                <a:solidFill>
                  <a:srgbClr val="4F6228"/>
                </a:solidFill>
                <a:latin typeface="Calibri"/>
                <a:cs typeface="Calibri"/>
              </a:rPr>
              <a:t>: 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v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0" dirty="0">
                <a:latin typeface="Calibri"/>
                <a:cs typeface="Calibri"/>
              </a:rPr>
              <a:t>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si</a:t>
            </a:r>
            <a:r>
              <a:rPr sz="1700" spc="-10" dirty="0">
                <a:latin typeface="Calibri"/>
                <a:cs typeface="Calibri"/>
              </a:rPr>
              <a:t>ng </a:t>
            </a:r>
            <a:r>
              <a:rPr sz="1700" spc="-30" dirty="0">
                <a:latin typeface="Calibri"/>
                <a:cs typeface="Calibri"/>
              </a:rPr>
              <a:t>f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70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-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c</a:t>
            </a:r>
            <a:r>
              <a:rPr sz="1700" spc="0" dirty="0">
                <a:latin typeface="Calibri"/>
                <a:cs typeface="Calibri"/>
              </a:rPr>
              <a:t>h</a:t>
            </a:r>
            <a:r>
              <a:rPr sz="1700" spc="-5" dirty="0">
                <a:latin typeface="Calibri"/>
                <a:cs typeface="Calibri"/>
              </a:rPr>
              <a:t> l</a:t>
            </a:r>
            <a:r>
              <a:rPr sz="1700" spc="0" dirty="0">
                <a:latin typeface="Calibri"/>
                <a:cs typeface="Calibri"/>
              </a:rPr>
              <a:t>oop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spc="-10" dirty="0">
                <a:latin typeface="Calibri"/>
                <a:cs typeface="Calibri"/>
              </a:rPr>
              <a:t>hen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y</a:t>
            </a:r>
            <a:r>
              <a:rPr sz="1700" spc="0" dirty="0">
                <a:latin typeface="Calibri"/>
                <a:cs typeface="Calibri"/>
              </a:rPr>
              <a:t>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need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assi</a:t>
            </a:r>
            <a:r>
              <a:rPr sz="1700" spc="-10" dirty="0">
                <a:latin typeface="Calibri"/>
                <a:cs typeface="Calibri"/>
              </a:rPr>
              <a:t>gn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0" dirty="0">
                <a:latin typeface="Calibri"/>
                <a:cs typeface="Calibri"/>
              </a:rPr>
              <a:t>a </a:t>
            </a:r>
            <a:r>
              <a:rPr sz="1700" spc="-40" dirty="0">
                <a:latin typeface="Calibri"/>
                <a:cs typeface="Calibri"/>
              </a:rPr>
              <a:t>v</a:t>
            </a:r>
            <a:r>
              <a:rPr sz="1700" spc="-5" dirty="0">
                <a:latin typeface="Calibri"/>
                <a:cs typeface="Calibri"/>
              </a:rPr>
              <a:t>al</a:t>
            </a:r>
            <a:r>
              <a:rPr sz="1700" spc="-10" dirty="0">
                <a:latin typeface="Calibri"/>
                <a:cs typeface="Calibri"/>
              </a:rPr>
              <a:t>ue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o 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me</a:t>
            </a:r>
            <a:r>
              <a:rPr sz="1700" spc="-25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.</a:t>
            </a:r>
            <a:r>
              <a:rPr sz="1700" spc="-5" dirty="0">
                <a:latin typeface="Calibri"/>
                <a:cs typeface="Calibri"/>
              </a:rPr>
              <a:t> T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0" dirty="0">
                <a:latin typeface="Calibri"/>
                <a:cs typeface="Calibri"/>
              </a:rPr>
              <a:t>s 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0" dirty="0">
                <a:latin typeface="Calibri"/>
                <a:cs typeface="Calibri"/>
              </a:rPr>
              <a:t>oop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1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ed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spc="-10" dirty="0">
                <a:latin typeface="Calibri"/>
                <a:cs typeface="Calibri"/>
              </a:rPr>
              <a:t>hen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0" dirty="0">
                <a:latin typeface="Calibri"/>
                <a:cs typeface="Calibri"/>
              </a:rPr>
              <a:t>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cc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spc="0" dirty="0">
                <a:latin typeface="Calibri"/>
                <a:cs typeface="Calibri"/>
              </a:rPr>
              <a:t>s 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0" dirty="0">
                <a:latin typeface="Calibri"/>
                <a:cs typeface="Calibri"/>
              </a:rPr>
              <a:t>s </a:t>
            </a:r>
            <a:r>
              <a:rPr sz="1700" spc="-10" dirty="0">
                <a:latin typeface="Calibri"/>
                <a:cs typeface="Calibri"/>
              </a:rPr>
              <a:t>de</a:t>
            </a:r>
            <a:r>
              <a:rPr sz="1700" spc="-5" dirty="0">
                <a:latin typeface="Calibri"/>
                <a:cs typeface="Calibri"/>
              </a:rPr>
              <a:t>si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ed</a:t>
            </a:r>
            <a:r>
              <a:rPr sz="1700" spc="0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355600" marR="12700" indent="-285750">
              <a:lnSpc>
                <a:spcPts val="1830"/>
              </a:lnSpc>
              <a:spcBef>
                <a:spcPts val="400"/>
              </a:spcBef>
              <a:buClr>
                <a:srgbClr val="632523"/>
              </a:buClr>
              <a:buFont typeface="Arial"/>
              <a:buChar char="–"/>
              <a:tabLst>
                <a:tab pos="354965" algn="l"/>
              </a:tabLst>
            </a:pPr>
            <a:r>
              <a:rPr sz="1700" spc="-15" dirty="0">
                <a:solidFill>
                  <a:srgbClr val="632523"/>
                </a:solidFill>
                <a:latin typeface="Calibri"/>
                <a:cs typeface="Calibri"/>
              </a:rPr>
              <a:t>Us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wit</a:t>
            </a:r>
            <a:r>
              <a:rPr sz="1700" spc="0" dirty="0">
                <a:solidFill>
                  <a:srgbClr val="632523"/>
                </a:solidFill>
                <a:latin typeface="Calibri"/>
                <a:cs typeface="Calibri"/>
              </a:rPr>
              <a:t>h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 si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ng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l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632523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t</a:t>
            </a:r>
            <a:r>
              <a:rPr sz="1700" spc="-15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u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ct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u</a:t>
            </a:r>
            <a:r>
              <a:rPr sz="1700" spc="-4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700" spc="-5" dirty="0">
                <a:latin typeface="Calibri"/>
                <a:cs typeface="Calibri"/>
              </a:rPr>
              <a:t>: </a:t>
            </a:r>
            <a:r>
              <a:rPr sz="1700" spc="-135" dirty="0">
                <a:latin typeface="Calibri"/>
                <a:cs typeface="Calibri"/>
              </a:rPr>
              <a:t>Y</a:t>
            </a:r>
            <a:r>
              <a:rPr sz="1700" spc="0" dirty="0">
                <a:latin typeface="Calibri"/>
                <a:cs typeface="Calibri"/>
              </a:rPr>
              <a:t>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nn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h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0" dirty="0">
                <a:latin typeface="Calibri"/>
                <a:cs typeface="Calibri"/>
              </a:rPr>
              <a:t>oop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wh</a:t>
            </a:r>
            <a:r>
              <a:rPr sz="1700" spc="-10" dirty="0">
                <a:latin typeface="Calibri"/>
                <a:cs typeface="Calibri"/>
              </a:rPr>
              <a:t>en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y</a:t>
            </a:r>
            <a:r>
              <a:rPr sz="1700" spc="0" dirty="0">
                <a:latin typeface="Calibri"/>
                <a:cs typeface="Calibri"/>
              </a:rPr>
              <a:t>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eed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15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-40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</a:t>
            </a:r>
            <a:r>
              <a:rPr sz="1700" spc="-35" dirty="0">
                <a:latin typeface="Calibri"/>
                <a:cs typeface="Calibri"/>
              </a:rPr>
              <a:t>w</a:t>
            </a:r>
            <a:r>
              <a:rPr sz="1700" spc="0" dirty="0">
                <a:latin typeface="Calibri"/>
                <a:cs typeface="Calibri"/>
              </a:rPr>
              <a:t>o </a:t>
            </a:r>
            <a:r>
              <a:rPr sz="1700" spc="-15" dirty="0">
                <a:latin typeface="Calibri"/>
                <a:cs typeface="Calibri"/>
              </a:rPr>
              <a:t>ar</a:t>
            </a:r>
            <a:r>
              <a:rPr sz="1700" spc="-50" dirty="0">
                <a:latin typeface="Calibri"/>
                <a:cs typeface="Calibri"/>
              </a:rPr>
              <a:t>r</a:t>
            </a:r>
            <a:r>
              <a:rPr sz="1700" spc="-3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y</a:t>
            </a:r>
            <a:r>
              <a:rPr sz="1700" spc="0" dirty="0">
                <a:latin typeface="Calibri"/>
                <a:cs typeface="Calibri"/>
              </a:rPr>
              <a:t>s 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si</a:t>
            </a:r>
            <a:r>
              <a:rPr sz="1700" spc="0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ti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0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355600" marR="78105" indent="-285750">
              <a:lnSpc>
                <a:spcPts val="1830"/>
              </a:lnSpc>
              <a:spcBef>
                <a:spcPts val="434"/>
              </a:spcBef>
              <a:buClr>
                <a:srgbClr val="632523"/>
              </a:buClr>
              <a:buFont typeface="Arial"/>
              <a:buChar char="–"/>
              <a:tabLst>
                <a:tab pos="354965" algn="l"/>
              </a:tabLst>
            </a:pPr>
            <a:r>
              <a:rPr sz="1700" spc="-30" dirty="0">
                <a:solidFill>
                  <a:srgbClr val="632523"/>
                </a:solidFill>
                <a:latin typeface="Calibri"/>
                <a:cs typeface="Calibri"/>
              </a:rPr>
              <a:t>F</a:t>
            </a:r>
            <a:r>
              <a:rPr sz="1700" spc="0" dirty="0">
                <a:solidFill>
                  <a:srgbClr val="632523"/>
                </a:solidFill>
                <a:latin typeface="Calibri"/>
                <a:cs typeface="Calibri"/>
              </a:rPr>
              <a:t>o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700" spc="-40" dirty="0">
                <a:solidFill>
                  <a:srgbClr val="632523"/>
                </a:solidFill>
                <a:latin typeface="Calibri"/>
                <a:cs typeface="Calibri"/>
              </a:rPr>
              <a:t>w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700" spc="0" dirty="0">
                <a:solidFill>
                  <a:srgbClr val="632523"/>
                </a:solidFill>
                <a:latin typeface="Calibri"/>
                <a:cs typeface="Calibri"/>
              </a:rPr>
              <a:t>d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 i</a:t>
            </a:r>
            <a:r>
              <a:rPr sz="1700" spc="-25" dirty="0">
                <a:solidFill>
                  <a:srgbClr val="632523"/>
                </a:solidFill>
                <a:latin typeface="Calibri"/>
                <a:cs typeface="Calibri"/>
              </a:rPr>
              <a:t>t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700" spc="-5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700" spc="-20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ti</a:t>
            </a:r>
            <a:r>
              <a:rPr sz="1700" spc="0" dirty="0">
                <a:solidFill>
                  <a:srgbClr val="632523"/>
                </a:solidFill>
                <a:latin typeface="Calibri"/>
                <a:cs typeface="Calibri"/>
              </a:rPr>
              <a:t>o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n</a:t>
            </a:r>
            <a:r>
              <a:rPr sz="1700" spc="0" dirty="0">
                <a:solidFill>
                  <a:srgbClr val="632523"/>
                </a:solidFill>
                <a:latin typeface="Calibri"/>
                <a:cs typeface="Calibri"/>
              </a:rPr>
              <a:t>s o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632523"/>
                </a:solidFill>
                <a:latin typeface="Calibri"/>
                <a:cs typeface="Calibri"/>
              </a:rPr>
              <a:t>l</a:t>
            </a:r>
            <a:r>
              <a:rPr sz="1700" spc="-10" dirty="0">
                <a:solidFill>
                  <a:srgbClr val="632523"/>
                </a:solidFill>
                <a:latin typeface="Calibri"/>
                <a:cs typeface="Calibri"/>
              </a:rPr>
              <a:t>y</a:t>
            </a:r>
            <a:r>
              <a:rPr sz="1700" spc="-5" dirty="0">
                <a:latin typeface="Calibri"/>
                <a:cs typeface="Calibri"/>
              </a:rPr>
              <a:t>: </a:t>
            </a:r>
            <a:r>
              <a:rPr sz="1700" spc="-2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h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0" dirty="0">
                <a:latin typeface="Calibri"/>
                <a:cs typeface="Calibri"/>
              </a:rPr>
              <a:t>“</a:t>
            </a:r>
            <a:r>
              <a:rPr sz="1700" spc="-30" dirty="0">
                <a:latin typeface="Calibri"/>
                <a:cs typeface="Calibri"/>
              </a:rPr>
              <a:t>f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65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-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c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spc="0" dirty="0">
                <a:latin typeface="Calibri"/>
                <a:cs typeface="Calibri"/>
              </a:rPr>
              <a:t>” 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0" dirty="0">
                <a:latin typeface="Calibri"/>
                <a:cs typeface="Calibri"/>
              </a:rPr>
              <a:t>oop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</a:t>
            </a:r>
            <a:r>
              <a:rPr sz="1700" spc="-1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</a:t>
            </a:r>
            <a:r>
              <a:rPr sz="1700" spc="-10" dirty="0">
                <a:latin typeface="Calibri"/>
                <a:cs typeface="Calibri"/>
              </a:rPr>
              <a:t>or</a:t>
            </a:r>
            <a:r>
              <a:rPr sz="1700" spc="-40" dirty="0">
                <a:latin typeface="Calibri"/>
                <a:cs typeface="Calibri"/>
              </a:rPr>
              <a:t>w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-40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d</a:t>
            </a:r>
            <a:r>
              <a:rPr sz="1700" spc="-5" dirty="0">
                <a:latin typeface="Calibri"/>
                <a:cs typeface="Calibri"/>
              </a:rPr>
              <a:t> l</a:t>
            </a:r>
            <a:r>
              <a:rPr sz="1700" spc="0" dirty="0">
                <a:latin typeface="Calibri"/>
                <a:cs typeface="Calibri"/>
              </a:rPr>
              <a:t>oo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ng 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0" dirty="0">
                <a:latin typeface="Calibri"/>
                <a:cs typeface="Calibri"/>
              </a:rPr>
              <a:t>d</a:t>
            </a:r>
            <a:r>
              <a:rPr sz="1700" spc="-5" dirty="0">
                <a:latin typeface="Calibri"/>
                <a:cs typeface="Calibri"/>
              </a:rPr>
              <a:t> t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oo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 si</a:t>
            </a:r>
            <a:r>
              <a:rPr sz="1700" spc="-10" dirty="0">
                <a:latin typeface="Calibri"/>
                <a:cs typeface="Calibri"/>
              </a:rPr>
              <a:t>ng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st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spc="0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7" name="object 4"/>
          <p:cNvSpPr txBox="1"/>
          <p:nvPr/>
        </p:nvSpPr>
        <p:spPr>
          <a:xfrm>
            <a:off x="773429" y="1997332"/>
            <a:ext cx="7597140" cy="1828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63"/>
              </a:spcBef>
            </a:pPr>
            <a:endParaRPr sz="1100" dirty="0"/>
          </a:p>
          <a:p>
            <a:pPr lvl="1"/>
            <a:r>
              <a:rPr lang="en-US" altLang="ko-KR" b="1" dirty="0"/>
              <a:t>for (</a:t>
            </a:r>
            <a:r>
              <a:rPr lang="en-US" altLang="ko-KR" b="1" dirty="0" err="1"/>
              <a:t>int</a:t>
            </a:r>
            <a:r>
              <a:rPr lang="en-US" altLang="ko-KR" b="1" dirty="0"/>
              <a:t> item : array) </a:t>
            </a:r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//perform array access tasks here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(item);</a:t>
            </a:r>
          </a:p>
          <a:p>
            <a:pPr lvl="1"/>
            <a:r>
              <a:rPr lang="en-US" altLang="ko-KR" dirty="0"/>
              <a:t>}</a:t>
            </a:r>
            <a:endParaRPr sz="1000" dirty="0"/>
          </a:p>
          <a:p>
            <a:pPr>
              <a:lnSpc>
                <a:spcPts val="1200"/>
              </a:lnSpc>
              <a:spcBef>
                <a:spcPts val="26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lang="en-US" sz="1450" spc="10" dirty="0">
                <a:latin typeface="Calibri"/>
                <a:cs typeface="Calibri"/>
              </a:rPr>
              <a:t>            </a:t>
            </a:r>
            <a:r>
              <a:rPr sz="1450" spc="10" dirty="0">
                <a:latin typeface="Calibri"/>
                <a:cs typeface="Calibri"/>
              </a:rPr>
              <a:t>T</a:t>
            </a:r>
            <a:r>
              <a:rPr sz="1450" spc="20" dirty="0">
                <a:latin typeface="Calibri"/>
                <a:cs typeface="Calibri"/>
              </a:rPr>
              <a:t>he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f</a:t>
            </a:r>
            <a:r>
              <a:rPr sz="1450" spc="15" dirty="0">
                <a:latin typeface="Calibri"/>
                <a:cs typeface="Calibri"/>
              </a:rPr>
              <a:t>or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i</a:t>
            </a:r>
            <a:r>
              <a:rPr sz="1450" spc="-10" dirty="0">
                <a:latin typeface="Calibri"/>
                <a:cs typeface="Calibri"/>
              </a:rPr>
              <a:t>t</a:t>
            </a:r>
            <a:r>
              <a:rPr sz="1450" spc="20" dirty="0">
                <a:latin typeface="Calibri"/>
                <a:cs typeface="Calibri"/>
              </a:rPr>
              <a:t>e</a:t>
            </a:r>
            <a:r>
              <a:rPr sz="1450" spc="-15" dirty="0">
                <a:latin typeface="Calibri"/>
                <a:cs typeface="Calibri"/>
              </a:rPr>
              <a:t>r</a:t>
            </a:r>
            <a:r>
              <a:rPr sz="1450" spc="0" dirty="0">
                <a:latin typeface="Calibri"/>
                <a:cs typeface="Calibri"/>
              </a:rPr>
              <a:t>a</a:t>
            </a:r>
            <a:r>
              <a:rPr sz="1450" spc="-10" dirty="0">
                <a:latin typeface="Calibri"/>
                <a:cs typeface="Calibri"/>
              </a:rPr>
              <a:t>t</a:t>
            </a:r>
            <a:r>
              <a:rPr sz="1450" spc="15" dirty="0">
                <a:latin typeface="Calibri"/>
                <a:cs typeface="Calibri"/>
              </a:rPr>
              <a:t>es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t</a:t>
            </a:r>
            <a:r>
              <a:rPr sz="1450" spc="20" dirty="0">
                <a:latin typeface="Calibri"/>
                <a:cs typeface="Calibri"/>
              </a:rPr>
              <a:t>h</a:t>
            </a:r>
            <a:r>
              <a:rPr sz="1450" spc="-10" dirty="0">
                <a:latin typeface="Calibri"/>
                <a:cs typeface="Calibri"/>
              </a:rPr>
              <a:t>r</a:t>
            </a:r>
            <a:r>
              <a:rPr sz="1450" spc="15" dirty="0">
                <a:latin typeface="Calibri"/>
                <a:cs typeface="Calibri"/>
              </a:rPr>
              <a:t>o</a:t>
            </a:r>
            <a:r>
              <a:rPr sz="1450" spc="20" dirty="0">
                <a:latin typeface="Calibri"/>
                <a:cs typeface="Calibri"/>
              </a:rPr>
              <a:t>u</a:t>
            </a:r>
            <a:r>
              <a:rPr sz="1450" spc="10" dirty="0">
                <a:latin typeface="Calibri"/>
                <a:cs typeface="Calibri"/>
              </a:rPr>
              <a:t>g</a:t>
            </a:r>
            <a:r>
              <a:rPr sz="1450" spc="20" dirty="0">
                <a:latin typeface="Calibri"/>
                <a:cs typeface="Calibri"/>
              </a:rPr>
              <a:t>h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20" dirty="0">
                <a:latin typeface="Calibri"/>
                <a:cs typeface="Calibri"/>
              </a:rPr>
              <a:t>e</a:t>
            </a:r>
            <a:r>
              <a:rPr sz="1450" spc="10" dirty="0">
                <a:latin typeface="Calibri"/>
                <a:cs typeface="Calibri"/>
              </a:rPr>
              <a:t>a</a:t>
            </a:r>
            <a:r>
              <a:rPr sz="1450" spc="20" dirty="0">
                <a:latin typeface="Calibri"/>
                <a:cs typeface="Calibri"/>
              </a:rPr>
              <a:t>ch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i</a:t>
            </a:r>
            <a:r>
              <a:rPr sz="1450" spc="-10" dirty="0">
                <a:latin typeface="Calibri"/>
                <a:cs typeface="Calibri"/>
              </a:rPr>
              <a:t>t</a:t>
            </a:r>
            <a:r>
              <a:rPr sz="1450" spc="25" dirty="0">
                <a:latin typeface="Calibri"/>
                <a:cs typeface="Calibri"/>
              </a:rPr>
              <a:t>em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i</a:t>
            </a:r>
            <a:r>
              <a:rPr sz="1450" spc="20" dirty="0">
                <a:latin typeface="Calibri"/>
                <a:cs typeface="Calibri"/>
              </a:rPr>
              <a:t>n</a:t>
            </a:r>
            <a:r>
              <a:rPr sz="1450" spc="5" dirty="0">
                <a:latin typeface="Calibri"/>
                <a:cs typeface="Calibri"/>
              </a:rPr>
              <a:t> t</a:t>
            </a:r>
            <a:r>
              <a:rPr sz="1450" spc="20" dirty="0">
                <a:latin typeface="Calibri"/>
                <a:cs typeface="Calibri"/>
              </a:rPr>
              <a:t>he</a:t>
            </a:r>
            <a:r>
              <a:rPr sz="1450" spc="10" dirty="0">
                <a:latin typeface="Calibri"/>
                <a:cs typeface="Calibri"/>
              </a:rPr>
              <a:t> a</a:t>
            </a:r>
            <a:r>
              <a:rPr sz="1450" spc="15" dirty="0">
                <a:latin typeface="Calibri"/>
                <a:cs typeface="Calibri"/>
              </a:rPr>
              <a:t>r</a:t>
            </a:r>
            <a:r>
              <a:rPr sz="1450" spc="-15" dirty="0">
                <a:latin typeface="Calibri"/>
                <a:cs typeface="Calibri"/>
              </a:rPr>
              <a:t>ra</a:t>
            </a:r>
            <a:r>
              <a:rPr sz="1450" spc="15" dirty="0">
                <a:latin typeface="Calibri"/>
                <a:cs typeface="Calibri"/>
              </a:rPr>
              <a:t>y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a</a:t>
            </a:r>
            <a:r>
              <a:rPr sz="1450" spc="20" dirty="0">
                <a:latin typeface="Calibri"/>
                <a:cs typeface="Calibri"/>
              </a:rPr>
              <a:t>nd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pri</a:t>
            </a:r>
            <a:r>
              <a:rPr sz="1450" spc="5" dirty="0">
                <a:latin typeface="Calibri"/>
                <a:cs typeface="Calibri"/>
              </a:rPr>
              <a:t>nt</a:t>
            </a:r>
            <a:r>
              <a:rPr sz="1450" spc="15" dirty="0">
                <a:latin typeface="Calibri"/>
                <a:cs typeface="Calibri"/>
              </a:rPr>
              <a:t>s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t</a:t>
            </a:r>
            <a:r>
              <a:rPr sz="1450" spc="20" dirty="0">
                <a:latin typeface="Calibri"/>
                <a:cs typeface="Calibri"/>
              </a:rPr>
              <a:t>he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v</a:t>
            </a:r>
            <a:r>
              <a:rPr sz="1450" spc="10" dirty="0">
                <a:latin typeface="Calibri"/>
                <a:cs typeface="Calibri"/>
              </a:rPr>
              <a:t>a</a:t>
            </a:r>
            <a:r>
              <a:rPr sz="1450" spc="15" dirty="0">
                <a:latin typeface="Calibri"/>
                <a:cs typeface="Calibri"/>
              </a:rPr>
              <a:t>lue.</a:t>
            </a:r>
            <a:endParaRPr sz="1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69464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nipul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6305550" cy="495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wi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94696"/>
            <a:ext cx="6169660" cy="4077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endParaRPr lang="en-US" b="1" spc="-15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b="1" spc="-15" dirty="0">
                <a:latin typeface="Calibri"/>
                <a:cs typeface="Calibri"/>
              </a:rPr>
              <a:t>Whil</a:t>
            </a:r>
            <a:r>
              <a:rPr b="1" spc="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</a:t>
            </a:r>
            <a:r>
              <a:rPr b="1" spc="-10" dirty="0">
                <a:latin typeface="Calibri"/>
                <a:cs typeface="Calibri"/>
              </a:rPr>
              <a:t>oop</a:t>
            </a:r>
            <a:endParaRPr lang="en-US" b="1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endParaRPr dirty="0">
              <a:latin typeface="Calibri"/>
              <a:cs typeface="Calibri"/>
            </a:endParaRPr>
          </a:p>
          <a:p>
            <a:pPr lvl="2"/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 = 0;</a:t>
            </a:r>
          </a:p>
          <a:p>
            <a:pPr lvl="2"/>
            <a:r>
              <a:rPr lang="en-US" altLang="ko-KR" b="1" dirty="0"/>
              <a:t>while (</a:t>
            </a:r>
            <a:r>
              <a:rPr lang="en-US" altLang="ko-KR" b="1" dirty="0" err="1"/>
              <a:t>i</a:t>
            </a:r>
            <a:r>
              <a:rPr lang="en-US" altLang="ko-KR" b="1" dirty="0"/>
              <a:t> &lt; </a:t>
            </a:r>
            <a:r>
              <a:rPr lang="en-US" altLang="ko-KR" b="1" dirty="0" err="1"/>
              <a:t>arr.length</a:t>
            </a:r>
            <a:r>
              <a:rPr lang="en-US" altLang="ko-KR" b="1" dirty="0"/>
              <a:t>) {</a:t>
            </a:r>
          </a:p>
          <a:p>
            <a:pPr lvl="3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arr</a:t>
            </a:r>
            <a:r>
              <a:rPr lang="en-US" altLang="ko-KR" b="1" i="1" dirty="0"/>
              <a:t>[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]);</a:t>
            </a:r>
          </a:p>
          <a:p>
            <a:pPr lvl="3"/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pPr lvl="2"/>
            <a:r>
              <a:rPr lang="en-US" altLang="ko-KR" dirty="0"/>
              <a:t>}</a:t>
            </a:r>
            <a:endParaRPr sz="1000" dirty="0"/>
          </a:p>
          <a:p>
            <a:pPr lvl="1">
              <a:lnSpc>
                <a:spcPts val="1300"/>
              </a:lnSpc>
              <a:spcBef>
                <a:spcPts val="34"/>
              </a:spcBef>
            </a:pPr>
            <a:endParaRPr sz="1300" dirty="0"/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b="1" spc="-10" dirty="0">
                <a:latin typeface="Calibri"/>
                <a:cs typeface="Calibri"/>
              </a:rPr>
              <a:t>Do wh</a:t>
            </a:r>
            <a:r>
              <a:rPr b="1" spc="-15" dirty="0">
                <a:latin typeface="Calibri"/>
                <a:cs typeface="Calibri"/>
              </a:rPr>
              <a:t>il</a:t>
            </a:r>
            <a:r>
              <a:rPr b="1" spc="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</a:t>
            </a:r>
            <a:r>
              <a:rPr b="1" spc="-10" dirty="0">
                <a:latin typeface="Calibri"/>
                <a:cs typeface="Calibri"/>
              </a:rPr>
              <a:t>oop</a:t>
            </a:r>
            <a:endParaRPr lang="en-US" b="1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endParaRPr dirty="0">
              <a:latin typeface="Calibri"/>
              <a:cs typeface="Calibri"/>
            </a:endParaRPr>
          </a:p>
          <a:p>
            <a:pPr lvl="2"/>
            <a:r>
              <a:rPr lang="en-US" altLang="ko-KR" b="1" dirty="0" err="1"/>
              <a:t>int</a:t>
            </a:r>
            <a:r>
              <a:rPr lang="en-US" altLang="ko-KR" b="1" dirty="0"/>
              <a:t> j = 0;</a:t>
            </a:r>
          </a:p>
          <a:p>
            <a:pPr lvl="2"/>
            <a:r>
              <a:rPr lang="en-US" altLang="ko-KR" b="1" dirty="0"/>
              <a:t>do {</a:t>
            </a:r>
          </a:p>
          <a:p>
            <a:pPr lvl="3"/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arr</a:t>
            </a:r>
            <a:r>
              <a:rPr lang="en-US" altLang="ko-KR" b="1" i="1" dirty="0"/>
              <a:t>[j]);</a:t>
            </a:r>
          </a:p>
          <a:p>
            <a:pPr lvl="3"/>
            <a:r>
              <a:rPr lang="en-US" altLang="ko-KR" dirty="0" err="1"/>
              <a:t>j++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 </a:t>
            </a:r>
            <a:r>
              <a:rPr lang="en-US" altLang="ko-KR" b="1" dirty="0"/>
              <a:t>while (j &lt; </a:t>
            </a:r>
            <a:r>
              <a:rPr lang="en-US" altLang="ko-KR" b="1" dirty="0" err="1"/>
              <a:t>arr.length</a:t>
            </a:r>
            <a:r>
              <a:rPr lang="en-US" altLang="ko-KR" b="1" dirty="0"/>
              <a:t>);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774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 a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9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0" dirty="0">
                <a:latin typeface="Calibri"/>
                <a:cs typeface="Calibri"/>
              </a:rPr>
              <a:t>pl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619" t="11882" r="40476" b="49306"/>
          <a:stretch/>
        </p:blipFill>
        <p:spPr>
          <a:xfrm>
            <a:off x="461327" y="1572412"/>
            <a:ext cx="5105400" cy="3733800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Output :</a:t>
            </a:r>
          </a:p>
          <a:p>
            <a:r>
              <a:rPr lang="en-US" altLang="ko-KR" dirty="0"/>
              <a:t>Max : 100</a:t>
            </a:r>
          </a:p>
          <a:p>
            <a:r>
              <a:rPr lang="en-US" altLang="ko-KR" dirty="0"/>
              <a:t>Min : 68</a:t>
            </a:r>
          </a:p>
          <a:p>
            <a:r>
              <a:rPr lang="en-US" altLang="ko-KR" dirty="0"/>
              <a:t>Average : 84.9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734185">
              <a:lnSpc>
                <a:spcPct val="100000"/>
              </a:lnSpc>
            </a:pPr>
            <a:r>
              <a:rPr lang="en-US" spc="-25" dirty="0">
                <a:latin typeface="Calibri"/>
                <a:cs typeface="Calibri"/>
              </a:rPr>
              <a:t>Self Test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461328" y="1572412"/>
            <a:ext cx="3880658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b="1" dirty="0"/>
              <a:t>Output 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092" t="11338" r="53658" b="45585"/>
          <a:stretch/>
        </p:blipFill>
        <p:spPr>
          <a:xfrm>
            <a:off x="455785" y="1981200"/>
            <a:ext cx="3886200" cy="42672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4729942" y="1537500"/>
            <a:ext cx="3880658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Create class </a:t>
            </a:r>
            <a:r>
              <a:rPr lang="en-US" altLang="ko-KR" dirty="0" err="1"/>
              <a:t>GradeBook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GradeBook</a:t>
            </a:r>
            <a:r>
              <a:rPr lang="en-US" altLang="ko-KR" dirty="0"/>
              <a:t> class</a:t>
            </a:r>
            <a:r>
              <a:rPr lang="ko-KR" altLang="en-US" dirty="0"/>
              <a:t> </a:t>
            </a:r>
            <a:r>
              <a:rPr lang="en-US" altLang="ko-KR" dirty="0"/>
              <a:t>has private </a:t>
            </a:r>
            <a:r>
              <a:rPr lang="en-US" altLang="ko-KR" dirty="0" err="1"/>
              <a:t>int</a:t>
            </a:r>
            <a:r>
              <a:rPr lang="en-US" altLang="ko-KR" dirty="0"/>
              <a:t>[] grades instance variable.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GradeBook</a:t>
            </a:r>
            <a:r>
              <a:rPr lang="en-US" altLang="ko-KR" dirty="0"/>
              <a:t> class only has one constructor with one argument.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displayMessage</a:t>
            </a:r>
            <a:r>
              <a:rPr lang="en-US" altLang="ko-KR" dirty="0"/>
              <a:t>() : The method prints the average, highest grade, lowest grade.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displayBarChart</a:t>
            </a:r>
            <a:r>
              <a:rPr lang="en-US" altLang="ko-KR" dirty="0"/>
              <a:t>() : The method counts in units of 10 and prints it as a bar chart.</a:t>
            </a:r>
          </a:p>
        </p:txBody>
      </p:sp>
    </p:spTree>
    <p:extLst>
      <p:ext uri="{BB962C8B-B14F-4D97-AF65-F5344CB8AC3E}">
        <p14:creationId xmlns:p14="http://schemas.microsoft.com/office/powerpoint/2010/main" val="326308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4185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nd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65" dirty="0">
                <a:latin typeface="Calibri"/>
                <a:cs typeface="Calibri"/>
              </a:rPr>
              <a:t>e</a:t>
            </a:r>
            <a:r>
              <a:rPr sz="4400" spc="-114" dirty="0">
                <a:latin typeface="Calibri"/>
                <a:cs typeface="Calibri"/>
              </a:rPr>
              <a:t>f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nc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7792"/>
            <a:ext cx="7555230" cy="3359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13995" indent="-342900">
              <a:lnSpc>
                <a:spcPts val="3829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Li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ty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ia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spc="0" dirty="0">
                <a:latin typeface="Calibri"/>
                <a:cs typeface="Calibri"/>
              </a:rPr>
              <a:t>f 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 ty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r</a:t>
            </a:r>
            <a:r>
              <a:rPr sz="3200" i="1" spc="-25" dirty="0">
                <a:latin typeface="Calibri"/>
                <a:cs typeface="Calibri"/>
              </a:rPr>
              <a:t>e</a:t>
            </a:r>
            <a:r>
              <a:rPr sz="3200" i="1" spc="-50" dirty="0">
                <a:latin typeface="Calibri"/>
                <a:cs typeface="Calibri"/>
              </a:rPr>
              <a:t>f</a:t>
            </a:r>
            <a:r>
              <a:rPr sz="3200" i="1" spc="-25" dirty="0">
                <a:latin typeface="Calibri"/>
                <a:cs typeface="Calibri"/>
              </a:rPr>
              <a:t>e</a:t>
            </a:r>
            <a:r>
              <a:rPr sz="3200" i="1" spc="-15" dirty="0">
                <a:latin typeface="Calibri"/>
                <a:cs typeface="Calibri"/>
              </a:rPr>
              <a:t>r</a:t>
            </a:r>
            <a:r>
              <a:rPr sz="3200" i="1" spc="-25" dirty="0">
                <a:latin typeface="Calibri"/>
                <a:cs typeface="Calibri"/>
              </a:rPr>
              <a:t>e</a:t>
            </a:r>
            <a:r>
              <a:rPr sz="3200" i="1" spc="5" dirty="0">
                <a:latin typeface="Calibri"/>
                <a:cs typeface="Calibri"/>
              </a:rPr>
              <a:t>n</a:t>
            </a:r>
            <a:r>
              <a:rPr sz="3200" i="1" spc="-15" dirty="0">
                <a:latin typeface="Calibri"/>
                <a:cs typeface="Calibri"/>
              </a:rPr>
              <a:t>c</a:t>
            </a:r>
            <a:r>
              <a:rPr sz="3200" i="1" spc="-2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17"/>
              </a:spcBef>
              <a:buFont typeface="Arial"/>
              <a:buChar char="•"/>
            </a:pPr>
            <a:endParaRPr sz="550"/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j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ct</a:t>
            </a:r>
            <a:r>
              <a:rPr sz="2800" spc="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650"/>
              </a:lnSpc>
              <a:spcBef>
                <a:spcPts val="16"/>
              </a:spcBef>
              <a:buFont typeface="Arial"/>
              <a:buChar char="–"/>
            </a:pPr>
            <a:endParaRPr sz="650"/>
          </a:p>
          <a:p>
            <a:pPr marL="755650" marR="12700" lvl="1" indent="-285750">
              <a:lnSpc>
                <a:spcPct val="1002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pe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dd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j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ct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650"/>
              </a:lnSpc>
              <a:spcBef>
                <a:spcPts val="16"/>
              </a:spcBef>
              <a:buFont typeface="Arial"/>
              <a:buChar char="–"/>
            </a:pPr>
            <a:endParaRPr sz="650"/>
          </a:p>
          <a:p>
            <a:pPr marL="755650" marR="57150" lvl="1" indent="-285750">
              <a:lnSpc>
                <a:spcPct val="1002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(u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)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 </a:t>
            </a:r>
            <a:r>
              <a:rPr sz="2800" spc="-20" dirty="0">
                <a:latin typeface="Calibri"/>
                <a:cs typeface="Calibri"/>
              </a:rPr>
              <a:t>ty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8665" y="176974"/>
            <a:ext cx="184277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Co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92" y="1437350"/>
            <a:ext cx="6925508" cy="3591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s</a:t>
            </a:r>
            <a:endParaRPr lang="en-US" sz="2400" spc="0" dirty="0">
              <a:latin typeface="Calibri"/>
              <a:cs typeface="Calibri"/>
            </a:endParaRPr>
          </a:p>
          <a:p>
            <a:pPr marL="298450" indent="-28575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lang="en-US" sz="2400" dirty="0">
                <a:cs typeface="Calibri"/>
              </a:rPr>
              <a:t>Object Arrays</a:t>
            </a:r>
          </a:p>
          <a:p>
            <a:pPr marL="298450" indent="-28575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lang="en-US" sz="2400" dirty="0">
                <a:cs typeface="Calibri"/>
              </a:rPr>
              <a:t>Multidimensional Arrays</a:t>
            </a:r>
          </a:p>
          <a:p>
            <a:pPr marL="298450" indent="-28575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lang="en-US" altLang="ko-KR" sz="2400" dirty="0">
                <a:cs typeface="Calibri"/>
              </a:rPr>
              <a:t>Self Test</a:t>
            </a:r>
            <a:endParaRPr lang="en-US" sz="2400" dirty="0">
              <a:cs typeface="Calibri"/>
            </a:endParaRPr>
          </a:p>
          <a:p>
            <a:pPr marL="298450" indent="-28575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lang="en-US" sz="2400" dirty="0">
                <a:cs typeface="Calibri"/>
              </a:rPr>
              <a:t>Deep Copy and Shallow Copy</a:t>
            </a:r>
          </a:p>
          <a:p>
            <a:pPr marL="298450" indent="-28575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lang="en-US" sz="2400" dirty="0">
                <a:cs typeface="Calibri"/>
              </a:rPr>
              <a:t>Package</a:t>
            </a:r>
            <a:endParaRPr lang="en-US" sz="2400" spc="0" dirty="0">
              <a:latin typeface="Calibri"/>
              <a:cs typeface="Calibri"/>
            </a:endParaRPr>
          </a:p>
          <a:p>
            <a:pPr marL="298450" indent="-28575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lang="en-US" sz="2400" dirty="0">
                <a:cs typeface="Calibri"/>
              </a:rPr>
              <a:t>Assignment 1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981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U</a:t>
            </a:r>
            <a:r>
              <a:rPr sz="4400" spc="-15" dirty="0">
                <a:latin typeface="Calibri"/>
                <a:cs typeface="Calibri"/>
              </a:rPr>
              <a:t>s</a:t>
            </a:r>
            <a:r>
              <a:rPr sz="4400" spc="-25" dirty="0">
                <a:latin typeface="Calibri"/>
                <a:cs typeface="Calibri"/>
              </a:rPr>
              <a:t>e 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f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b="1" spc="0" dirty="0">
                <a:latin typeface="Courier New"/>
                <a:cs typeface="Courier New"/>
              </a:rPr>
              <a:t>=</a:t>
            </a:r>
            <a:r>
              <a:rPr sz="4400" b="1" spc="-1645" dirty="0">
                <a:latin typeface="Courier New"/>
                <a:cs typeface="Courier New"/>
              </a:rPr>
              <a:t> </a:t>
            </a:r>
            <a:r>
              <a:rPr sz="4400" spc="0" dirty="0">
                <a:latin typeface="Calibri"/>
                <a:cs typeface="Calibri"/>
              </a:rPr>
              <a:t>wi</a:t>
            </a:r>
            <a:r>
              <a:rPr sz="4400" spc="-5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h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10" dirty="0">
                <a:latin typeface="Calibri"/>
                <a:cs typeface="Calibri"/>
              </a:rPr>
              <a:t>r</a:t>
            </a:r>
            <a:r>
              <a:rPr sz="4400" spc="-8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2" y="1706290"/>
            <a:ext cx="7372350" cy="3034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92405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ri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dd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spc="-10" dirty="0">
                <a:latin typeface="Calibri"/>
                <a:cs typeface="Calibri"/>
              </a:rPr>
              <a:t>t 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me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men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 (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800" spc="0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dd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ss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nd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ariab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500"/>
              </a:lnSpc>
              <a:spcBef>
                <a:spcPts val="22"/>
              </a:spcBef>
              <a:buFont typeface="Arial"/>
              <a:buChar char="–"/>
            </a:pPr>
            <a:endParaRPr sz="500" dirty="0"/>
          </a:p>
          <a:p>
            <a:pPr marL="755650" marR="337820" lvl="1" indent="-285750">
              <a:lnSpc>
                <a:spcPts val="233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5" dirty="0">
                <a:latin typeface="Calibri"/>
                <a:cs typeface="Calibri"/>
              </a:rPr>
              <a:t>ssi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 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ariab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ts val="2365"/>
              </a:lnSpc>
            </a:pPr>
            <a:r>
              <a:rPr lang="en-US" sz="2000" b="1" dirty="0" err="1">
                <a:solidFill>
                  <a:srgbClr val="034CA1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/>
                <a:cs typeface="Courier New"/>
              </a:rPr>
              <a:t>[] a = new </a:t>
            </a:r>
            <a:r>
              <a:rPr lang="en-US" sz="2000" b="1" dirty="0" err="1">
                <a:solidFill>
                  <a:srgbClr val="034CA1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/>
                <a:cs typeface="Courier New"/>
              </a:rPr>
              <a:t>[10];</a:t>
            </a:r>
          </a:p>
          <a:p>
            <a:pPr marL="927100">
              <a:lnSpc>
                <a:spcPts val="2365"/>
              </a:lnSpc>
            </a:pPr>
            <a:r>
              <a:rPr lang="en-US" sz="2000" b="1" dirty="0" err="1">
                <a:solidFill>
                  <a:srgbClr val="034CA1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/>
                <a:cs typeface="Courier New"/>
              </a:rPr>
              <a:t>[] 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b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a;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12"/>
              </a:spcBef>
            </a:pPr>
            <a:endParaRPr sz="600" dirty="0"/>
          </a:p>
          <a:p>
            <a:pPr marL="755650" marR="12700" lvl="1" indent="-285750">
              <a:lnSpc>
                <a:spcPct val="79900"/>
              </a:lnSpc>
              <a:buFont typeface="Arial"/>
              <a:buChar char="–"/>
              <a:tabLst>
                <a:tab pos="755650" algn="l"/>
                <a:tab pos="35941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add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a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0" dirty="0">
                <a:latin typeface="Calibri"/>
                <a:cs typeface="Calibri"/>
              </a:rPr>
              <a:t>dd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b</a:t>
            </a:r>
            <a:r>
              <a:rPr lang="en-US" sz="2400" b="1" spc="-5" dirty="0">
                <a:latin typeface="Courier New"/>
                <a:cs typeface="Courier New"/>
              </a:rPr>
              <a:t>: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 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145606" y="5222638"/>
            <a:ext cx="283524" cy="28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5" dirty="0">
                <a:latin typeface="Lucida Sans Typewriter"/>
                <a:cs typeface="Lucida Sans Typewriter"/>
              </a:rPr>
              <a:t>a</a:t>
            </a:r>
            <a:endParaRPr sz="1600" dirty="0">
              <a:latin typeface="Lucida Sans Typewriter"/>
              <a:cs typeface="Lucida Sans Typewriter"/>
            </a:endParaRPr>
          </a:p>
        </p:txBody>
      </p:sp>
      <p:sp>
        <p:nvSpPr>
          <p:cNvPr id="6" name="object 21"/>
          <p:cNvSpPr/>
          <p:nvPr/>
        </p:nvSpPr>
        <p:spPr>
          <a:xfrm>
            <a:off x="2551161" y="5196840"/>
            <a:ext cx="330772" cy="365760"/>
          </a:xfrm>
          <a:custGeom>
            <a:avLst/>
            <a:gdLst/>
            <a:ahLst/>
            <a:cxnLst/>
            <a:rect l="l" t="t" r="r" b="b"/>
            <a:pathLst>
              <a:path w="330772" h="365760">
                <a:moveTo>
                  <a:pt x="0" y="365759"/>
                </a:moveTo>
                <a:lnTo>
                  <a:pt x="330772" y="365759"/>
                </a:lnTo>
                <a:lnTo>
                  <a:pt x="330772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2973484" y="5265500"/>
            <a:ext cx="670560" cy="245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7"/>
          <p:cNvSpPr/>
          <p:nvPr/>
        </p:nvSpPr>
        <p:spPr>
          <a:xfrm>
            <a:off x="3028452" y="5331142"/>
            <a:ext cx="485132" cy="76200"/>
          </a:xfrm>
          <a:custGeom>
            <a:avLst/>
            <a:gdLst/>
            <a:ahLst/>
            <a:cxnLst/>
            <a:rect l="l" t="t" r="r" b="b"/>
            <a:pathLst>
              <a:path w="441029" h="76200">
                <a:moveTo>
                  <a:pt x="364829" y="0"/>
                </a:moveTo>
                <a:lnTo>
                  <a:pt x="364829" y="25400"/>
                </a:lnTo>
                <a:lnTo>
                  <a:pt x="0" y="25400"/>
                </a:lnTo>
                <a:lnTo>
                  <a:pt x="0" y="50800"/>
                </a:lnTo>
                <a:lnTo>
                  <a:pt x="364829" y="50800"/>
                </a:lnTo>
                <a:lnTo>
                  <a:pt x="364829" y="76200"/>
                </a:lnTo>
                <a:lnTo>
                  <a:pt x="441029" y="38101"/>
                </a:lnTo>
                <a:lnTo>
                  <a:pt x="364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9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71741"/>
              </p:ext>
            </p:extLst>
          </p:nvPr>
        </p:nvGraphicFramePr>
        <p:xfrm>
          <a:off x="3660020" y="5196840"/>
          <a:ext cx="32741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7"/>
          <p:cNvSpPr txBox="1"/>
          <p:nvPr/>
        </p:nvSpPr>
        <p:spPr>
          <a:xfrm>
            <a:off x="2145606" y="5930063"/>
            <a:ext cx="283524" cy="28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5" dirty="0">
                <a:latin typeface="Lucida Sans Typewriter"/>
                <a:cs typeface="Lucida Sans Typewriter"/>
              </a:rPr>
              <a:t>b</a:t>
            </a:r>
            <a:endParaRPr sz="1600" dirty="0">
              <a:latin typeface="Lucida Sans Typewriter"/>
              <a:cs typeface="Lucida Sans Typewriter"/>
            </a:endParaRPr>
          </a:p>
        </p:txBody>
      </p:sp>
      <p:sp>
        <p:nvSpPr>
          <p:cNvPr id="11" name="object 21"/>
          <p:cNvSpPr/>
          <p:nvPr/>
        </p:nvSpPr>
        <p:spPr>
          <a:xfrm>
            <a:off x="2551161" y="5904265"/>
            <a:ext cx="330772" cy="365760"/>
          </a:xfrm>
          <a:custGeom>
            <a:avLst/>
            <a:gdLst/>
            <a:ahLst/>
            <a:cxnLst/>
            <a:rect l="l" t="t" r="r" b="b"/>
            <a:pathLst>
              <a:path w="330772" h="365760">
                <a:moveTo>
                  <a:pt x="0" y="365759"/>
                </a:moveTo>
                <a:lnTo>
                  <a:pt x="330772" y="365759"/>
                </a:lnTo>
                <a:lnTo>
                  <a:pt x="330772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6"/>
          <p:cNvSpPr/>
          <p:nvPr/>
        </p:nvSpPr>
        <p:spPr>
          <a:xfrm rot="19482717">
            <a:off x="2983189" y="5704058"/>
            <a:ext cx="866223" cy="34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7"/>
          <p:cNvSpPr/>
          <p:nvPr/>
        </p:nvSpPr>
        <p:spPr>
          <a:xfrm rot="19482717">
            <a:off x="3024041" y="5836942"/>
            <a:ext cx="626689" cy="91378"/>
          </a:xfrm>
          <a:custGeom>
            <a:avLst/>
            <a:gdLst/>
            <a:ahLst/>
            <a:cxnLst/>
            <a:rect l="l" t="t" r="r" b="b"/>
            <a:pathLst>
              <a:path w="441029" h="76200">
                <a:moveTo>
                  <a:pt x="364829" y="0"/>
                </a:moveTo>
                <a:lnTo>
                  <a:pt x="364829" y="25400"/>
                </a:lnTo>
                <a:lnTo>
                  <a:pt x="0" y="25400"/>
                </a:lnTo>
                <a:lnTo>
                  <a:pt x="0" y="50800"/>
                </a:lnTo>
                <a:lnTo>
                  <a:pt x="364829" y="50800"/>
                </a:lnTo>
                <a:lnTo>
                  <a:pt x="364829" y="76200"/>
                </a:lnTo>
                <a:lnTo>
                  <a:pt x="441029" y="38101"/>
                </a:lnTo>
                <a:lnTo>
                  <a:pt x="364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981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U</a:t>
            </a:r>
            <a:r>
              <a:rPr sz="4400" spc="-15" dirty="0">
                <a:latin typeface="Calibri"/>
                <a:cs typeface="Calibri"/>
              </a:rPr>
              <a:t>s</a:t>
            </a:r>
            <a:r>
              <a:rPr sz="4400" spc="-25" dirty="0">
                <a:latin typeface="Calibri"/>
                <a:cs typeface="Calibri"/>
              </a:rPr>
              <a:t>e 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f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b="1" spc="0" dirty="0">
                <a:latin typeface="Courier New"/>
                <a:cs typeface="Courier New"/>
              </a:rPr>
              <a:t>=</a:t>
            </a:r>
            <a:r>
              <a:rPr sz="4400" b="1" spc="-1645" dirty="0">
                <a:latin typeface="Courier New"/>
                <a:cs typeface="Courier New"/>
              </a:rPr>
              <a:t> </a:t>
            </a:r>
            <a:r>
              <a:rPr sz="4400" spc="0" dirty="0">
                <a:latin typeface="Calibri"/>
                <a:cs typeface="Calibri"/>
              </a:rPr>
              <a:t>wi</a:t>
            </a:r>
            <a:r>
              <a:rPr sz="4400" spc="-5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h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10" dirty="0">
                <a:latin typeface="Calibri"/>
                <a:cs typeface="Calibri"/>
              </a:rPr>
              <a:t>r</a:t>
            </a:r>
            <a:r>
              <a:rPr sz="4400" spc="-8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8181416" cy="35932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47980" indent="-342900">
              <a:lnSpc>
                <a:spcPct val="101699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CA1"/>
                </a:solidFill>
                <a:latin typeface="Courier New"/>
                <a:cs typeface="Courier New"/>
              </a:rPr>
              <a:t>fo</a:t>
            </a:r>
            <a:r>
              <a:rPr sz="2800" b="1" spc="0" dirty="0">
                <a:solidFill>
                  <a:srgbClr val="034CA1"/>
                </a:solidFill>
                <a:latin typeface="Courier New"/>
                <a:cs typeface="Courier New"/>
              </a:rPr>
              <a:t>r</a:t>
            </a:r>
            <a:r>
              <a:rPr sz="2800"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loo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usu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-25" dirty="0">
                <a:latin typeface="Calibri"/>
                <a:cs typeface="Calibri"/>
              </a:rPr>
              <a:t>ma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h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 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me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ch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nd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x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itio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int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i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for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(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0;</a:t>
            </a:r>
            <a:r>
              <a:rPr lang="en-US"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(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a.lengt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h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)	&amp;&amp;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(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b.lengt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h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);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i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++) </a:t>
            </a:r>
            <a:r>
              <a:rPr lang="en-US"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	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b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[</a:t>
            </a:r>
            <a:r>
              <a:rPr sz="2000" b="1" spc="-5" dirty="0" err="1">
                <a:solidFill>
                  <a:srgbClr val="034CA1"/>
                </a:solidFill>
                <a:latin typeface="Courier New"/>
                <a:cs typeface="Courier New"/>
              </a:rPr>
              <a:t>i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]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a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[i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];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 dirty="0"/>
          </a:p>
          <a:p>
            <a:pPr marL="469900" marR="208915" indent="0">
              <a:lnSpc>
                <a:spcPts val="2870"/>
              </a:lnSpc>
              <a:buNone/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2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wil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b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a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b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 the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734185">
              <a:lnSpc>
                <a:spcPct val="100000"/>
              </a:lnSpc>
            </a:pPr>
            <a:r>
              <a:rPr lang="en-US" spc="-25" dirty="0">
                <a:latin typeface="Calibri"/>
                <a:cs typeface="Calibri"/>
              </a:rPr>
              <a:t>Self Test (</a:t>
            </a:r>
            <a:r>
              <a:rPr lang="en-US" u="sng" spc="-25" dirty="0">
                <a:latin typeface="Calibri"/>
                <a:cs typeface="Calibri"/>
              </a:rPr>
              <a:t>Bubble sort</a:t>
            </a:r>
            <a:r>
              <a:rPr lang="en-US" spc="-25" dirty="0"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7792"/>
            <a:ext cx="8608060" cy="52202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3995">
              <a:lnSpc>
                <a:spcPct val="150000"/>
              </a:lnSpc>
              <a:tabLst>
                <a:tab pos="354965" algn="l"/>
              </a:tabLst>
            </a:pPr>
            <a:r>
              <a:rPr lang="en-US" sz="3000" dirty="0">
                <a:latin typeface="Calibri"/>
                <a:cs typeface="Calibri"/>
              </a:rPr>
              <a:t>Initial                                    </a:t>
            </a:r>
            <a:r>
              <a:rPr lang="en-US" sz="3000" dirty="0" err="1">
                <a:latin typeface="Calibri"/>
                <a:cs typeface="Calibri"/>
              </a:rPr>
              <a:t>Initial</a:t>
            </a:r>
            <a:r>
              <a:rPr lang="en-US" sz="3000" dirty="0">
                <a:latin typeface="Calibri"/>
                <a:cs typeface="Calibri"/>
              </a:rPr>
              <a:t> Unsorted array</a:t>
            </a:r>
          </a:p>
          <a:p>
            <a:pPr marL="12700" marR="213995">
              <a:lnSpc>
                <a:spcPct val="150000"/>
              </a:lnSpc>
              <a:tabLst>
                <a:tab pos="354965" algn="l"/>
              </a:tabLst>
            </a:pPr>
            <a:r>
              <a:rPr lang="en-US" sz="3000" dirty="0">
                <a:latin typeface="Calibri"/>
                <a:cs typeface="Calibri"/>
              </a:rPr>
              <a:t>Step 1                                   Compare 1</a:t>
            </a:r>
            <a:r>
              <a:rPr lang="en-US" sz="3000" baseline="30000" dirty="0">
                <a:latin typeface="Calibri"/>
                <a:cs typeface="Calibri"/>
              </a:rPr>
              <a:t>st</a:t>
            </a:r>
            <a:r>
              <a:rPr lang="en-US" sz="3000" dirty="0">
                <a:latin typeface="Calibri"/>
                <a:cs typeface="Calibri"/>
              </a:rPr>
              <a:t> and 2</a:t>
            </a:r>
            <a:r>
              <a:rPr lang="en-US" sz="3000" baseline="30000" dirty="0">
                <a:latin typeface="Calibri"/>
                <a:cs typeface="Calibri"/>
              </a:rPr>
              <a:t>nd</a:t>
            </a:r>
            <a:endParaRPr lang="en-US" sz="3000" dirty="0">
              <a:latin typeface="Calibri"/>
              <a:cs typeface="Calibri"/>
            </a:endParaRPr>
          </a:p>
          <a:p>
            <a:pPr marL="12700" marR="213995">
              <a:lnSpc>
                <a:spcPct val="150000"/>
              </a:lnSpc>
              <a:tabLst>
                <a:tab pos="354965" algn="l"/>
              </a:tabLst>
            </a:pPr>
            <a:r>
              <a:rPr lang="en-US" sz="3000" dirty="0">
                <a:latin typeface="Calibri"/>
                <a:cs typeface="Calibri"/>
              </a:rPr>
              <a:t>Step 2                                   Compare 2</a:t>
            </a:r>
            <a:r>
              <a:rPr lang="en-US" sz="3000" baseline="30000" dirty="0">
                <a:latin typeface="Calibri"/>
                <a:cs typeface="Calibri"/>
              </a:rPr>
              <a:t>nd</a:t>
            </a:r>
            <a:r>
              <a:rPr lang="en-US" sz="3000" dirty="0">
                <a:latin typeface="Calibri"/>
                <a:cs typeface="Calibri"/>
              </a:rPr>
              <a:t> and 3</a:t>
            </a:r>
            <a:r>
              <a:rPr lang="en-US" sz="3000" baseline="30000" dirty="0">
                <a:latin typeface="Calibri"/>
                <a:cs typeface="Calibri"/>
              </a:rPr>
              <a:t>rd</a:t>
            </a:r>
            <a:endParaRPr lang="en-US" sz="3000" dirty="0">
              <a:latin typeface="Calibri"/>
              <a:cs typeface="Calibri"/>
            </a:endParaRPr>
          </a:p>
          <a:p>
            <a:pPr marL="12700" marR="213995">
              <a:lnSpc>
                <a:spcPct val="150000"/>
              </a:lnSpc>
              <a:tabLst>
                <a:tab pos="354965" algn="l"/>
              </a:tabLst>
            </a:pPr>
            <a:r>
              <a:rPr lang="en-US" sz="3000" dirty="0">
                <a:latin typeface="Calibri"/>
                <a:cs typeface="Calibri"/>
              </a:rPr>
              <a:t>Step 3                                   Compare 3</a:t>
            </a:r>
            <a:r>
              <a:rPr lang="en-US" sz="3000" baseline="30000" dirty="0">
                <a:latin typeface="Calibri"/>
                <a:cs typeface="Calibri"/>
              </a:rPr>
              <a:t>rd</a:t>
            </a:r>
            <a:r>
              <a:rPr lang="en-US" sz="3000" dirty="0">
                <a:latin typeface="Calibri"/>
                <a:cs typeface="Calibri"/>
              </a:rPr>
              <a:t> and 4</a:t>
            </a:r>
            <a:r>
              <a:rPr lang="en-US" sz="3000" baseline="30000" dirty="0">
                <a:latin typeface="Calibri"/>
                <a:cs typeface="Calibri"/>
              </a:rPr>
              <a:t>th</a:t>
            </a:r>
            <a:endParaRPr lang="en-US" sz="3000" dirty="0">
              <a:latin typeface="Calibri"/>
              <a:cs typeface="Calibri"/>
            </a:endParaRPr>
          </a:p>
          <a:p>
            <a:pPr marL="12700" marR="213995">
              <a:lnSpc>
                <a:spcPct val="150000"/>
              </a:lnSpc>
              <a:tabLst>
                <a:tab pos="354965" algn="l"/>
              </a:tabLst>
            </a:pPr>
            <a:r>
              <a:rPr lang="en-US" sz="3000" dirty="0">
                <a:latin typeface="Calibri"/>
                <a:cs typeface="Calibri"/>
              </a:rPr>
              <a:t>Step 4                                   Compare 4</a:t>
            </a:r>
            <a:r>
              <a:rPr lang="en-US" sz="3000" baseline="30000" dirty="0">
                <a:latin typeface="Calibri"/>
                <a:cs typeface="Calibri"/>
              </a:rPr>
              <a:t>th</a:t>
            </a:r>
            <a:r>
              <a:rPr lang="en-US" sz="3000" dirty="0">
                <a:latin typeface="Calibri"/>
                <a:cs typeface="Calibri"/>
              </a:rPr>
              <a:t> and 5</a:t>
            </a:r>
            <a:r>
              <a:rPr lang="en-US" sz="3000" baseline="30000" dirty="0">
                <a:latin typeface="Calibri"/>
                <a:cs typeface="Calibri"/>
              </a:rPr>
              <a:t>th</a:t>
            </a:r>
            <a:endParaRPr lang="en-US" sz="3000" dirty="0">
              <a:latin typeface="Calibri"/>
              <a:cs typeface="Calibri"/>
            </a:endParaRPr>
          </a:p>
          <a:p>
            <a:pPr marL="12700" marR="213995">
              <a:lnSpc>
                <a:spcPct val="150000"/>
              </a:lnSpc>
              <a:tabLst>
                <a:tab pos="354965" algn="l"/>
              </a:tabLst>
            </a:pPr>
            <a:r>
              <a:rPr lang="en-US" sz="3000" dirty="0">
                <a:latin typeface="Calibri"/>
                <a:cs typeface="Calibri"/>
              </a:rPr>
              <a:t>Step 5                                   Repeat Step 1-5 until</a:t>
            </a:r>
          </a:p>
          <a:p>
            <a:pPr marL="12700" marR="213995">
              <a:lnSpc>
                <a:spcPct val="150000"/>
              </a:lnSpc>
              <a:tabLst>
                <a:tab pos="354965" algn="l"/>
              </a:tabLst>
            </a:pPr>
            <a:r>
              <a:rPr lang="en-US" sz="3000" dirty="0">
                <a:latin typeface="Calibri"/>
                <a:cs typeface="Calibri"/>
              </a:rPr>
              <a:t>                                              no more swaps required</a:t>
            </a:r>
            <a:endParaRPr sz="3000" dirty="0">
              <a:latin typeface="Calibri"/>
              <a:cs typeface="Calibri"/>
            </a:endParaRPr>
          </a:p>
        </p:txBody>
      </p:sp>
      <p:graphicFrame>
        <p:nvGraphicFramePr>
          <p:cNvPr id="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18955"/>
              </p:ext>
            </p:extLst>
          </p:nvPr>
        </p:nvGraphicFramePr>
        <p:xfrm>
          <a:off x="1851000" y="1812174"/>
          <a:ext cx="23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01370"/>
              </p:ext>
            </p:extLst>
          </p:nvPr>
        </p:nvGraphicFramePr>
        <p:xfrm>
          <a:off x="1851000" y="2515548"/>
          <a:ext cx="23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5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3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11958"/>
              </p:ext>
            </p:extLst>
          </p:nvPr>
        </p:nvGraphicFramePr>
        <p:xfrm>
          <a:off x="1851000" y="3218922"/>
          <a:ext cx="23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5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8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71829"/>
              </p:ext>
            </p:extLst>
          </p:nvPr>
        </p:nvGraphicFramePr>
        <p:xfrm>
          <a:off x="1851000" y="3922296"/>
          <a:ext cx="23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8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4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3527"/>
              </p:ext>
            </p:extLst>
          </p:nvPr>
        </p:nvGraphicFramePr>
        <p:xfrm>
          <a:off x="1851000" y="4625670"/>
          <a:ext cx="23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8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6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85805"/>
              </p:ext>
            </p:extLst>
          </p:nvPr>
        </p:nvGraphicFramePr>
        <p:xfrm>
          <a:off x="1851000" y="5329044"/>
          <a:ext cx="23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dirty="0"/>
                        <a:t> 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9060" algn="l"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8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6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734185">
              <a:lnSpc>
                <a:spcPct val="100000"/>
              </a:lnSpc>
            </a:pPr>
            <a:r>
              <a:rPr lang="en-US" spc="-25" dirty="0">
                <a:latin typeface="Calibri"/>
                <a:cs typeface="Calibri"/>
              </a:rPr>
              <a:t>Self Test (</a:t>
            </a:r>
            <a:r>
              <a:rPr lang="en-US" u="sng" spc="-25" dirty="0">
                <a:latin typeface="Calibri"/>
                <a:cs typeface="Calibri"/>
              </a:rPr>
              <a:t>Bubble sort</a:t>
            </a:r>
            <a:r>
              <a:rPr lang="en-US" spc="-25" dirty="0"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BubbleSort</a:t>
            </a:r>
            <a:r>
              <a:rPr lang="en-US" altLang="ko-KR" b="1" dirty="0"/>
              <a:t> {</a:t>
            </a:r>
          </a:p>
          <a:p>
            <a:pPr lvl="1"/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2"/>
            <a:r>
              <a:rPr lang="en-US" altLang="ko-KR" dirty="0"/>
              <a:t>Scanner scan = </a:t>
            </a:r>
            <a:r>
              <a:rPr lang="en-US" altLang="ko-KR" b="1" dirty="0"/>
              <a:t>new Scanner(System.</a:t>
            </a:r>
            <a:r>
              <a:rPr lang="en-US" altLang="ko-KR" b="1" i="1" dirty="0"/>
              <a:t>in);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…..source code……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("Output : ");</a:t>
            </a:r>
          </a:p>
          <a:p>
            <a:pPr lvl="2"/>
            <a:r>
              <a:rPr lang="nn-NO" altLang="ko-KR" b="1" dirty="0"/>
              <a:t>for (int i = 0; i &lt; array.length; i++) {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(array[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] + " ");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scan.close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b="1" dirty="0" err="1"/>
              <a:t>Intput</a:t>
            </a:r>
            <a:r>
              <a:rPr lang="en-US" altLang="ko-KR" b="1" dirty="0"/>
              <a:t> : </a:t>
            </a:r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5 3 8 4 6</a:t>
            </a:r>
          </a:p>
          <a:p>
            <a:r>
              <a:rPr lang="en-US" altLang="ko-KR" b="1" dirty="0"/>
              <a:t>Output : 3 4 5 6 8 </a:t>
            </a:r>
          </a:p>
        </p:txBody>
      </p:sp>
    </p:spTree>
    <p:extLst>
      <p:ext uri="{BB962C8B-B14F-4D97-AF65-F5344CB8AC3E}">
        <p14:creationId xmlns:p14="http://schemas.microsoft.com/office/powerpoint/2010/main" val="417390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734185">
              <a:lnSpc>
                <a:spcPct val="100000"/>
              </a:lnSpc>
            </a:pPr>
            <a:r>
              <a:rPr lang="en-US" spc="-25" dirty="0">
                <a:latin typeface="Calibri"/>
                <a:cs typeface="Calibri"/>
              </a:rPr>
              <a:t>Self Test (</a:t>
            </a:r>
            <a:r>
              <a:rPr lang="en-US" u="sng" spc="-25" dirty="0">
                <a:latin typeface="Calibri"/>
                <a:cs typeface="Calibri"/>
              </a:rPr>
              <a:t>Lotto</a:t>
            </a:r>
            <a:r>
              <a:rPr lang="en-US" spc="-25" dirty="0"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b="1" dirty="0"/>
              <a:t>public class Lotto {</a:t>
            </a:r>
          </a:p>
          <a:p>
            <a:pPr lvl="1"/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2"/>
            <a:r>
              <a:rPr lang="en-US" altLang="ko-KR" dirty="0"/>
              <a:t>Random </a:t>
            </a:r>
            <a:r>
              <a:rPr lang="en-US" altLang="ko-KR" dirty="0" err="1"/>
              <a:t>random</a:t>
            </a:r>
            <a:r>
              <a:rPr lang="en-US" altLang="ko-KR" dirty="0"/>
              <a:t> = </a:t>
            </a:r>
            <a:r>
              <a:rPr lang="en-US" altLang="ko-KR" b="1" dirty="0"/>
              <a:t>new Random();</a:t>
            </a:r>
            <a:endParaRPr lang="en-US" altLang="ko-KR" dirty="0"/>
          </a:p>
          <a:p>
            <a:pPr lvl="2"/>
            <a:endParaRPr lang="en-US" altLang="ko-KR" b="1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…..source code……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로또</a:t>
            </a:r>
            <a:r>
              <a:rPr lang="en-US" altLang="ko-KR" b="1" i="1" dirty="0"/>
              <a:t>6/45 </a:t>
            </a:r>
            <a:r>
              <a:rPr lang="ko-KR" altLang="en-US" b="1" i="1" dirty="0"/>
              <a:t>당첨번호 정보</a:t>
            </a:r>
            <a:r>
              <a:rPr lang="en-US" altLang="ko-KR" b="1" i="1" dirty="0"/>
              <a:t>");</a:t>
            </a:r>
          </a:p>
          <a:p>
            <a:pPr lvl="2"/>
            <a:r>
              <a:rPr lang="en-US" altLang="ko-KR" b="1" dirty="0"/>
              <a:t>for 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 = 0; </a:t>
            </a:r>
            <a:r>
              <a:rPr lang="en-US" altLang="ko-KR" b="1" dirty="0" err="1"/>
              <a:t>i</a:t>
            </a:r>
            <a:r>
              <a:rPr lang="en-US" altLang="ko-KR" b="1" dirty="0"/>
              <a:t> &lt; </a:t>
            </a:r>
            <a:r>
              <a:rPr lang="en-US" altLang="ko-KR" b="1" dirty="0" err="1"/>
              <a:t>lottoNumber.length</a:t>
            </a:r>
            <a:r>
              <a:rPr lang="en-US" altLang="ko-KR" b="1" dirty="0"/>
              <a:t>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  <a:endParaRPr lang="en-US" altLang="ko-KR" dirty="0"/>
          </a:p>
          <a:p>
            <a:pPr lvl="2"/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lottoNumber</a:t>
            </a:r>
            <a:r>
              <a:rPr lang="en-US" altLang="ko-KR" b="1" i="1" dirty="0"/>
              <a:t>[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] + " ");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b="1" dirty="0"/>
              <a:t>Output :</a:t>
            </a:r>
          </a:p>
          <a:p>
            <a:r>
              <a:rPr lang="ko-KR" altLang="en-US" b="1" dirty="0"/>
              <a:t>로또</a:t>
            </a:r>
            <a:r>
              <a:rPr lang="en-US" altLang="ko-KR" b="1" dirty="0"/>
              <a:t>6/45 </a:t>
            </a:r>
            <a:r>
              <a:rPr lang="ko-KR" altLang="en-US" b="1" dirty="0"/>
              <a:t>당첨번호 정보</a:t>
            </a:r>
          </a:p>
          <a:p>
            <a:r>
              <a:rPr lang="en-US" altLang="ko-KR" b="1" dirty="0"/>
              <a:t>2  8  23  26  27  44</a:t>
            </a:r>
          </a:p>
        </p:txBody>
      </p:sp>
    </p:spTree>
    <p:extLst>
      <p:ext uri="{BB962C8B-B14F-4D97-AF65-F5344CB8AC3E}">
        <p14:creationId xmlns:p14="http://schemas.microsoft.com/office/powerpoint/2010/main" val="4168322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44320"/>
            <a:ext cx="7684770" cy="3267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55"/>
              </a:lnSpc>
            </a:pP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Date[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]</a:t>
            </a:r>
            <a:r>
              <a:rPr sz="2400" b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holidayLis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400" b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 ne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w</a:t>
            </a:r>
            <a:r>
              <a:rPr sz="2400" b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Date[20]</a:t>
            </a:r>
            <a:r>
              <a:rPr sz="2400" spc="0" dirty="0">
                <a:solidFill>
                  <a:srgbClr val="034CA1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45"/>
              </a:spcBef>
            </a:pPr>
            <a:endParaRPr sz="700"/>
          </a:p>
          <a:p>
            <a:pPr marL="355600" marR="12700" indent="-342900">
              <a:lnSpc>
                <a:spcPct val="794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mp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nd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x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aria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ty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34CA1"/>
                </a:solidFill>
                <a:latin typeface="Courier New"/>
                <a:cs typeface="Courier New"/>
              </a:rPr>
              <a:t>Date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Date</a:t>
            </a:r>
            <a:endParaRPr sz="2400">
              <a:latin typeface="Courier New"/>
              <a:cs typeface="Courier New"/>
            </a:endParaRPr>
          </a:p>
          <a:p>
            <a:pPr lvl="1">
              <a:lnSpc>
                <a:spcPts val="550"/>
              </a:lnSpc>
              <a:spcBef>
                <a:spcPts val="48"/>
              </a:spcBef>
              <a:buFont typeface="Arial"/>
              <a:buChar char="–"/>
            </a:pPr>
            <a:endParaRPr sz="550"/>
          </a:p>
          <a:p>
            <a:pPr marL="755650" marR="847090" lvl="1" indent="-285750">
              <a:lnSpc>
                <a:spcPct val="799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ariab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au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init</a:t>
            </a:r>
            <a:r>
              <a:rPr sz="2400" spc="0" dirty="0">
                <a:latin typeface="Calibri"/>
                <a:cs typeface="Calibri"/>
              </a:rPr>
              <a:t>iali</a:t>
            </a:r>
            <a:r>
              <a:rPr sz="2400" spc="-60" dirty="0">
                <a:latin typeface="Calibri"/>
                <a:cs typeface="Calibri"/>
              </a:rPr>
              <a:t>z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null</a:t>
            </a:r>
            <a:endParaRPr sz="2400">
              <a:latin typeface="Courier New"/>
              <a:cs typeface="Courier New"/>
            </a:endParaRPr>
          </a:p>
          <a:p>
            <a:pPr lvl="1">
              <a:lnSpc>
                <a:spcPts val="550"/>
              </a:lnSpc>
              <a:spcBef>
                <a:spcPts val="48"/>
              </a:spcBef>
              <a:buFont typeface="Arial"/>
              <a:buChar char="–"/>
            </a:pPr>
            <a:endParaRPr sz="550"/>
          </a:p>
          <a:p>
            <a:pPr marL="755650" marR="193040" lvl="1" indent="-285750">
              <a:lnSpc>
                <a:spcPct val="799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pt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 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"nu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ep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3014225" y="477011"/>
            <a:ext cx="3115739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25" dirty="0">
                <a:latin typeface="Calibri"/>
                <a:cs typeface="Calibri"/>
              </a:rPr>
              <a:t>Object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90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34792"/>
            <a:ext cx="8002905" cy="1209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 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ariab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qu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ru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ne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w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(si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8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-10" dirty="0">
                <a:latin typeface="Calibri"/>
                <a:cs typeface="Calibri"/>
              </a:rPr>
              <a:t>r pe</a:t>
            </a:r>
            <a:r>
              <a:rPr sz="2400" spc="0" dirty="0">
                <a:latin typeface="Calibri"/>
                <a:cs typeface="Calibri"/>
              </a:rPr>
              <a:t>rha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fo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r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spc="0" dirty="0">
                <a:latin typeface="Calibri"/>
                <a:cs typeface="Calibri"/>
              </a:rPr>
              <a:t>p)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je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385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holidayLis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[0]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new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Date();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814320"/>
            <a:ext cx="2312035" cy="1249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endParaRPr sz="2000" dirty="0">
              <a:latin typeface="Courier New"/>
              <a:cs typeface="Courier New"/>
            </a:endParaRPr>
          </a:p>
          <a:p>
            <a:pPr marR="12700" algn="r">
              <a:lnSpc>
                <a:spcPct val="100000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holidayLis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[19]</a:t>
            </a:r>
            <a:endParaRPr sz="2000" dirty="0">
              <a:latin typeface="Courier New"/>
              <a:cs typeface="Courier New"/>
            </a:endParaRPr>
          </a:p>
          <a:p>
            <a:pPr marR="334645" algn="r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Calibri"/>
                <a:cs typeface="Calibri"/>
              </a:rPr>
              <a:t>OR</a:t>
            </a:r>
          </a:p>
          <a:p>
            <a:pPr marR="12700" algn="r">
              <a:lnSpc>
                <a:spcPts val="2365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for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(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int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2814320"/>
            <a:ext cx="2007235" cy="639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new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Date();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540" y="3728720"/>
            <a:ext cx="429323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holidayList.lengt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h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;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i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++)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033520"/>
            <a:ext cx="7569200" cy="995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holidayLis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t[i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]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new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Date();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 marL="355600" marR="12700" indent="-342900">
              <a:lnSpc>
                <a:spcPct val="79900"/>
              </a:lnSpc>
              <a:buFont typeface="Arial"/>
              <a:buChar char="•"/>
              <a:tabLst>
                <a:tab pos="354965" algn="l"/>
                <a:tab pos="3412490" algn="l"/>
              </a:tabLst>
            </a:pP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ariab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spc="-10" dirty="0">
                <a:latin typeface="Calibri"/>
                <a:cs typeface="Calibri"/>
              </a:rPr>
              <a:t> ea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0" dirty="0">
                <a:latin typeface="Calibri"/>
                <a:cs typeface="Calibri"/>
              </a:rPr>
              <a:t>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	add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ess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Dat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3014225" y="477011"/>
            <a:ext cx="3115739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25" dirty="0">
                <a:latin typeface="Calibri"/>
                <a:cs typeface="Calibri"/>
              </a:rPr>
              <a:t>Object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0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4225" y="477011"/>
            <a:ext cx="3115739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25" dirty="0">
                <a:latin typeface="Calibri"/>
                <a:cs typeface="Calibri"/>
              </a:rPr>
              <a:t>Object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7619" t="10297" r="53809" b="50833"/>
          <a:stretch/>
        </p:blipFill>
        <p:spPr>
          <a:xfrm>
            <a:off x="762000" y="1523999"/>
            <a:ext cx="2971800" cy="37393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63850" y="4300452"/>
            <a:ext cx="170815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5238" t="61089" r="50476" b="30990"/>
          <a:stretch/>
        </p:blipFill>
        <p:spPr>
          <a:xfrm>
            <a:off x="4572000" y="1523999"/>
            <a:ext cx="3886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2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4225" y="477011"/>
            <a:ext cx="3115739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25" dirty="0">
                <a:latin typeface="Calibri"/>
                <a:cs typeface="Calibri"/>
              </a:rPr>
              <a:t>Object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7619" t="10297" r="53809" b="50891"/>
          <a:stretch/>
        </p:blipFill>
        <p:spPr>
          <a:xfrm>
            <a:off x="767542" y="1523999"/>
            <a:ext cx="2971800" cy="3733801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2863850" y="4300452"/>
            <a:ext cx="170815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Creates an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Output :</a:t>
            </a:r>
          </a:p>
          <a:p>
            <a:r>
              <a:rPr lang="en-US" altLang="ko-KR" dirty="0"/>
              <a:t>       3</a:t>
            </a:r>
          </a:p>
        </p:txBody>
      </p:sp>
    </p:spTree>
    <p:extLst>
      <p:ext uri="{BB962C8B-B14F-4D97-AF65-F5344CB8AC3E}">
        <p14:creationId xmlns:p14="http://schemas.microsoft.com/office/powerpoint/2010/main" val="251233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Output :</a:t>
            </a:r>
          </a:p>
          <a:p>
            <a:r>
              <a:rPr lang="en-US" altLang="ko-KR" dirty="0"/>
              <a:t>       0 1 2 3 4 5 6 7 8 9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619" t="11611" r="51429" b="56819"/>
          <a:stretch/>
        </p:blipFill>
        <p:spPr>
          <a:xfrm>
            <a:off x="494580" y="1830391"/>
            <a:ext cx="3352800" cy="303713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151" rIns="0" bIns="0" rtlCol="0">
            <a:noAutofit/>
          </a:bodyPr>
          <a:lstStyle/>
          <a:p>
            <a:pPr marL="1306830">
              <a:lnSpc>
                <a:spcPct val="100000"/>
              </a:lnSpc>
            </a:pPr>
            <a:r>
              <a:rPr sz="3600" spc="-95" dirty="0">
                <a:latin typeface="Calibri"/>
                <a:cs typeface="Calibri"/>
              </a:rPr>
              <a:t>P</a:t>
            </a:r>
            <a:r>
              <a:rPr sz="3600" spc="-20" dirty="0">
                <a:latin typeface="Calibri"/>
                <a:cs typeface="Calibri"/>
              </a:rPr>
              <a:t>ass</a:t>
            </a:r>
            <a:r>
              <a:rPr sz="3600" spc="-5" dirty="0">
                <a:latin typeface="Calibri"/>
                <a:cs typeface="Calibri"/>
              </a:rPr>
              <a:t>in</a:t>
            </a:r>
            <a:r>
              <a:rPr sz="3600" spc="-20" dirty="0">
                <a:latin typeface="Calibri"/>
                <a:cs typeface="Calibri"/>
              </a:rPr>
              <a:t>g an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Ar</a:t>
            </a:r>
            <a:r>
              <a:rPr sz="3600" spc="-95" dirty="0">
                <a:latin typeface="Calibri"/>
                <a:cs typeface="Calibri"/>
              </a:rPr>
              <a:t>r</a:t>
            </a:r>
            <a:r>
              <a:rPr sz="3600" spc="-65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y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0" dirty="0">
                <a:latin typeface="Calibri"/>
                <a:cs typeface="Calibri"/>
              </a:rPr>
              <a:t>as 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95" dirty="0">
                <a:latin typeface="Calibri"/>
                <a:cs typeface="Calibri"/>
              </a:rPr>
              <a:t>P</a:t>
            </a:r>
            <a:r>
              <a:rPr sz="3600" spc="-20" dirty="0">
                <a:latin typeface="Calibri"/>
                <a:cs typeface="Calibri"/>
              </a:rPr>
              <a:t>a</a:t>
            </a:r>
            <a:r>
              <a:rPr sz="3600" spc="-95" dirty="0">
                <a:latin typeface="Calibri"/>
                <a:cs typeface="Calibri"/>
              </a:rPr>
              <a:t>r</a:t>
            </a:r>
            <a:r>
              <a:rPr sz="3600" spc="0" dirty="0">
                <a:latin typeface="Calibri"/>
                <a:cs typeface="Calibri"/>
              </a:rPr>
              <a:t>a</a:t>
            </a:r>
            <a:r>
              <a:rPr sz="3600" spc="-35" dirty="0">
                <a:latin typeface="Calibri"/>
                <a:cs typeface="Calibri"/>
              </a:rPr>
              <a:t>m</a:t>
            </a:r>
            <a:r>
              <a:rPr sz="3600" spc="-45" dirty="0">
                <a:latin typeface="Calibri"/>
                <a:cs typeface="Calibri"/>
              </a:rPr>
              <a:t>e</a:t>
            </a:r>
            <a:r>
              <a:rPr sz="3600" spc="-60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e</a:t>
            </a:r>
            <a:r>
              <a:rPr sz="3600" spc="-15" dirty="0">
                <a:latin typeface="Calibri"/>
                <a:cs typeface="Calibri"/>
              </a:rPr>
              <a:t>r</a:t>
            </a:r>
            <a:endParaRPr sz="3600" dirty="0">
              <a:latin typeface="Calibri"/>
              <a:cs typeface="Calibri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191000" y="1830391"/>
            <a:ext cx="2743200" cy="1320099"/>
            <a:chOff x="6003174" y="2032701"/>
            <a:chExt cx="2743200" cy="1320099"/>
          </a:xfrm>
        </p:grpSpPr>
        <p:sp>
          <p:nvSpPr>
            <p:cNvPr id="5" name="object 5"/>
            <p:cNvSpPr/>
            <p:nvPr/>
          </p:nvSpPr>
          <p:spPr>
            <a:xfrm>
              <a:off x="6003174" y="2032701"/>
              <a:ext cx="2743200" cy="1320098"/>
            </a:xfrm>
            <a:custGeom>
              <a:avLst/>
              <a:gdLst/>
              <a:ahLst/>
              <a:cxnLst/>
              <a:rect l="l" t="t" r="r" b="b"/>
              <a:pathLst>
                <a:path w="2743200" h="1320098">
                  <a:moveTo>
                    <a:pt x="0" y="1320098"/>
                  </a:moveTo>
                  <a:lnTo>
                    <a:pt x="2743200" y="132009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1320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3174" y="2032701"/>
              <a:ext cx="2743200" cy="1320099"/>
            </a:xfrm>
            <a:custGeom>
              <a:avLst/>
              <a:gdLst/>
              <a:ahLst/>
              <a:cxnLst/>
              <a:rect l="l" t="t" r="r" b="b"/>
              <a:pathLst>
                <a:path w="2743200" h="1320099">
                  <a:moveTo>
                    <a:pt x="0" y="0"/>
                  </a:moveTo>
                  <a:lnTo>
                    <a:pt x="2743200" y="0"/>
                  </a:lnTo>
                  <a:lnTo>
                    <a:pt x="2743200" y="1320099"/>
                  </a:lnTo>
                  <a:lnTo>
                    <a:pt x="0" y="13200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81914" y="2065294"/>
              <a:ext cx="2435860" cy="11912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98450" marR="12700" indent="-285750">
                <a:lnSpc>
                  <a:spcPct val="100200"/>
                </a:lnSpc>
                <a:tabLst>
                  <a:tab pos="297815" algn="l"/>
                </a:tabLst>
              </a:pPr>
              <a:r>
                <a:rPr sz="1400" spc="465" dirty="0">
                  <a:latin typeface="Arial"/>
                  <a:cs typeface="Arial"/>
                </a:rPr>
                <a:t>q	</a:t>
              </a:r>
              <a:r>
                <a:rPr sz="1400" spc="-120" dirty="0">
                  <a:latin typeface="Calibri"/>
                  <a:cs typeface="Calibri"/>
                </a:rPr>
                <a:t>T</a:t>
              </a:r>
              <a:r>
                <a:rPr sz="1400" spc="0" dirty="0">
                  <a:latin typeface="Calibri"/>
                  <a:cs typeface="Calibri"/>
                </a:rPr>
                <a:t>o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pass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an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a</a:t>
              </a:r>
              <a:r>
                <a:rPr sz="1400" spc="-10" dirty="0">
                  <a:latin typeface="Calibri"/>
                  <a:cs typeface="Calibri"/>
                </a:rPr>
                <a:t>r</a:t>
              </a:r>
              <a:r>
                <a:rPr sz="1400" spc="-35" dirty="0">
                  <a:latin typeface="Calibri"/>
                  <a:cs typeface="Calibri"/>
                </a:rPr>
                <a:t>r</a:t>
              </a:r>
              <a:r>
                <a:rPr sz="1400" spc="-25" dirty="0">
                  <a:latin typeface="Calibri"/>
                  <a:cs typeface="Calibri"/>
                </a:rPr>
                <a:t>a</a:t>
              </a:r>
              <a:r>
                <a:rPr sz="1400" spc="-10" dirty="0">
                  <a:latin typeface="Calibri"/>
                  <a:cs typeface="Calibri"/>
                </a:rPr>
                <a:t>y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as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a pa</a:t>
              </a:r>
              <a:r>
                <a:rPr sz="1400" spc="-35" dirty="0">
                  <a:latin typeface="Calibri"/>
                  <a:cs typeface="Calibri"/>
                </a:rPr>
                <a:t>r</a:t>
              </a:r>
              <a:r>
                <a:rPr sz="1400" spc="0" dirty="0">
                  <a:latin typeface="Calibri"/>
                  <a:cs typeface="Calibri"/>
                </a:rPr>
                <a:t>a</a:t>
              </a:r>
              <a:r>
                <a:rPr sz="1400" spc="-25" dirty="0">
                  <a:latin typeface="Calibri"/>
                  <a:cs typeface="Calibri"/>
                </a:rPr>
                <a:t>m</a:t>
              </a:r>
              <a:r>
                <a:rPr sz="1400" spc="-15" dirty="0">
                  <a:latin typeface="Calibri"/>
                  <a:cs typeface="Calibri"/>
                </a:rPr>
                <a:t>et</a:t>
              </a:r>
              <a:r>
                <a:rPr sz="1400" spc="-10" dirty="0">
                  <a:latin typeface="Calibri"/>
                  <a:cs typeface="Calibri"/>
                </a:rPr>
                <a:t>er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si</a:t>
              </a:r>
              <a:r>
                <a:rPr sz="1400" spc="-25" dirty="0">
                  <a:latin typeface="Calibri"/>
                  <a:cs typeface="Calibri"/>
                </a:rPr>
                <a:t>m</a:t>
              </a:r>
              <a:r>
                <a:rPr sz="1400" spc="0" dirty="0">
                  <a:latin typeface="Calibri"/>
                  <a:cs typeface="Calibri"/>
                </a:rPr>
                <a:t>pl</a:t>
              </a:r>
              <a:r>
                <a:rPr sz="1400" spc="-10" dirty="0">
                  <a:latin typeface="Calibri"/>
                  <a:cs typeface="Calibri"/>
                </a:rPr>
                <a:t>y de</a:t>
              </a:r>
              <a:r>
                <a:rPr sz="1400" spc="-15" dirty="0">
                  <a:latin typeface="Calibri"/>
                  <a:cs typeface="Calibri"/>
                </a:rPr>
                <a:t>c</a:t>
              </a:r>
              <a:r>
                <a:rPr sz="1400" spc="0" dirty="0">
                  <a:latin typeface="Calibri"/>
                  <a:cs typeface="Calibri"/>
                </a:rPr>
                <a:t>la</a:t>
              </a:r>
              <a:r>
                <a:rPr sz="1400" spc="-25" dirty="0">
                  <a:latin typeface="Calibri"/>
                  <a:cs typeface="Calibri"/>
                </a:rPr>
                <a:t>r</a:t>
              </a:r>
              <a:r>
                <a:rPr sz="1400" spc="-10" dirty="0">
                  <a:latin typeface="Calibri"/>
                  <a:cs typeface="Calibri"/>
                </a:rPr>
                <a:t>e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t</a:t>
              </a:r>
              <a:r>
                <a:rPr sz="1400" spc="-10" dirty="0">
                  <a:latin typeface="Calibri"/>
                  <a:cs typeface="Calibri"/>
                </a:rPr>
                <a:t>he</a:t>
              </a:r>
              <a:r>
                <a:rPr sz="1400" spc="-5" dirty="0">
                  <a:latin typeface="Calibri"/>
                  <a:cs typeface="Calibri"/>
                </a:rPr>
                <a:t> id</a:t>
              </a:r>
              <a:r>
                <a:rPr sz="1400" spc="-10" dirty="0">
                  <a:latin typeface="Calibri"/>
                  <a:cs typeface="Calibri"/>
                </a:rPr>
                <a:t>e</a:t>
              </a:r>
              <a:r>
                <a:rPr sz="1400" spc="-15" dirty="0">
                  <a:latin typeface="Calibri"/>
                  <a:cs typeface="Calibri"/>
                </a:rPr>
                <a:t>n</a:t>
              </a:r>
              <a:r>
                <a:rPr sz="1400" spc="0" dirty="0">
                  <a:latin typeface="Calibri"/>
                  <a:cs typeface="Calibri"/>
                </a:rPr>
                <a:t>ti</a:t>
              </a:r>
              <a:r>
                <a:rPr sz="1400" spc="-5" dirty="0">
                  <a:latin typeface="Calibri"/>
                  <a:cs typeface="Calibri"/>
                </a:rPr>
                <a:t>f</a:t>
              </a:r>
              <a:r>
                <a:rPr sz="1400" spc="0" dirty="0">
                  <a:latin typeface="Calibri"/>
                  <a:cs typeface="Calibri"/>
                </a:rPr>
                <a:t>ie</a:t>
              </a:r>
              <a:r>
                <a:rPr sz="1400" spc="-150" dirty="0">
                  <a:latin typeface="Calibri"/>
                  <a:cs typeface="Calibri"/>
                </a:rPr>
                <a:t>r</a:t>
              </a:r>
              <a:r>
                <a:rPr sz="1400" spc="0" dirty="0">
                  <a:latin typeface="Calibri"/>
                  <a:cs typeface="Calibri"/>
                </a:rPr>
                <a:t>.</a:t>
              </a:r>
              <a:endParaRPr sz="1400">
                <a:latin typeface="Calibri"/>
                <a:cs typeface="Calibri"/>
              </a:endParaRPr>
            </a:p>
            <a:p>
              <a:pPr>
                <a:lnSpc>
                  <a:spcPts val="900"/>
                </a:lnSpc>
                <a:spcBef>
                  <a:spcPts val="17"/>
                </a:spcBef>
              </a:pPr>
              <a:endParaRPr sz="900"/>
            </a:p>
            <a:p>
              <a:pPr marL="298450" marR="51435" indent="-285750">
                <a:lnSpc>
                  <a:spcPts val="1670"/>
                </a:lnSpc>
                <a:tabLst>
                  <a:tab pos="297815" algn="l"/>
                </a:tabLst>
              </a:pPr>
              <a:r>
                <a:rPr sz="1400" spc="465" dirty="0">
                  <a:latin typeface="Arial"/>
                  <a:cs typeface="Arial"/>
                </a:rPr>
                <a:t>q	</a:t>
              </a:r>
              <a:r>
                <a:rPr sz="1400" spc="-100" dirty="0">
                  <a:latin typeface="Calibri"/>
                  <a:cs typeface="Calibri"/>
                </a:rPr>
                <a:t>Y</a:t>
              </a:r>
              <a:r>
                <a:rPr sz="1400" spc="-5" dirty="0">
                  <a:latin typeface="Calibri"/>
                  <a:cs typeface="Calibri"/>
                </a:rPr>
                <a:t>o</a:t>
              </a:r>
              <a:r>
                <a:rPr sz="1400" spc="0" dirty="0">
                  <a:latin typeface="Calibri"/>
                  <a:cs typeface="Calibri"/>
                </a:rPr>
                <a:t>u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do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n</a:t>
              </a:r>
              <a:r>
                <a:rPr sz="1400" spc="-5" dirty="0">
                  <a:latin typeface="Calibri"/>
                  <a:cs typeface="Calibri"/>
                </a:rPr>
                <a:t>ot n</a:t>
              </a:r>
              <a:r>
                <a:rPr sz="1400" spc="-10" dirty="0">
                  <a:latin typeface="Calibri"/>
                  <a:cs typeface="Calibri"/>
                </a:rPr>
                <a:t>eed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-15" dirty="0">
                  <a:latin typeface="Calibri"/>
                  <a:cs typeface="Calibri"/>
                </a:rPr>
                <a:t>t</a:t>
              </a:r>
              <a:r>
                <a:rPr sz="1400" spc="0" dirty="0">
                  <a:latin typeface="Calibri"/>
                  <a:cs typeface="Calibri"/>
                </a:rPr>
                <a:t>o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-10" dirty="0">
                  <a:latin typeface="Calibri"/>
                  <a:cs typeface="Calibri"/>
                </a:rPr>
                <a:t>e</a:t>
              </a:r>
              <a:r>
                <a:rPr sz="1400" spc="-15" dirty="0">
                  <a:latin typeface="Calibri"/>
                  <a:cs typeface="Calibri"/>
                </a:rPr>
                <a:t>nt</a:t>
              </a:r>
              <a:r>
                <a:rPr sz="1400" spc="-10" dirty="0">
                  <a:latin typeface="Calibri"/>
                  <a:cs typeface="Calibri"/>
                </a:rPr>
                <a:t>er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th</a:t>
              </a:r>
              <a:r>
                <a:rPr sz="1400" spc="-10" dirty="0">
                  <a:latin typeface="Calibri"/>
                  <a:cs typeface="Calibri"/>
                </a:rPr>
                <a:t>e</a:t>
              </a:r>
              <a:r>
                <a:rPr sz="1400" spc="-5" dirty="0">
                  <a:latin typeface="Calibri"/>
                  <a:cs typeface="Calibri"/>
                </a:rPr>
                <a:t> si</a:t>
              </a:r>
              <a:r>
                <a:rPr sz="1400" spc="-35" dirty="0">
                  <a:latin typeface="Calibri"/>
                  <a:cs typeface="Calibri"/>
                </a:rPr>
                <a:t>z</a:t>
              </a:r>
              <a:r>
                <a:rPr sz="1400" spc="-10" dirty="0">
                  <a:latin typeface="Calibri"/>
                  <a:cs typeface="Calibri"/>
                </a:rPr>
                <a:t>e</a:t>
              </a:r>
              <a:r>
                <a:rPr sz="1400" spc="-5" dirty="0">
                  <a:latin typeface="Calibri"/>
                  <a:cs typeface="Calibri"/>
                </a:rPr>
                <a:t> o</a:t>
              </a:r>
              <a:r>
                <a:rPr sz="1400" spc="0" dirty="0">
                  <a:latin typeface="Calibri"/>
                  <a:cs typeface="Calibri"/>
                </a:rPr>
                <a:t>f</a:t>
              </a:r>
              <a:r>
                <a:rPr sz="1400" spc="-10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t</a:t>
              </a:r>
              <a:r>
                <a:rPr sz="1400" spc="-10" dirty="0">
                  <a:latin typeface="Calibri"/>
                  <a:cs typeface="Calibri"/>
                </a:rPr>
                <a:t>he</a:t>
              </a:r>
              <a:r>
                <a:rPr sz="1400" spc="-5" dirty="0">
                  <a:latin typeface="Calibri"/>
                  <a:cs typeface="Calibri"/>
                </a:rPr>
                <a:t> </a:t>
              </a:r>
              <a:r>
                <a:rPr sz="1400" spc="0" dirty="0">
                  <a:latin typeface="Calibri"/>
                  <a:cs typeface="Calibri"/>
                </a:rPr>
                <a:t>a</a:t>
              </a:r>
              <a:r>
                <a:rPr sz="1400" spc="-10" dirty="0">
                  <a:latin typeface="Calibri"/>
                  <a:cs typeface="Calibri"/>
                </a:rPr>
                <a:t>r</a:t>
              </a:r>
              <a:r>
                <a:rPr sz="1400" spc="-35" dirty="0">
                  <a:latin typeface="Calibri"/>
                  <a:cs typeface="Calibri"/>
                </a:rPr>
                <a:t>r</a:t>
              </a:r>
              <a:r>
                <a:rPr sz="1400" spc="-25" dirty="0">
                  <a:latin typeface="Calibri"/>
                  <a:cs typeface="Calibri"/>
                </a:rPr>
                <a:t>a</a:t>
              </a:r>
              <a:r>
                <a:rPr sz="1400" spc="-10" dirty="0">
                  <a:latin typeface="Calibri"/>
                  <a:cs typeface="Calibri"/>
                </a:rPr>
                <a:t>y</a:t>
              </a:r>
              <a:endParaRPr sz="14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94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8607" y="202691"/>
            <a:ext cx="2467610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ct val="100000"/>
              </a:lnSpc>
            </a:pPr>
            <a:r>
              <a:rPr sz="4000" b="1" dirty="0">
                <a:latin typeface="Calibri"/>
                <a:cs typeface="Calibri"/>
              </a:rPr>
              <a:t>Ar</a:t>
            </a:r>
            <a:r>
              <a:rPr sz="4000" b="1" spc="-85" dirty="0">
                <a:latin typeface="Calibri"/>
                <a:cs typeface="Calibri"/>
              </a:rPr>
              <a:t>r</a:t>
            </a:r>
            <a:r>
              <a:rPr sz="4000" b="1" spc="-95" dirty="0">
                <a:latin typeface="Calibri"/>
                <a:cs typeface="Calibri"/>
              </a:rPr>
              <a:t>a</a:t>
            </a:r>
            <a:r>
              <a:rPr sz="4000" b="1" spc="-40" dirty="0">
                <a:latin typeface="Calibri"/>
                <a:cs typeface="Calibri"/>
              </a:rPr>
              <a:t>y</a:t>
            </a:r>
            <a:r>
              <a:rPr sz="4000" b="1" spc="-2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30" dirty="0">
                <a:solidFill>
                  <a:srgbClr val="4F81BD"/>
                </a:solidFill>
                <a:latin typeface="Calibri"/>
                <a:cs typeface="Calibri"/>
              </a:rPr>
              <a:t>B</a:t>
            </a:r>
            <a:r>
              <a:rPr sz="4000" spc="-5" dirty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4000" spc="-30" dirty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4000" spc="-20" dirty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sz="4000" spc="-75" dirty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4000" spc="0" dirty="0">
                <a:solidFill>
                  <a:srgbClr val="4F81BD"/>
                </a:solidFill>
                <a:latin typeface="Calibri"/>
                <a:cs typeface="Calibri"/>
              </a:rPr>
              <a:t>ound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9643"/>
            <a:ext cx="7879080" cy="2531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08405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mm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 o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n</a:t>
            </a:r>
            <a:r>
              <a:rPr sz="3200" spc="-25" dirty="0">
                <a:latin typeface="Calibri"/>
                <a:cs typeface="Calibri"/>
              </a:rPr>
              <a:t>ee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0" dirty="0">
                <a:latin typeface="Calibri"/>
                <a:cs typeface="Calibri"/>
              </a:rPr>
              <a:t>ili</a:t>
            </a:r>
            <a:r>
              <a:rPr sz="3200" spc="-15" dirty="0">
                <a:latin typeface="Calibri"/>
                <a:cs typeface="Calibri"/>
              </a:rPr>
              <a:t>ty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 </a:t>
            </a:r>
            <a:r>
              <a:rPr sz="3200" b="1" spc="-15" dirty="0">
                <a:latin typeface="Calibri"/>
                <a:cs typeface="Calibri"/>
              </a:rPr>
              <a:t>a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g</a:t>
            </a:r>
            <a:r>
              <a:rPr sz="3200" b="1" spc="-70" dirty="0">
                <a:latin typeface="Calibri"/>
                <a:cs typeface="Calibri"/>
              </a:rPr>
              <a:t>r</a:t>
            </a:r>
            <a:r>
              <a:rPr sz="3200" b="1" spc="0" dirty="0">
                <a:latin typeface="Calibri"/>
                <a:cs typeface="Calibri"/>
              </a:rPr>
              <a:t>o</a:t>
            </a:r>
            <a:r>
              <a:rPr sz="3200" b="1" spc="5" dirty="0">
                <a:latin typeface="Calibri"/>
                <a:cs typeface="Calibri"/>
              </a:rPr>
              <a:t>u</a:t>
            </a:r>
            <a:r>
              <a:rPr sz="3200" b="1" spc="0" dirty="0">
                <a:latin typeface="Calibri"/>
                <a:cs typeface="Calibri"/>
              </a:rPr>
              <a:t>p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of </a:t>
            </a:r>
            <a:r>
              <a:rPr sz="3200" b="1" spc="-60" dirty="0">
                <a:latin typeface="Calibri"/>
                <a:cs typeface="Calibri"/>
              </a:rPr>
              <a:t>v</a:t>
            </a:r>
            <a:r>
              <a:rPr sz="3200" b="1" spc="5" dirty="0">
                <a:latin typeface="Calibri"/>
                <a:cs typeface="Calibri"/>
              </a:rPr>
              <a:t>a</a:t>
            </a:r>
            <a:r>
              <a:rPr sz="3200" b="1" spc="0" dirty="0">
                <a:latin typeface="Calibri"/>
                <a:cs typeface="Calibri"/>
              </a:rPr>
              <a:t>l</a:t>
            </a:r>
            <a:r>
              <a:rPr sz="3200" b="1" spc="5" dirty="0">
                <a:latin typeface="Calibri"/>
                <a:cs typeface="Calibri"/>
              </a:rPr>
              <a:t>u</a:t>
            </a:r>
            <a:r>
              <a:rPr sz="3200" b="1" spc="-30" dirty="0">
                <a:latin typeface="Calibri"/>
                <a:cs typeface="Calibri"/>
              </a:rPr>
              <a:t>e</a:t>
            </a:r>
            <a:r>
              <a:rPr sz="3200" b="1" spc="0" dirty="0">
                <a:latin typeface="Calibri"/>
                <a:cs typeface="Calibri"/>
              </a:rPr>
              <a:t>s </a:t>
            </a:r>
            <a:r>
              <a:rPr sz="3200" b="1" spc="5" dirty="0">
                <a:latin typeface="Calibri"/>
                <a:cs typeface="Calibri"/>
              </a:rPr>
              <a:t>a</a:t>
            </a:r>
            <a:r>
              <a:rPr sz="3200" b="1" spc="0" dirty="0">
                <a:latin typeface="Calibri"/>
                <a:cs typeface="Calibri"/>
              </a:rPr>
              <a:t>s a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li</a:t>
            </a:r>
            <a:r>
              <a:rPr sz="3200" b="1" spc="-40" dirty="0">
                <a:latin typeface="Calibri"/>
                <a:cs typeface="Calibri"/>
              </a:rPr>
              <a:t>s</a:t>
            </a:r>
            <a:r>
              <a:rPr sz="3200" b="1" spc="-15" dirty="0">
                <a:latin typeface="Calibri"/>
                <a:cs typeface="Calibri"/>
              </a:rPr>
              <a:t>t</a:t>
            </a:r>
            <a:endParaRPr sz="3200" b="1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-d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2"/>
              </a:spcBef>
            </a:pPr>
            <a:endParaRPr sz="1100" dirty="0"/>
          </a:p>
          <a:p>
            <a:pPr marL="355600" marR="9271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arr</a:t>
            </a:r>
            <a:r>
              <a:rPr sz="3200" i="1" spc="5" dirty="0">
                <a:latin typeface="Calibri"/>
                <a:cs typeface="Calibri"/>
              </a:rPr>
              <a:t>a</a:t>
            </a:r>
            <a:r>
              <a:rPr sz="3200" i="1" spc="0" dirty="0">
                <a:latin typeface="Calibri"/>
                <a:cs typeface="Calibri"/>
              </a:rPr>
              <a:t>y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ll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 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is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</a:t>
            </a:r>
            <a:r>
              <a:rPr sz="3200" b="1" spc="5" dirty="0">
                <a:latin typeface="Calibri"/>
                <a:cs typeface="Calibri"/>
              </a:rPr>
              <a:t>a</a:t>
            </a:r>
            <a:r>
              <a:rPr sz="3200" b="1" spc="-25" dirty="0">
                <a:latin typeface="Calibri"/>
                <a:cs typeface="Calibri"/>
              </a:rPr>
              <a:t>m</a:t>
            </a:r>
            <a:r>
              <a:rPr sz="3200" b="1" spc="-20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typ</a:t>
            </a:r>
            <a:r>
              <a:rPr sz="3200" b="1" spc="-20" dirty="0">
                <a:latin typeface="Calibri"/>
                <a:cs typeface="Calibri"/>
              </a:rPr>
              <a:t>e</a:t>
            </a:r>
            <a:endParaRPr sz="3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08990">
              <a:lnSpc>
                <a:spcPct val="100000"/>
              </a:lnSpc>
            </a:pP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thods</a:t>
            </a:r>
            <a:r>
              <a:rPr sz="4400" spc="5" dirty="0">
                <a:latin typeface="Calibri"/>
                <a:cs typeface="Calibri"/>
              </a:rPr>
              <a:t> T</a:t>
            </a:r>
            <a:r>
              <a:rPr sz="4400" spc="0" dirty="0">
                <a:latin typeface="Calibri"/>
                <a:cs typeface="Calibri"/>
              </a:rPr>
              <a:t>h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turn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276" y="1544320"/>
            <a:ext cx="7853680" cy="3606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al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o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8"/>
              </a:spcBef>
            </a:pPr>
            <a:endParaRPr sz="600" dirty="0"/>
          </a:p>
          <a:p>
            <a:pPr marL="755650" marR="12700" indent="-285750">
              <a:lnSpc>
                <a:spcPct val="799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pa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pub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li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030A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ti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c 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rr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, 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nt</a:t>
            </a:r>
            <a:r>
              <a:rPr sz="2000" spc="-10" dirty="0">
                <a:solidFill>
                  <a:srgbClr val="63252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){</a:t>
            </a:r>
            <a:endParaRPr sz="2000" dirty="0">
              <a:latin typeface="Times New Roman"/>
              <a:cs typeface="Times New Roman"/>
            </a:endParaRPr>
          </a:p>
          <a:p>
            <a:pPr marL="1155700" marR="3620135">
              <a:lnSpc>
                <a:spcPct val="100000"/>
              </a:lnSpc>
            </a:pP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 </a:t>
            </a:r>
            <a:r>
              <a:rPr sz="2000" spc="-15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2000" spc="-15" dirty="0">
                <a:solidFill>
                  <a:srgbClr val="7030A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7030A0"/>
                </a:solidFill>
                <a:latin typeface="Times New Roman"/>
                <a:cs typeface="Times New Roman"/>
              </a:rPr>
              <a:t>w</a:t>
            </a:r>
            <a:r>
              <a:rPr sz="2000" spc="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2060"/>
                </a:solidFill>
                <a:latin typeface="Times New Roman"/>
                <a:cs typeface="Times New Roman"/>
              </a:rPr>
              <a:t>ng</a:t>
            </a:r>
            <a:r>
              <a:rPr sz="2000" spc="-20" dirty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2060"/>
                </a:solidFill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];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endParaRPr lang="en-US" sz="2000" spc="-1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155700" marR="3620135">
              <a:lnSpc>
                <a:spcPct val="100000"/>
              </a:lnSpc>
            </a:pPr>
            <a:r>
              <a:rPr sz="2000" spc="-20" dirty="0" err="1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sz="2000" spc="-10" dirty="0" err="1">
                <a:solidFill>
                  <a:srgbClr val="7030A0"/>
                </a:solidFill>
                <a:latin typeface="Times New Roman"/>
                <a:cs typeface="Times New Roman"/>
              </a:rPr>
              <a:t>nt</a:t>
            </a:r>
            <a:r>
              <a:rPr sz="2000" spc="-10" dirty="0">
                <a:solidFill>
                  <a:srgbClr val="63252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1841500" marR="3293110" indent="-6858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(</a:t>
            </a:r>
            <a:r>
              <a:rPr sz="2000" spc="-10" dirty="0">
                <a:latin typeface="Times New Roman"/>
                <a:cs typeface="Times New Roman"/>
              </a:rPr>
              <a:t>i </a:t>
            </a:r>
            <a:r>
              <a:rPr sz="2000" spc="-15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0; i </a:t>
            </a:r>
            <a:r>
              <a:rPr sz="2000" spc="-15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2060"/>
                </a:solidFill>
                <a:latin typeface="Times New Roman"/>
                <a:cs typeface="Times New Roman"/>
              </a:rPr>
              <a:t>ng</a:t>
            </a:r>
            <a:r>
              <a:rPr sz="2000" spc="-20" dirty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2060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; </a:t>
            </a:r>
            <a:r>
              <a:rPr sz="2000" spc="-20" dirty="0" err="1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++)</a:t>
            </a:r>
            <a:endParaRPr lang="en-US" sz="2000" spc="-15" dirty="0">
              <a:latin typeface="Times New Roman"/>
              <a:cs typeface="Times New Roman"/>
            </a:endParaRPr>
          </a:p>
          <a:p>
            <a:pPr marL="1841500" marR="3293110" indent="-685800">
              <a:lnSpc>
                <a:spcPct val="100000"/>
              </a:lnSpc>
            </a:pPr>
            <a:r>
              <a:rPr lang="en-US" sz="2000" spc="-15" dirty="0">
                <a:latin typeface="Times New Roman"/>
                <a:cs typeface="Times New Roman"/>
              </a:rPr>
              <a:t>  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-20" dirty="0" err="1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000" spc="-5" dirty="0">
                <a:solidFill>
                  <a:srgbClr val="7030A0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7030A0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7030A0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7030A0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63252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p;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220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08990">
              <a:lnSpc>
                <a:spcPct val="100000"/>
              </a:lnSpc>
            </a:pP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thods</a:t>
            </a:r>
            <a:r>
              <a:rPr sz="4400" spc="5" dirty="0">
                <a:latin typeface="Calibri"/>
                <a:cs typeface="Calibri"/>
              </a:rPr>
              <a:t> T</a:t>
            </a:r>
            <a:r>
              <a:rPr sz="4400" spc="0" dirty="0">
                <a:latin typeface="Calibri"/>
                <a:cs typeface="Calibri"/>
              </a:rPr>
              <a:t>h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turn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7619" t="11980" r="43809" b="35743"/>
          <a:stretch/>
        </p:blipFill>
        <p:spPr>
          <a:xfrm>
            <a:off x="494580" y="1447800"/>
            <a:ext cx="4572000" cy="502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98" y="1519488"/>
            <a:ext cx="457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:</a:t>
            </a:r>
          </a:p>
          <a:p>
            <a:r>
              <a:rPr lang="en-US" altLang="ko-KR" dirty="0"/>
              <a:t>1 2 3 4 5 6 7 8 9 10 11 12 13 14 15 16 17 18 19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942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558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Multidi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nsional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334"/>
            <a:ext cx="7974330" cy="4043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7960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-35" dirty="0">
                <a:latin typeface="Calibri"/>
                <a:cs typeface="Calibri"/>
              </a:rPr>
              <a:t>M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y p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b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ems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qu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70" dirty="0">
                <a:latin typeface="Calibri"/>
                <a:cs typeface="Calibri"/>
              </a:rPr>
              <a:t>g</a:t>
            </a:r>
            <a:r>
              <a:rPr sz="3000" spc="0" dirty="0">
                <a:latin typeface="Calibri"/>
                <a:cs typeface="Calibri"/>
              </a:rPr>
              <a:t>an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65" dirty="0">
                <a:latin typeface="Calibri"/>
                <a:cs typeface="Calibri"/>
              </a:rPr>
              <a:t>z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d as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w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-</a:t>
            </a:r>
            <a:r>
              <a:rPr sz="3000" spc="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spc="0" dirty="0">
                <a:latin typeface="Calibri"/>
                <a:cs typeface="Calibri"/>
              </a:rPr>
              <a:t>ns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 </a:t>
            </a:r>
            <a:r>
              <a:rPr sz="3000" spc="-25" dirty="0">
                <a:latin typeface="Calibri"/>
                <a:cs typeface="Calibri"/>
              </a:rPr>
              <a:t>mu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spc="0" dirty="0">
                <a:latin typeface="Calibri"/>
                <a:cs typeface="Calibri"/>
              </a:rPr>
              <a:t>ns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 li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-5" dirty="0">
                <a:latin typeface="Calibri"/>
                <a:cs typeface="Calibri"/>
              </a:rPr>
              <a:t>E</a:t>
            </a:r>
            <a:r>
              <a:rPr sz="3000" spc="-55" dirty="0">
                <a:latin typeface="Calibri"/>
                <a:cs typeface="Calibri"/>
              </a:rPr>
              <a:t>x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mp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25" dirty="0">
                <a:latin typeface="Calibri"/>
                <a:cs typeface="Calibri"/>
              </a:rPr>
              <a:t>M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ts val="31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ph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al 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tion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c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t 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ls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ts val="31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25" dirty="0">
                <a:latin typeface="Calibri"/>
                <a:cs typeface="Calibri"/>
              </a:rPr>
              <a:t>Map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tion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ud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pu</a:t>
            </a:r>
            <a:r>
              <a:rPr sz="2600" spc="0" dirty="0">
                <a:latin typeface="Calibri"/>
                <a:cs typeface="Calibri"/>
              </a:rPr>
              <a:t>l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1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25" dirty="0">
                <a:latin typeface="Calibri"/>
                <a:cs typeface="Calibri"/>
              </a:rPr>
              <a:t>Mi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gn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63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9057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0" dirty="0">
                <a:latin typeface="Calibri"/>
                <a:cs typeface="Calibri"/>
              </a:rPr>
              <a:t>pl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2228850" cy="9537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gm</a:t>
            </a:r>
            <a:r>
              <a:rPr sz="3200" spc="-25" dirty="0">
                <a:latin typeface="Calibri"/>
                <a:cs typeface="Calibri"/>
              </a:rPr>
              <a:t>en</a:t>
            </a:r>
            <a:r>
              <a:rPr sz="3200" spc="-15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9"/>
              </a:spcBef>
            </a:pPr>
            <a:endParaRPr sz="650"/>
          </a:p>
          <a:p>
            <a:pPr marL="927100">
              <a:lnSpc>
                <a:spcPct val="100000"/>
              </a:lnSpc>
            </a:pPr>
            <a:r>
              <a:rPr sz="2400" spc="-15" dirty="0">
                <a:latin typeface="Lucida Console"/>
                <a:cs typeface="Lucida Console"/>
              </a:rPr>
              <a:t>in</a:t>
            </a:r>
            <a:r>
              <a:rPr sz="2400" spc="-10" dirty="0">
                <a:latin typeface="Lucida Console"/>
                <a:cs typeface="Lucida Console"/>
              </a:rPr>
              <a:t>t</a:t>
            </a:r>
            <a:r>
              <a:rPr sz="2400" spc="-15" dirty="0">
                <a:latin typeface="Lucida Console"/>
                <a:cs typeface="Lucida Console"/>
              </a:rPr>
              <a:t>[][]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3590" y="2191998"/>
            <a:ext cx="3339465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Lucida Console"/>
                <a:cs typeface="Lucida Console"/>
              </a:rPr>
              <a:t>m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15" dirty="0">
                <a:latin typeface="Lucida Console"/>
                <a:cs typeface="Lucida Console"/>
              </a:rPr>
              <a:t>=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15" dirty="0">
                <a:latin typeface="Lucida Console"/>
                <a:cs typeface="Lucida Console"/>
              </a:rPr>
              <a:t>new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15" dirty="0">
                <a:latin typeface="Lucida Console"/>
                <a:cs typeface="Lucida Console"/>
              </a:rPr>
              <a:t>in</a:t>
            </a:r>
            <a:r>
              <a:rPr sz="2400" spc="-10" dirty="0">
                <a:latin typeface="Lucida Console"/>
                <a:cs typeface="Lucida Console"/>
              </a:rPr>
              <a:t>t</a:t>
            </a:r>
            <a:r>
              <a:rPr sz="2400" spc="-15" dirty="0">
                <a:latin typeface="Lucida Console"/>
                <a:cs typeface="Lucida Console"/>
              </a:rPr>
              <a:t>[3][4];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3887" y="4383088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458788"/>
                </a:moveTo>
                <a:lnTo>
                  <a:pt x="692150" y="458788"/>
                </a:lnTo>
                <a:lnTo>
                  <a:pt x="692150" y="0"/>
                </a:lnTo>
                <a:lnTo>
                  <a:pt x="0" y="0"/>
                </a:lnTo>
                <a:lnTo>
                  <a:pt x="0" y="458788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3887" y="4383087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0"/>
                </a:moveTo>
                <a:lnTo>
                  <a:pt x="692150" y="0"/>
                </a:lnTo>
                <a:lnTo>
                  <a:pt x="692150" y="458788"/>
                </a:lnTo>
                <a:lnTo>
                  <a:pt x="0" y="458788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6037" y="4383088"/>
            <a:ext cx="684213" cy="458788"/>
          </a:xfrm>
          <a:custGeom>
            <a:avLst/>
            <a:gdLst/>
            <a:ahLst/>
            <a:cxnLst/>
            <a:rect l="l" t="t" r="r" b="b"/>
            <a:pathLst>
              <a:path w="684213" h="458788">
                <a:moveTo>
                  <a:pt x="0" y="458788"/>
                </a:moveTo>
                <a:lnTo>
                  <a:pt x="684213" y="458788"/>
                </a:lnTo>
                <a:lnTo>
                  <a:pt x="684213" y="0"/>
                </a:lnTo>
                <a:lnTo>
                  <a:pt x="0" y="0"/>
                </a:lnTo>
                <a:lnTo>
                  <a:pt x="0" y="458788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6037" y="4383087"/>
            <a:ext cx="684213" cy="458788"/>
          </a:xfrm>
          <a:custGeom>
            <a:avLst/>
            <a:gdLst/>
            <a:ahLst/>
            <a:cxnLst/>
            <a:rect l="l" t="t" r="r" b="b"/>
            <a:pathLst>
              <a:path w="684213" h="458788">
                <a:moveTo>
                  <a:pt x="0" y="0"/>
                </a:moveTo>
                <a:lnTo>
                  <a:pt x="684213" y="0"/>
                </a:lnTo>
                <a:lnTo>
                  <a:pt x="684213" y="458788"/>
                </a:lnTo>
                <a:lnTo>
                  <a:pt x="0" y="458788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3700" y="5172075"/>
            <a:ext cx="2405063" cy="1588"/>
          </a:xfrm>
          <a:custGeom>
            <a:avLst/>
            <a:gdLst/>
            <a:ahLst/>
            <a:cxnLst/>
            <a:rect l="l" t="t" r="r" b="b"/>
            <a:pathLst>
              <a:path w="2405063" h="1588">
                <a:moveTo>
                  <a:pt x="0" y="0"/>
                </a:moveTo>
                <a:lnTo>
                  <a:pt x="2405063" y="1588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787" y="4608513"/>
            <a:ext cx="1588" cy="576263"/>
          </a:xfrm>
          <a:custGeom>
            <a:avLst/>
            <a:gdLst/>
            <a:ahLst/>
            <a:cxnLst/>
            <a:rect l="l" t="t" r="r" b="b"/>
            <a:pathLst>
              <a:path w="1588" h="576263">
                <a:moveTo>
                  <a:pt x="0" y="576263"/>
                </a:moveTo>
                <a:lnTo>
                  <a:pt x="1588" y="0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7350" y="4608512"/>
            <a:ext cx="1588" cy="576263"/>
          </a:xfrm>
          <a:custGeom>
            <a:avLst/>
            <a:gdLst/>
            <a:ahLst/>
            <a:cxnLst/>
            <a:rect l="l" t="t" r="r" b="b"/>
            <a:pathLst>
              <a:path w="1588" h="576263">
                <a:moveTo>
                  <a:pt x="0" y="0"/>
                </a:moveTo>
                <a:lnTo>
                  <a:pt x="1588" y="576263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6787" y="5184775"/>
            <a:ext cx="214313" cy="165100"/>
          </a:xfrm>
          <a:custGeom>
            <a:avLst/>
            <a:gdLst/>
            <a:ahLst/>
            <a:cxnLst/>
            <a:rect l="l" t="t" r="r" b="b"/>
            <a:pathLst>
              <a:path w="214313" h="165100">
                <a:moveTo>
                  <a:pt x="0" y="0"/>
                </a:moveTo>
                <a:lnTo>
                  <a:pt x="214313" y="165100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5537" y="5289550"/>
            <a:ext cx="195263" cy="171450"/>
          </a:xfrm>
          <a:custGeom>
            <a:avLst/>
            <a:gdLst/>
            <a:ahLst/>
            <a:cxnLst/>
            <a:rect l="l" t="t" r="r" b="b"/>
            <a:pathLst>
              <a:path w="195263" h="171450">
                <a:moveTo>
                  <a:pt x="79376" y="0"/>
                </a:moveTo>
                <a:lnTo>
                  <a:pt x="0" y="103187"/>
                </a:lnTo>
                <a:lnTo>
                  <a:pt x="195263" y="171450"/>
                </a:lnTo>
                <a:lnTo>
                  <a:pt x="7937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8762" y="5172075"/>
            <a:ext cx="201613" cy="141288"/>
          </a:xfrm>
          <a:custGeom>
            <a:avLst/>
            <a:gdLst/>
            <a:ahLst/>
            <a:cxnLst/>
            <a:rect l="l" t="t" r="r" b="b"/>
            <a:pathLst>
              <a:path w="201613" h="141288">
                <a:moveTo>
                  <a:pt x="0" y="0"/>
                </a:moveTo>
                <a:lnTo>
                  <a:pt x="201613" y="141288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4812" y="5251450"/>
            <a:ext cx="196850" cy="166687"/>
          </a:xfrm>
          <a:custGeom>
            <a:avLst/>
            <a:gdLst/>
            <a:ahLst/>
            <a:cxnLst/>
            <a:rect l="l" t="t" r="r" b="b"/>
            <a:pathLst>
              <a:path w="196850" h="166687">
                <a:moveTo>
                  <a:pt x="74612" y="0"/>
                </a:moveTo>
                <a:lnTo>
                  <a:pt x="0" y="104775"/>
                </a:lnTo>
                <a:lnTo>
                  <a:pt x="196850" y="166687"/>
                </a:lnTo>
                <a:lnTo>
                  <a:pt x="7461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0250" y="4383088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458788"/>
                </a:moveTo>
                <a:lnTo>
                  <a:pt x="692150" y="458788"/>
                </a:lnTo>
                <a:lnTo>
                  <a:pt x="692150" y="0"/>
                </a:lnTo>
                <a:lnTo>
                  <a:pt x="0" y="0"/>
                </a:lnTo>
                <a:lnTo>
                  <a:pt x="0" y="458788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0250" y="4383087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0"/>
                </a:moveTo>
                <a:lnTo>
                  <a:pt x="692150" y="0"/>
                </a:lnTo>
                <a:lnTo>
                  <a:pt x="692150" y="458788"/>
                </a:lnTo>
                <a:lnTo>
                  <a:pt x="0" y="458788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3150" y="4608512"/>
            <a:ext cx="1774825" cy="1588"/>
          </a:xfrm>
          <a:custGeom>
            <a:avLst/>
            <a:gdLst/>
            <a:ahLst/>
            <a:cxnLst/>
            <a:rect l="l" t="t" r="r" b="b"/>
            <a:pathLst>
              <a:path w="1774825" h="1588">
                <a:moveTo>
                  <a:pt x="0" y="0"/>
                </a:moveTo>
                <a:lnTo>
                  <a:pt x="1774825" y="1588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75" y="4548187"/>
            <a:ext cx="188912" cy="128588"/>
          </a:xfrm>
          <a:custGeom>
            <a:avLst/>
            <a:gdLst/>
            <a:ahLst/>
            <a:cxnLst/>
            <a:rect l="l" t="t" r="r" b="b"/>
            <a:pathLst>
              <a:path w="188912" h="128588">
                <a:moveTo>
                  <a:pt x="0" y="0"/>
                </a:moveTo>
                <a:lnTo>
                  <a:pt x="0" y="128588"/>
                </a:lnTo>
                <a:lnTo>
                  <a:pt x="188912" y="603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3229165"/>
            <a:ext cx="1931035" cy="1042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55244" indent="-342900" algn="r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du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7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12700" algn="r">
              <a:lnSpc>
                <a:spcPct val="100000"/>
              </a:lnSpc>
            </a:pPr>
            <a:r>
              <a:rPr sz="1400" spc="-20" dirty="0">
                <a:latin typeface="Lucida Sans Typewriter"/>
                <a:cs typeface="Lucida Sans Typewriter"/>
              </a:rPr>
              <a:t>m[0]</a:t>
            </a:r>
            <a:endParaRPr sz="1400" dirty="0">
              <a:latin typeface="Lucida Sans Typewriter"/>
              <a:cs typeface="Lucida Sans Typewrite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9412" y="4449762"/>
            <a:ext cx="147955" cy="252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Lucida Sans Typewriter"/>
                <a:cs typeface="Lucida Sans Typewriter"/>
              </a:rPr>
              <a:t>m</a:t>
            </a:r>
            <a:endParaRPr sz="1600" dirty="0">
              <a:latin typeface="Lucida Sans Typewriter"/>
              <a:cs typeface="Lucida Sans Typewrite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6687" y="4049204"/>
            <a:ext cx="450850" cy="222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Lucida Sans Typewriter"/>
                <a:cs typeface="Lucida Sans Typewriter"/>
              </a:rPr>
              <a:t>m[1]</a:t>
            </a:r>
            <a:endParaRPr sz="1400" dirty="0">
              <a:latin typeface="Lucida Sans Typewriter"/>
              <a:cs typeface="Lucida Sans Typewrite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8837" y="4049204"/>
            <a:ext cx="450850" cy="222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Lucida Sans Typewriter"/>
                <a:cs typeface="Lucida Sans Typewriter"/>
              </a:rPr>
              <a:t>m[2]</a:t>
            </a:r>
            <a:endParaRPr sz="1400" dirty="0">
              <a:latin typeface="Lucida Sans Typewriter"/>
              <a:cs typeface="Lucida Sans Typewrite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1825" y="5003800"/>
            <a:ext cx="61404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m[2][0]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2387" y="5003800"/>
            <a:ext cx="199072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m[2][1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00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m[2][2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35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m[2][3]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4612" y="6138354"/>
            <a:ext cx="61404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m[0][0]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0412" y="6138354"/>
            <a:ext cx="199072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m[0][1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50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m[0][2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85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m[0][3]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1825" y="6138354"/>
            <a:ext cx="61404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m[1][0]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02387" y="6138354"/>
            <a:ext cx="199072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m[1][1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00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m[1][2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35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m[1][3]</a:t>
            </a:r>
            <a:endParaRPr sz="1100" dirty="0">
              <a:latin typeface="Lucida Sans Typewriter"/>
              <a:cs typeface="Lucida Sans Typewriter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71531"/>
              </p:ext>
            </p:extLst>
          </p:nvPr>
        </p:nvGraphicFramePr>
        <p:xfrm>
          <a:off x="2582862" y="5524500"/>
          <a:ext cx="2752722" cy="45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44782"/>
              </p:ext>
            </p:extLst>
          </p:nvPr>
        </p:nvGraphicFramePr>
        <p:xfrm>
          <a:off x="5678487" y="5524500"/>
          <a:ext cx="2752722" cy="45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1897"/>
              </p:ext>
            </p:extLst>
          </p:nvPr>
        </p:nvGraphicFramePr>
        <p:xfrm>
          <a:off x="5678487" y="4379913"/>
          <a:ext cx="2752722" cy="45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1495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M</a:t>
            </a:r>
            <a:r>
              <a:rPr sz="4000" spc="0" dirty="0">
                <a:latin typeface="Calibri"/>
                <a:cs typeface="Calibri"/>
              </a:rPr>
              <a:t>u</a:t>
            </a:r>
            <a:r>
              <a:rPr sz="4000" spc="-10" dirty="0">
                <a:latin typeface="Calibri"/>
                <a:cs typeface="Calibri"/>
              </a:rPr>
              <a:t>l</a:t>
            </a:r>
            <a:r>
              <a:rPr sz="4000" spc="-20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0" dirty="0">
                <a:latin typeface="Calibri"/>
                <a:cs typeface="Calibri"/>
              </a:rPr>
              <a:t>d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35" dirty="0">
                <a:latin typeface="Calibri"/>
                <a:cs typeface="Calibri"/>
              </a:rPr>
              <a:t>m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0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0" dirty="0">
                <a:latin typeface="Calibri"/>
                <a:cs typeface="Calibri"/>
              </a:rPr>
              <a:t>on</a:t>
            </a:r>
            <a:r>
              <a:rPr sz="4000" spc="-10" dirty="0">
                <a:latin typeface="Calibri"/>
                <a:cs typeface="Calibri"/>
              </a:rPr>
              <a:t>a</a:t>
            </a:r>
            <a:r>
              <a:rPr sz="4000" spc="0" dirty="0">
                <a:latin typeface="Calibri"/>
                <a:cs typeface="Calibri"/>
              </a:rPr>
              <a:t>l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8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y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v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spc="0" dirty="0">
                <a:latin typeface="Calibri"/>
                <a:cs typeface="Calibri"/>
              </a:rPr>
              <a:t>u</a:t>
            </a:r>
            <a:r>
              <a:rPr sz="4000" spc="-10" dirty="0">
                <a:latin typeface="Calibri"/>
                <a:cs typeface="Calibri"/>
              </a:rPr>
              <a:t>ali</a:t>
            </a:r>
            <a:r>
              <a:rPr sz="4000" spc="-70" dirty="0">
                <a:latin typeface="Calibri"/>
                <a:cs typeface="Calibri"/>
              </a:rPr>
              <a:t>z</a:t>
            </a: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0" dirty="0">
                <a:latin typeface="Calibri"/>
                <a:cs typeface="Calibri"/>
              </a:rPr>
              <a:t>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3974"/>
            <a:ext cx="6188710" cy="2694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mu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-</a:t>
            </a:r>
            <a:r>
              <a:rPr sz="3000" spc="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spc="0" dirty="0">
                <a:latin typeface="Calibri"/>
                <a:cs typeface="Calibri"/>
              </a:rPr>
              <a:t>ns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 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-25" dirty="0">
                <a:latin typeface="Calibri"/>
                <a:cs typeface="Calibri"/>
              </a:rPr>
              <a:t>ec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32"/>
              </a:spcBef>
            </a:pPr>
            <a:endParaRPr sz="1200" dirty="0"/>
          </a:p>
          <a:p>
            <a:pPr marL="927100">
              <a:lnSpc>
                <a:spcPct val="100000"/>
              </a:lnSpc>
            </a:pP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cl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200" i="1" spc="0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e 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rr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ay</a:t>
            </a:r>
            <a:endParaRPr sz="2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[][</a:t>
            </a:r>
            <a:r>
              <a:rPr sz="2200" spc="-10" dirty="0">
                <a:latin typeface="Calibri"/>
                <a:cs typeface="Calibri"/>
              </a:rPr>
              <a:t>]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ew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[3][4];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927100">
              <a:lnSpc>
                <a:spcPct val="100000"/>
              </a:lnSpc>
            </a:pP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200" i="1" spc="-20" dirty="0">
                <a:solidFill>
                  <a:srgbClr val="0070C0"/>
                </a:solidFill>
                <a:latin typeface="Calibri"/>
                <a:cs typeface="Calibri"/>
              </a:rPr>
              <a:t>ce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ssin</a:t>
            </a:r>
            <a:r>
              <a:rPr sz="2200" i="1" spc="0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200" i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e </a:t>
            </a:r>
            <a:r>
              <a:rPr sz="2200" i="1" spc="-2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i="1" spc="-15" dirty="0">
                <a:solidFill>
                  <a:srgbClr val="0070C0"/>
                </a:solidFill>
                <a:latin typeface="Calibri"/>
                <a:cs typeface="Calibri"/>
              </a:rPr>
              <a:t>rr</a:t>
            </a:r>
            <a:r>
              <a:rPr sz="2200" i="1" spc="-10" dirty="0">
                <a:solidFill>
                  <a:srgbClr val="0070C0"/>
                </a:solidFill>
                <a:latin typeface="Calibri"/>
                <a:cs typeface="Calibri"/>
              </a:rPr>
              <a:t>ay</a:t>
            </a:r>
            <a:endParaRPr sz="2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9"/>
              </a:spcBef>
            </a:pPr>
            <a:r>
              <a:rPr sz="2200" spc="-15" dirty="0">
                <a:latin typeface="Calibri"/>
                <a:cs typeface="Calibri"/>
              </a:rPr>
              <a:t>m[</a:t>
            </a:r>
            <a:r>
              <a:rPr sz="2200" spc="-20" dirty="0">
                <a:latin typeface="Calibri"/>
                <a:cs typeface="Calibri"/>
              </a:rPr>
              <a:t>2</a:t>
            </a:r>
            <a:r>
              <a:rPr sz="2200" spc="-10" dirty="0">
                <a:latin typeface="Calibri"/>
                <a:cs typeface="Calibri"/>
              </a:rPr>
              <a:t>][</a:t>
            </a:r>
            <a:r>
              <a:rPr sz="2200" spc="-20" dirty="0">
                <a:latin typeface="Calibri"/>
                <a:cs typeface="Calibri"/>
              </a:rPr>
              <a:t>1</a:t>
            </a:r>
            <a:r>
              <a:rPr sz="2200" spc="-10" dirty="0">
                <a:latin typeface="Calibri"/>
                <a:cs typeface="Calibri"/>
              </a:rPr>
              <a:t>] 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4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14852"/>
              </p:ext>
            </p:extLst>
          </p:nvPr>
        </p:nvGraphicFramePr>
        <p:xfrm>
          <a:off x="1447800" y="4648200"/>
          <a:ext cx="22928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8910" algn="l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8910" algn="l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/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8910" algn="l">
                        <a:lnSpc>
                          <a:spcPct val="100000"/>
                        </a:lnSpc>
                      </a:pPr>
                      <a:r>
                        <a:rPr sz="1800" dirty="0"/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788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7214" y="319006"/>
            <a:ext cx="4921885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Acce</a:t>
            </a:r>
            <a:r>
              <a:rPr sz="4400" spc="5" dirty="0">
                <a:latin typeface="Calibri"/>
                <a:cs typeface="Calibri"/>
              </a:rPr>
              <a:t>ss</a:t>
            </a:r>
            <a:r>
              <a:rPr sz="4400" spc="0" dirty="0">
                <a:latin typeface="Calibri"/>
                <a:cs typeface="Calibri"/>
              </a:rPr>
              <a:t>ing</a:t>
            </a:r>
            <a:r>
              <a:rPr sz="4400" spc="5" dirty="0">
                <a:latin typeface="Calibri"/>
                <a:cs typeface="Calibri"/>
              </a:rPr>
              <a:t> a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El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72443"/>
            <a:ext cx="7118984" cy="78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emen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o-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me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al 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 is </a:t>
            </a:r>
            <a:r>
              <a:rPr sz="3200" spc="-20" dirty="0">
                <a:latin typeface="Calibri"/>
                <a:cs typeface="Calibri"/>
              </a:rPr>
              <a:t>acc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y its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 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0" dirty="0">
                <a:latin typeface="Calibri"/>
                <a:cs typeface="Calibri"/>
              </a:rPr>
              <a:t>mn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nd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551200"/>
            <a:ext cx="5400000" cy="32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8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69720"/>
            <a:ext cx="8608060" cy="5288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300" spc="-15" dirty="0">
                <a:cs typeface="Calibri"/>
              </a:rPr>
              <a:t>Initializing two dimensional arrays</a:t>
            </a:r>
            <a:r>
              <a:rPr sz="2300" spc="-10" dirty="0">
                <a:latin typeface="Calibri"/>
                <a:cs typeface="Calibri"/>
              </a:rPr>
              <a:t>:</a:t>
            </a:r>
            <a:endParaRPr lang="en-US" sz="23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300" spc="-10" dirty="0">
              <a:latin typeface="Calibri"/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pc="-10" dirty="0">
                <a:cs typeface="Calibri"/>
              </a:rPr>
              <a:t>[][] array = </a:t>
            </a:r>
            <a:r>
              <a:rPr lang="en-US" altLang="ko-KR" b="1" spc="-10" dirty="0">
                <a:solidFill>
                  <a:srgbClr val="7030A0"/>
                </a:solidFill>
                <a:cs typeface="Calibri"/>
              </a:rPr>
              <a:t>new</a:t>
            </a:r>
            <a:r>
              <a:rPr lang="en-US" altLang="ko-KR" spc="-10" dirty="0">
                <a:cs typeface="Calibri"/>
              </a:rPr>
              <a:t> </a:t>
            </a:r>
            <a:r>
              <a:rPr lang="en-US" altLang="ko-KR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pc="-10" dirty="0">
                <a:cs typeface="Calibri"/>
              </a:rPr>
              <a:t>[2][3];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array</a:t>
            </a:r>
            <a:r>
              <a:rPr lang="en-US" altLang="ko-KR" dirty="0"/>
              <a:t>[0][0] = 1;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array</a:t>
            </a:r>
            <a:r>
              <a:rPr lang="en-US" altLang="ko-KR" dirty="0"/>
              <a:t>[0][1] = 2;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array</a:t>
            </a:r>
            <a:r>
              <a:rPr lang="en-US" altLang="ko-KR" dirty="0"/>
              <a:t>[0][3] = 3;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array</a:t>
            </a:r>
            <a:r>
              <a:rPr lang="en-US" altLang="ko-KR" dirty="0"/>
              <a:t>[1][0] = 4;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array</a:t>
            </a:r>
            <a:r>
              <a:rPr lang="en-US" altLang="ko-KR" dirty="0"/>
              <a:t>[1][1] = 5;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array</a:t>
            </a:r>
            <a:r>
              <a:rPr lang="en-US" altLang="ko-KR" dirty="0"/>
              <a:t>[1][2] = 6;</a:t>
            </a:r>
            <a:endParaRPr lang="en-US" altLang="ko-KR" b="1" spc="-10" dirty="0">
              <a:solidFill>
                <a:srgbClr val="7030A0"/>
              </a:solidFill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endParaRPr lang="en-US" altLang="ko-KR" b="1" spc="-10" dirty="0">
              <a:solidFill>
                <a:srgbClr val="7030A0"/>
              </a:solidFill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pc="-10" dirty="0">
                <a:cs typeface="Calibri"/>
              </a:rPr>
              <a:t>[][] array = </a:t>
            </a:r>
            <a:r>
              <a:rPr lang="en-US" altLang="ko-KR" b="1" spc="-10" dirty="0">
                <a:solidFill>
                  <a:srgbClr val="7030A0"/>
                </a:solidFill>
                <a:cs typeface="Calibri"/>
              </a:rPr>
              <a:t>new</a:t>
            </a:r>
            <a:r>
              <a:rPr lang="en-US" altLang="ko-KR" spc="-10" dirty="0">
                <a:cs typeface="Calibri"/>
              </a:rPr>
              <a:t> </a:t>
            </a:r>
            <a:r>
              <a:rPr lang="en-US" altLang="ko-KR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pc="-10" dirty="0">
                <a:cs typeface="Calibri"/>
              </a:rPr>
              <a:t>[2][];</a:t>
            </a:r>
          </a:p>
          <a:p>
            <a:pPr marL="469900" lvl="1">
              <a:tabLst>
                <a:tab pos="354965" algn="l"/>
              </a:tabLst>
            </a:pPr>
            <a:r>
              <a:rPr lang="en-US" spc="-10" dirty="0">
                <a:solidFill>
                  <a:srgbClr val="7030A0"/>
                </a:solidFill>
                <a:cs typeface="Calibri"/>
              </a:rPr>
              <a:t>array</a:t>
            </a:r>
            <a:r>
              <a:rPr lang="en-US" spc="-10" dirty="0">
                <a:cs typeface="Calibri"/>
              </a:rPr>
              <a:t>[0] = new </a:t>
            </a:r>
            <a:r>
              <a:rPr lang="en-US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spc="-10" dirty="0">
                <a:cs typeface="Calibri"/>
              </a:rPr>
              <a:t>[] {1, 2};</a:t>
            </a:r>
          </a:p>
          <a:p>
            <a:pPr marL="469900" lvl="1">
              <a:tabLst>
                <a:tab pos="354965" algn="l"/>
              </a:tabLst>
            </a:pPr>
            <a:r>
              <a:rPr lang="en-US" spc="-10" dirty="0">
                <a:solidFill>
                  <a:srgbClr val="7030A0"/>
                </a:solidFill>
                <a:cs typeface="Calibri"/>
              </a:rPr>
              <a:t>array</a:t>
            </a:r>
            <a:r>
              <a:rPr lang="en-US" spc="-10" dirty="0">
                <a:cs typeface="Calibri"/>
              </a:rPr>
              <a:t>[1] = new </a:t>
            </a:r>
            <a:r>
              <a:rPr lang="en-US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spc="-10" dirty="0">
                <a:cs typeface="Calibri"/>
              </a:rPr>
              <a:t>[] {3, 4, 5};</a:t>
            </a:r>
          </a:p>
          <a:p>
            <a:pPr marL="469900" lvl="1">
              <a:tabLst>
                <a:tab pos="354965" algn="l"/>
              </a:tabLst>
            </a:pPr>
            <a:endParaRPr lang="en-US" altLang="ko-KR" b="1" spc="-10" dirty="0">
              <a:solidFill>
                <a:srgbClr val="7030A0"/>
              </a:solidFill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pc="-10" dirty="0">
                <a:cs typeface="Calibri"/>
              </a:rPr>
              <a:t>[][] array = { {1, 2}, {3, 4} };</a:t>
            </a:r>
          </a:p>
          <a:p>
            <a:pPr marL="469900" lvl="1">
              <a:tabLst>
                <a:tab pos="354965" algn="l"/>
              </a:tabLst>
            </a:pPr>
            <a:r>
              <a:rPr lang="en-US" altLang="ko-KR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pc="-10" dirty="0">
                <a:cs typeface="Calibri"/>
              </a:rPr>
              <a:t>[][] array = { {1, 2}, {3, 4, 5} };</a:t>
            </a:r>
          </a:p>
          <a:p>
            <a:pPr marL="469900" lvl="1">
              <a:tabLst>
                <a:tab pos="354965" algn="l"/>
              </a:tabLst>
            </a:pPr>
            <a:r>
              <a:rPr lang="en-US" altLang="ko-KR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pc="-10" dirty="0">
                <a:cs typeface="Calibri"/>
              </a:rPr>
              <a:t>[][] array = { {1, 2}, {3}, {4, 5} };</a:t>
            </a:r>
          </a:p>
          <a:p>
            <a:pPr marL="469900" lvl="1">
              <a:tabLst>
                <a:tab pos="354965" algn="l"/>
              </a:tabLst>
            </a:pPr>
            <a:endParaRPr sz="2300" spc="-10" dirty="0"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21628" y="477011"/>
            <a:ext cx="8500743" cy="10729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9199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x</a:t>
            </a:r>
            <a:r>
              <a:rPr sz="4400" spc="0" dirty="0">
                <a:latin typeface="Calibri"/>
                <a:cs typeface="Calibri"/>
              </a:rPr>
              <a:t>plic</a:t>
            </a:r>
            <a:r>
              <a:rPr sz="4400" spc="5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init</a:t>
            </a:r>
            <a:r>
              <a:rPr sz="4400" spc="5" dirty="0">
                <a:latin typeface="Calibri"/>
                <a:cs typeface="Calibri"/>
              </a:rPr>
              <a:t>ia</a:t>
            </a:r>
            <a:r>
              <a:rPr sz="4400" spc="0" dirty="0">
                <a:latin typeface="Calibri"/>
                <a:cs typeface="Calibri"/>
              </a:rPr>
              <a:t>li</a:t>
            </a:r>
            <a:r>
              <a:rPr sz="4400" spc="-75" dirty="0">
                <a:latin typeface="Calibri"/>
                <a:cs typeface="Calibri"/>
              </a:rPr>
              <a:t>z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io</a:t>
            </a:r>
            <a:r>
              <a:rPr sz="4400" spc="0" dirty="0">
                <a:latin typeface="Calibri"/>
                <a:cs typeface="Calibri"/>
              </a:rPr>
              <a:t>n</a:t>
            </a:r>
            <a:endParaRPr sz="4400" dirty="0">
              <a:latin typeface="Calibri"/>
              <a:cs typeface="Calibri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9289"/>
              </p:ext>
            </p:extLst>
          </p:nvPr>
        </p:nvGraphicFramePr>
        <p:xfrm>
          <a:off x="4572000" y="4022400"/>
          <a:ext cx="1584000" cy="11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217981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9468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181750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260438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6413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61182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262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01628"/>
              </p:ext>
            </p:extLst>
          </p:nvPr>
        </p:nvGraphicFramePr>
        <p:xfrm>
          <a:off x="4572000" y="5210400"/>
          <a:ext cx="1188000" cy="11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217981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9468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181750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6413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61182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262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94686"/>
              </p:ext>
            </p:extLst>
          </p:nvPr>
        </p:nvGraphicFramePr>
        <p:xfrm>
          <a:off x="5760000" y="5210400"/>
          <a:ext cx="1584000" cy="11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217981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9468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181750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260438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6413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61182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2627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48300"/>
              </p:ext>
            </p:extLst>
          </p:nvPr>
        </p:nvGraphicFramePr>
        <p:xfrm>
          <a:off x="7344000" y="4814400"/>
          <a:ext cx="1188000" cy="158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217981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9468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181750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6413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61182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47262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15859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8382"/>
              </p:ext>
            </p:extLst>
          </p:nvPr>
        </p:nvGraphicFramePr>
        <p:xfrm>
          <a:off x="4572000" y="2438400"/>
          <a:ext cx="1584000" cy="11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217981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9468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181750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260438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6413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61182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2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760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3343" y="1283587"/>
            <a:ext cx="492501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 err="1">
                <a:latin typeface="Lucida Console"/>
                <a:cs typeface="Lucida Console"/>
              </a:rPr>
              <a:t>int</a:t>
            </a:r>
            <a:r>
              <a:rPr lang="en-US" spc="-15" dirty="0">
                <a:latin typeface="Lucida Console"/>
                <a:cs typeface="Lucida Console"/>
              </a:rPr>
              <a:t>[][] </a:t>
            </a:r>
            <a:r>
              <a:rPr spc="-15" dirty="0">
                <a:latin typeface="Lucida Console"/>
                <a:cs typeface="Lucida Console"/>
              </a:rPr>
              <a:t>m</a:t>
            </a:r>
            <a:r>
              <a:rPr spc="5" dirty="0">
                <a:latin typeface="Lucida Console"/>
                <a:cs typeface="Lucida Console"/>
              </a:rPr>
              <a:t> </a:t>
            </a:r>
            <a:r>
              <a:rPr spc="-15" dirty="0">
                <a:latin typeface="Lucida Console"/>
                <a:cs typeface="Lucida Console"/>
              </a:rPr>
              <a:t>=</a:t>
            </a:r>
            <a:r>
              <a:rPr spc="5" dirty="0">
                <a:latin typeface="Lucida Console"/>
                <a:cs typeface="Lucida Console"/>
              </a:rPr>
              <a:t> </a:t>
            </a:r>
            <a:r>
              <a:rPr spc="-15" dirty="0">
                <a:latin typeface="Lucida Console"/>
                <a:cs typeface="Lucida Console"/>
              </a:rPr>
              <a:t>new</a:t>
            </a:r>
            <a:r>
              <a:rPr spc="5" dirty="0">
                <a:latin typeface="Lucida Console"/>
                <a:cs typeface="Lucida Console"/>
              </a:rPr>
              <a:t> </a:t>
            </a:r>
            <a:r>
              <a:rPr spc="-15" dirty="0">
                <a:latin typeface="Lucida Console"/>
                <a:cs typeface="Lucida Console"/>
              </a:rPr>
              <a:t>in</a:t>
            </a:r>
            <a:r>
              <a:rPr spc="-10" dirty="0">
                <a:latin typeface="Lucida Console"/>
                <a:cs typeface="Lucida Console"/>
              </a:rPr>
              <a:t>t</a:t>
            </a:r>
            <a:r>
              <a:rPr spc="-15" dirty="0">
                <a:latin typeface="Lucida Console"/>
                <a:cs typeface="Lucida Console"/>
              </a:rPr>
              <a:t>[3][4];</a:t>
            </a:r>
            <a:endParaRPr dirty="0">
              <a:latin typeface="Lucida Console"/>
              <a:cs typeface="Lucida Console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How to get length of raw and column</a:t>
            </a:r>
            <a:endParaRPr lang="ko-KR" altLang="en-US" sz="3600" dirty="0"/>
          </a:p>
        </p:txBody>
      </p:sp>
      <p:sp>
        <p:nvSpPr>
          <p:cNvPr id="35" name="object 4"/>
          <p:cNvSpPr txBox="1"/>
          <p:nvPr/>
        </p:nvSpPr>
        <p:spPr>
          <a:xfrm>
            <a:off x="693343" y="2046403"/>
            <a:ext cx="1681811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 err="1">
                <a:latin typeface="Lucida Console"/>
                <a:cs typeface="Lucida Console"/>
              </a:rPr>
              <a:t>m</a:t>
            </a:r>
            <a:r>
              <a:rPr lang="en-US" sz="1600" spc="-15" dirty="0" err="1">
                <a:latin typeface="Lucida Console"/>
                <a:cs typeface="Lucida Console"/>
              </a:rPr>
              <a:t>.Length</a:t>
            </a:r>
            <a:r>
              <a:rPr lang="en-US" sz="1600" spc="-15" dirty="0">
                <a:latin typeface="Lucida Console"/>
                <a:cs typeface="Lucida Console"/>
              </a:rPr>
              <a:t> </a:t>
            </a:r>
            <a:r>
              <a:rPr lang="en-US" altLang="ko-KR" sz="1600" spc="-15" dirty="0">
                <a:latin typeface="Lucida Console"/>
                <a:cs typeface="Lucida Console"/>
              </a:rPr>
              <a:t>... ?</a:t>
            </a:r>
            <a:endParaRPr lang="en-US" altLang="ko-KR" sz="1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36" name="object 4"/>
          <p:cNvSpPr txBox="1"/>
          <p:nvPr/>
        </p:nvSpPr>
        <p:spPr>
          <a:xfrm>
            <a:off x="694485" y="2395832"/>
            <a:ext cx="224423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5" dirty="0">
                <a:latin typeface="Lucida Console"/>
                <a:cs typeface="Lucida Console"/>
              </a:rPr>
              <a:t>m[0].length ... ?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37" name="object 4"/>
          <p:cNvSpPr txBox="1"/>
          <p:nvPr/>
        </p:nvSpPr>
        <p:spPr>
          <a:xfrm>
            <a:off x="693343" y="2750158"/>
            <a:ext cx="224423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m[1].length </a:t>
            </a:r>
            <a:r>
              <a:rPr lang="en-US" altLang="ko-KR" sz="1600" spc="-15" dirty="0">
                <a:latin typeface="Lucida Console"/>
                <a:cs typeface="Lucida Console"/>
              </a:rPr>
              <a:t>... ?</a:t>
            </a:r>
            <a:endParaRPr lang="en-US" altLang="ko-KR" sz="1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93343" y="3091470"/>
            <a:ext cx="224423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m[2].length </a:t>
            </a:r>
            <a:r>
              <a:rPr lang="en-US" altLang="ko-KR" sz="1600" spc="-15" dirty="0">
                <a:latin typeface="Lucida Console"/>
                <a:cs typeface="Lucida Console"/>
              </a:rPr>
              <a:t>... ?</a:t>
            </a:r>
            <a:endParaRPr lang="en-US" altLang="ko-KR" sz="1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1418563" y="3669760"/>
            <a:ext cx="1668852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 err="1">
                <a:latin typeface="Lucida Console"/>
                <a:cs typeface="Lucida Console"/>
              </a:rPr>
              <a:t>m</a:t>
            </a:r>
            <a:r>
              <a:rPr lang="en-US" sz="1600" spc="-15" dirty="0" err="1">
                <a:latin typeface="Lucida Console"/>
                <a:cs typeface="Lucida Console"/>
              </a:rPr>
              <a:t>.Length</a:t>
            </a:r>
            <a:r>
              <a:rPr lang="en-US" sz="1600" spc="-15" dirty="0">
                <a:latin typeface="Lucida Console"/>
                <a:cs typeface="Lucida Console"/>
              </a:rPr>
              <a:t> == 3</a:t>
            </a:r>
            <a:endParaRPr sz="1600" dirty="0">
              <a:latin typeface="Lucida Console"/>
              <a:cs typeface="Lucida Console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016476" y="4251734"/>
            <a:ext cx="2581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4"/>
          <p:cNvSpPr txBox="1"/>
          <p:nvPr/>
        </p:nvSpPr>
        <p:spPr>
          <a:xfrm>
            <a:off x="5310180" y="3886200"/>
            <a:ext cx="2019311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m[2].Length == 4</a:t>
            </a:r>
            <a:endParaRPr sz="1600" dirty="0">
              <a:latin typeface="Lucida Console"/>
              <a:cs typeface="Lucida Console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071863" y="6476727"/>
            <a:ext cx="2581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ject 4"/>
          <p:cNvSpPr txBox="1"/>
          <p:nvPr/>
        </p:nvSpPr>
        <p:spPr>
          <a:xfrm>
            <a:off x="5310180" y="6529114"/>
            <a:ext cx="2221242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m[1].Length == 4</a:t>
            </a:r>
            <a:endParaRPr sz="1600" dirty="0">
              <a:latin typeface="Lucida Console"/>
              <a:cs typeface="Lucida Console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847850" y="6467139"/>
            <a:ext cx="2581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ject 4"/>
          <p:cNvSpPr txBox="1"/>
          <p:nvPr/>
        </p:nvSpPr>
        <p:spPr>
          <a:xfrm>
            <a:off x="2181262" y="6532977"/>
            <a:ext cx="2019311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m[0].Length == 4</a:t>
            </a:r>
            <a:endParaRPr sz="1600" dirty="0">
              <a:latin typeface="Lucida Console"/>
              <a:cs typeface="Lucida Console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283171" y="4003520"/>
            <a:ext cx="1939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bject 5"/>
          <p:cNvSpPr/>
          <p:nvPr/>
        </p:nvSpPr>
        <p:spPr>
          <a:xfrm>
            <a:off x="1154295" y="4418833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458788"/>
                </a:moveTo>
                <a:lnTo>
                  <a:pt x="692150" y="458788"/>
                </a:lnTo>
                <a:lnTo>
                  <a:pt x="692150" y="0"/>
                </a:lnTo>
                <a:lnTo>
                  <a:pt x="0" y="0"/>
                </a:lnTo>
                <a:lnTo>
                  <a:pt x="0" y="458788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"/>
          <p:cNvSpPr/>
          <p:nvPr/>
        </p:nvSpPr>
        <p:spPr>
          <a:xfrm>
            <a:off x="1154295" y="4418832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0"/>
                </a:moveTo>
                <a:lnTo>
                  <a:pt x="692150" y="0"/>
                </a:lnTo>
                <a:lnTo>
                  <a:pt x="692150" y="458788"/>
                </a:lnTo>
                <a:lnTo>
                  <a:pt x="0" y="458788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"/>
          <p:cNvSpPr/>
          <p:nvPr/>
        </p:nvSpPr>
        <p:spPr>
          <a:xfrm>
            <a:off x="1846445" y="4418833"/>
            <a:ext cx="684213" cy="458788"/>
          </a:xfrm>
          <a:custGeom>
            <a:avLst/>
            <a:gdLst/>
            <a:ahLst/>
            <a:cxnLst/>
            <a:rect l="l" t="t" r="r" b="b"/>
            <a:pathLst>
              <a:path w="684213" h="458788">
                <a:moveTo>
                  <a:pt x="0" y="458788"/>
                </a:moveTo>
                <a:lnTo>
                  <a:pt x="684213" y="458788"/>
                </a:lnTo>
                <a:lnTo>
                  <a:pt x="684213" y="0"/>
                </a:lnTo>
                <a:lnTo>
                  <a:pt x="0" y="0"/>
                </a:lnTo>
                <a:lnTo>
                  <a:pt x="0" y="458788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"/>
          <p:cNvSpPr/>
          <p:nvPr/>
        </p:nvSpPr>
        <p:spPr>
          <a:xfrm>
            <a:off x="1846445" y="4418832"/>
            <a:ext cx="684213" cy="458788"/>
          </a:xfrm>
          <a:custGeom>
            <a:avLst/>
            <a:gdLst/>
            <a:ahLst/>
            <a:cxnLst/>
            <a:rect l="l" t="t" r="r" b="b"/>
            <a:pathLst>
              <a:path w="684213" h="458788">
                <a:moveTo>
                  <a:pt x="0" y="0"/>
                </a:moveTo>
                <a:lnTo>
                  <a:pt x="684213" y="0"/>
                </a:lnTo>
                <a:lnTo>
                  <a:pt x="684213" y="458788"/>
                </a:lnTo>
                <a:lnTo>
                  <a:pt x="0" y="458788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9"/>
          <p:cNvSpPr/>
          <p:nvPr/>
        </p:nvSpPr>
        <p:spPr>
          <a:xfrm>
            <a:off x="2194108" y="5207820"/>
            <a:ext cx="2405063" cy="1588"/>
          </a:xfrm>
          <a:custGeom>
            <a:avLst/>
            <a:gdLst/>
            <a:ahLst/>
            <a:cxnLst/>
            <a:rect l="l" t="t" r="r" b="b"/>
            <a:pathLst>
              <a:path w="2405063" h="1588">
                <a:moveTo>
                  <a:pt x="0" y="0"/>
                </a:moveTo>
                <a:lnTo>
                  <a:pt x="2405063" y="1588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10"/>
          <p:cNvSpPr/>
          <p:nvPr/>
        </p:nvSpPr>
        <p:spPr>
          <a:xfrm>
            <a:off x="1497195" y="4644258"/>
            <a:ext cx="1588" cy="576263"/>
          </a:xfrm>
          <a:custGeom>
            <a:avLst/>
            <a:gdLst/>
            <a:ahLst/>
            <a:cxnLst/>
            <a:rect l="l" t="t" r="r" b="b"/>
            <a:pathLst>
              <a:path w="1588" h="576263">
                <a:moveTo>
                  <a:pt x="0" y="576263"/>
                </a:moveTo>
                <a:lnTo>
                  <a:pt x="1588" y="0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11"/>
          <p:cNvSpPr/>
          <p:nvPr/>
        </p:nvSpPr>
        <p:spPr>
          <a:xfrm>
            <a:off x="2187758" y="4644257"/>
            <a:ext cx="1588" cy="576263"/>
          </a:xfrm>
          <a:custGeom>
            <a:avLst/>
            <a:gdLst/>
            <a:ahLst/>
            <a:cxnLst/>
            <a:rect l="l" t="t" r="r" b="b"/>
            <a:pathLst>
              <a:path w="1588" h="576263">
                <a:moveTo>
                  <a:pt x="0" y="0"/>
                </a:moveTo>
                <a:lnTo>
                  <a:pt x="1588" y="576263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12"/>
          <p:cNvSpPr/>
          <p:nvPr/>
        </p:nvSpPr>
        <p:spPr>
          <a:xfrm>
            <a:off x="1497195" y="5220520"/>
            <a:ext cx="214313" cy="165100"/>
          </a:xfrm>
          <a:custGeom>
            <a:avLst/>
            <a:gdLst/>
            <a:ahLst/>
            <a:cxnLst/>
            <a:rect l="l" t="t" r="r" b="b"/>
            <a:pathLst>
              <a:path w="214313" h="165100">
                <a:moveTo>
                  <a:pt x="0" y="0"/>
                </a:moveTo>
                <a:lnTo>
                  <a:pt x="214313" y="165100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13"/>
          <p:cNvSpPr/>
          <p:nvPr/>
        </p:nvSpPr>
        <p:spPr>
          <a:xfrm>
            <a:off x="1655945" y="5325295"/>
            <a:ext cx="195263" cy="171450"/>
          </a:xfrm>
          <a:custGeom>
            <a:avLst/>
            <a:gdLst/>
            <a:ahLst/>
            <a:cxnLst/>
            <a:rect l="l" t="t" r="r" b="b"/>
            <a:pathLst>
              <a:path w="195263" h="171450">
                <a:moveTo>
                  <a:pt x="79376" y="0"/>
                </a:moveTo>
                <a:lnTo>
                  <a:pt x="0" y="103187"/>
                </a:lnTo>
                <a:lnTo>
                  <a:pt x="195263" y="171450"/>
                </a:lnTo>
                <a:lnTo>
                  <a:pt x="7937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14"/>
          <p:cNvSpPr/>
          <p:nvPr/>
        </p:nvSpPr>
        <p:spPr>
          <a:xfrm>
            <a:off x="4599170" y="5207820"/>
            <a:ext cx="201613" cy="141288"/>
          </a:xfrm>
          <a:custGeom>
            <a:avLst/>
            <a:gdLst/>
            <a:ahLst/>
            <a:cxnLst/>
            <a:rect l="l" t="t" r="r" b="b"/>
            <a:pathLst>
              <a:path w="201613" h="141288">
                <a:moveTo>
                  <a:pt x="0" y="0"/>
                </a:moveTo>
                <a:lnTo>
                  <a:pt x="201613" y="141288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15"/>
          <p:cNvSpPr/>
          <p:nvPr/>
        </p:nvSpPr>
        <p:spPr>
          <a:xfrm>
            <a:off x="4745220" y="5287195"/>
            <a:ext cx="196850" cy="166687"/>
          </a:xfrm>
          <a:custGeom>
            <a:avLst/>
            <a:gdLst/>
            <a:ahLst/>
            <a:cxnLst/>
            <a:rect l="l" t="t" r="r" b="b"/>
            <a:pathLst>
              <a:path w="196850" h="166687">
                <a:moveTo>
                  <a:pt x="74612" y="0"/>
                </a:moveTo>
                <a:lnTo>
                  <a:pt x="0" y="104775"/>
                </a:lnTo>
                <a:lnTo>
                  <a:pt x="196850" y="166687"/>
                </a:lnTo>
                <a:lnTo>
                  <a:pt x="7461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16"/>
          <p:cNvSpPr/>
          <p:nvPr/>
        </p:nvSpPr>
        <p:spPr>
          <a:xfrm>
            <a:off x="2530658" y="4418833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458788"/>
                </a:moveTo>
                <a:lnTo>
                  <a:pt x="692150" y="458788"/>
                </a:lnTo>
                <a:lnTo>
                  <a:pt x="692150" y="0"/>
                </a:lnTo>
                <a:lnTo>
                  <a:pt x="0" y="0"/>
                </a:lnTo>
                <a:lnTo>
                  <a:pt x="0" y="458788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17"/>
          <p:cNvSpPr/>
          <p:nvPr/>
        </p:nvSpPr>
        <p:spPr>
          <a:xfrm>
            <a:off x="2530658" y="4418832"/>
            <a:ext cx="692150" cy="458788"/>
          </a:xfrm>
          <a:custGeom>
            <a:avLst/>
            <a:gdLst/>
            <a:ahLst/>
            <a:cxnLst/>
            <a:rect l="l" t="t" r="r" b="b"/>
            <a:pathLst>
              <a:path w="692150" h="458788">
                <a:moveTo>
                  <a:pt x="0" y="0"/>
                </a:moveTo>
                <a:lnTo>
                  <a:pt x="692150" y="0"/>
                </a:lnTo>
                <a:lnTo>
                  <a:pt x="692150" y="458788"/>
                </a:lnTo>
                <a:lnTo>
                  <a:pt x="0" y="458788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18"/>
          <p:cNvSpPr/>
          <p:nvPr/>
        </p:nvSpPr>
        <p:spPr>
          <a:xfrm>
            <a:off x="2873558" y="4644257"/>
            <a:ext cx="1774825" cy="1588"/>
          </a:xfrm>
          <a:custGeom>
            <a:avLst/>
            <a:gdLst/>
            <a:ahLst/>
            <a:cxnLst/>
            <a:rect l="l" t="t" r="r" b="b"/>
            <a:pathLst>
              <a:path w="1774825" h="1588">
                <a:moveTo>
                  <a:pt x="0" y="0"/>
                </a:moveTo>
                <a:lnTo>
                  <a:pt x="1774825" y="1588"/>
                </a:ln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19"/>
          <p:cNvSpPr/>
          <p:nvPr/>
        </p:nvSpPr>
        <p:spPr>
          <a:xfrm>
            <a:off x="4635683" y="4583932"/>
            <a:ext cx="188912" cy="128588"/>
          </a:xfrm>
          <a:custGeom>
            <a:avLst/>
            <a:gdLst/>
            <a:ahLst/>
            <a:cxnLst/>
            <a:rect l="l" t="t" r="r" b="b"/>
            <a:pathLst>
              <a:path w="188912" h="128588">
                <a:moveTo>
                  <a:pt x="0" y="0"/>
                </a:moveTo>
                <a:lnTo>
                  <a:pt x="0" y="128588"/>
                </a:lnTo>
                <a:lnTo>
                  <a:pt x="188912" y="603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21"/>
          <p:cNvSpPr txBox="1"/>
          <p:nvPr/>
        </p:nvSpPr>
        <p:spPr>
          <a:xfrm>
            <a:off x="909820" y="4485507"/>
            <a:ext cx="147955" cy="252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Lucida Sans Typewriter"/>
                <a:cs typeface="Lucida Sans Typewriter"/>
              </a:rPr>
              <a:t>m</a:t>
            </a:r>
            <a:endParaRPr sz="1600" dirty="0">
              <a:latin typeface="Lucida Sans Typewriter"/>
              <a:cs typeface="Lucida Sans Typewriter"/>
            </a:endParaRPr>
          </a:p>
        </p:txBody>
      </p:sp>
      <p:sp>
        <p:nvSpPr>
          <p:cNvPr id="93" name="object 22"/>
          <p:cNvSpPr txBox="1"/>
          <p:nvPr/>
        </p:nvSpPr>
        <p:spPr>
          <a:xfrm>
            <a:off x="1967095" y="4084949"/>
            <a:ext cx="450850" cy="222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Lucida Sans Typewriter"/>
                <a:cs typeface="Lucida Sans Typewriter"/>
              </a:rPr>
              <a:t>m[1]</a:t>
            </a:r>
            <a:endParaRPr sz="1400" dirty="0">
              <a:latin typeface="Lucida Sans Typewriter"/>
              <a:cs typeface="Lucida Sans Typewriter"/>
            </a:endParaRPr>
          </a:p>
        </p:txBody>
      </p:sp>
      <p:sp>
        <p:nvSpPr>
          <p:cNvPr id="94" name="object 23"/>
          <p:cNvSpPr txBox="1"/>
          <p:nvPr/>
        </p:nvSpPr>
        <p:spPr>
          <a:xfrm>
            <a:off x="2659245" y="4084949"/>
            <a:ext cx="450850" cy="222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Lucida Sans Typewriter"/>
                <a:cs typeface="Lucida Sans Typewriter"/>
              </a:rPr>
              <a:t>m[2]</a:t>
            </a:r>
            <a:endParaRPr sz="1400" dirty="0">
              <a:latin typeface="Lucida Sans Typewriter"/>
              <a:cs typeface="Lucida Sans Typewriter"/>
            </a:endParaRPr>
          </a:p>
        </p:txBody>
      </p:sp>
      <p:sp>
        <p:nvSpPr>
          <p:cNvPr id="95" name="object 27"/>
          <p:cNvSpPr txBox="1"/>
          <p:nvPr/>
        </p:nvSpPr>
        <p:spPr>
          <a:xfrm>
            <a:off x="4972233" y="5039545"/>
            <a:ext cx="61404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m[2][0]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96" name="object 28"/>
          <p:cNvSpPr txBox="1"/>
          <p:nvPr/>
        </p:nvSpPr>
        <p:spPr>
          <a:xfrm>
            <a:off x="5662795" y="5039545"/>
            <a:ext cx="199072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m[2][1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00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m[2][2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35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m[2][3]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97" name="object 29"/>
          <p:cNvSpPr txBox="1"/>
          <p:nvPr/>
        </p:nvSpPr>
        <p:spPr>
          <a:xfrm>
            <a:off x="1875020" y="6174099"/>
            <a:ext cx="61404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m[0][0]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98" name="object 30"/>
          <p:cNvSpPr txBox="1"/>
          <p:nvPr/>
        </p:nvSpPr>
        <p:spPr>
          <a:xfrm>
            <a:off x="2560820" y="6174099"/>
            <a:ext cx="199072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m[0][1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50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m[0][2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85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m[0][3]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99" name="object 31"/>
          <p:cNvSpPr txBox="1"/>
          <p:nvPr/>
        </p:nvSpPr>
        <p:spPr>
          <a:xfrm>
            <a:off x="4972233" y="6174099"/>
            <a:ext cx="61404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m[1][0]</a:t>
            </a:r>
            <a:endParaRPr sz="1100" dirty="0">
              <a:latin typeface="Lucida Sans Typewriter"/>
              <a:cs typeface="Lucida Sans Typewriter"/>
            </a:endParaRPr>
          </a:p>
        </p:txBody>
      </p:sp>
      <p:sp>
        <p:nvSpPr>
          <p:cNvPr id="100" name="object 32"/>
          <p:cNvSpPr txBox="1"/>
          <p:nvPr/>
        </p:nvSpPr>
        <p:spPr>
          <a:xfrm>
            <a:off x="5662795" y="6174099"/>
            <a:ext cx="1990725" cy="17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Typewriter"/>
                <a:cs typeface="Lucida Sans Typewriter"/>
              </a:rPr>
              <a:t>m[1][1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00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m[1][2</a:t>
            </a:r>
            <a:r>
              <a:rPr sz="1100" spc="-10" dirty="0">
                <a:latin typeface="Lucida Sans Typewriter"/>
                <a:cs typeface="Lucida Sans Typewriter"/>
              </a:rPr>
              <a:t>]</a:t>
            </a:r>
            <a:r>
              <a:rPr sz="1100" spc="135" dirty="0">
                <a:latin typeface="Lucida Sans Typewriter"/>
                <a:cs typeface="Lucida Sans Typewriter"/>
              </a:rPr>
              <a:t> </a:t>
            </a:r>
            <a:r>
              <a:rPr sz="1100" spc="-15" dirty="0">
                <a:latin typeface="Lucida Sans Typewriter"/>
                <a:cs typeface="Lucida Sans Typewriter"/>
              </a:rPr>
              <a:t>m[1][3]</a:t>
            </a:r>
            <a:endParaRPr sz="1100" dirty="0">
              <a:latin typeface="Lucida Sans Typewriter"/>
              <a:cs typeface="Lucida Sans Typewriter"/>
            </a:endParaRPr>
          </a:p>
        </p:txBody>
      </p:sp>
      <p:graphicFrame>
        <p:nvGraphicFramePr>
          <p:cNvPr id="101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90940"/>
              </p:ext>
            </p:extLst>
          </p:nvPr>
        </p:nvGraphicFramePr>
        <p:xfrm>
          <a:off x="1843270" y="5560245"/>
          <a:ext cx="2752722" cy="45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59839"/>
              </p:ext>
            </p:extLst>
          </p:nvPr>
        </p:nvGraphicFramePr>
        <p:xfrm>
          <a:off x="4938895" y="5560245"/>
          <a:ext cx="2752722" cy="45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56528"/>
              </p:ext>
            </p:extLst>
          </p:nvPr>
        </p:nvGraphicFramePr>
        <p:xfrm>
          <a:off x="4938895" y="4415658"/>
          <a:ext cx="2752722" cy="45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ucida Sans Typewriter"/>
                          <a:cs typeface="Lucida Sans Typewriter"/>
                        </a:rPr>
                        <a:t>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676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3343" y="1283587"/>
            <a:ext cx="492501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 err="1">
                <a:latin typeface="Lucida Console"/>
                <a:cs typeface="Lucida Console"/>
              </a:rPr>
              <a:t>int</a:t>
            </a:r>
            <a:r>
              <a:rPr lang="en-US" spc="-15" dirty="0">
                <a:latin typeface="Lucida Console"/>
                <a:cs typeface="Lucida Console"/>
              </a:rPr>
              <a:t>[][] </a:t>
            </a:r>
            <a:r>
              <a:rPr spc="-15" dirty="0">
                <a:latin typeface="Lucida Console"/>
                <a:cs typeface="Lucida Console"/>
              </a:rPr>
              <a:t>m</a:t>
            </a:r>
            <a:r>
              <a:rPr spc="5" dirty="0">
                <a:latin typeface="Lucida Console"/>
                <a:cs typeface="Lucida Console"/>
              </a:rPr>
              <a:t> </a:t>
            </a:r>
            <a:r>
              <a:rPr spc="-15" dirty="0">
                <a:latin typeface="Lucida Console"/>
                <a:cs typeface="Lucida Console"/>
              </a:rPr>
              <a:t>=</a:t>
            </a:r>
            <a:r>
              <a:rPr spc="5" dirty="0">
                <a:latin typeface="Lucida Console"/>
                <a:cs typeface="Lucida Console"/>
              </a:rPr>
              <a:t> </a:t>
            </a:r>
            <a:r>
              <a:rPr spc="-15" dirty="0">
                <a:latin typeface="Lucida Console"/>
                <a:cs typeface="Lucida Console"/>
              </a:rPr>
              <a:t>new</a:t>
            </a:r>
            <a:r>
              <a:rPr spc="5" dirty="0">
                <a:latin typeface="Lucida Console"/>
                <a:cs typeface="Lucida Console"/>
              </a:rPr>
              <a:t> </a:t>
            </a:r>
            <a:r>
              <a:rPr spc="-15" dirty="0">
                <a:latin typeface="Lucida Console"/>
                <a:cs typeface="Lucida Console"/>
              </a:rPr>
              <a:t>in</a:t>
            </a:r>
            <a:r>
              <a:rPr spc="-10" dirty="0">
                <a:latin typeface="Lucida Console"/>
                <a:cs typeface="Lucida Console"/>
              </a:rPr>
              <a:t>t</a:t>
            </a:r>
            <a:r>
              <a:rPr spc="-15" dirty="0">
                <a:latin typeface="Lucida Console"/>
                <a:cs typeface="Lucida Console"/>
              </a:rPr>
              <a:t>[3][4];</a:t>
            </a:r>
            <a:endParaRPr dirty="0">
              <a:latin typeface="Lucida Console"/>
              <a:cs typeface="Lucida Console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56594"/>
              </p:ext>
            </p:extLst>
          </p:nvPr>
        </p:nvGraphicFramePr>
        <p:xfrm>
          <a:off x="5181600" y="4876800"/>
          <a:ext cx="2752722" cy="1376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7231569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731888"/>
                  </a:ext>
                </a:extLst>
              </a:tr>
            </a:tbl>
          </a:graphicData>
        </a:graphic>
      </p:graphicFrame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How to get length of raw and column</a:t>
            </a:r>
            <a:endParaRPr lang="ko-KR" altLang="en-US" sz="3600" dirty="0"/>
          </a:p>
        </p:txBody>
      </p:sp>
      <p:sp>
        <p:nvSpPr>
          <p:cNvPr id="35" name="object 4"/>
          <p:cNvSpPr txBox="1"/>
          <p:nvPr/>
        </p:nvSpPr>
        <p:spPr>
          <a:xfrm>
            <a:off x="693343" y="2046403"/>
            <a:ext cx="1681811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 err="1">
                <a:latin typeface="Lucida Console"/>
                <a:cs typeface="Lucida Console"/>
              </a:rPr>
              <a:t>m</a:t>
            </a:r>
            <a:r>
              <a:rPr lang="en-US" sz="1600" spc="-15" dirty="0" err="1">
                <a:latin typeface="Lucida Console"/>
                <a:cs typeface="Lucida Console"/>
              </a:rPr>
              <a:t>.Length</a:t>
            </a:r>
            <a:r>
              <a:rPr lang="en-US" sz="1600" spc="-15" dirty="0">
                <a:latin typeface="Lucida Console"/>
                <a:cs typeface="Lucida Console"/>
              </a:rPr>
              <a:t> </a:t>
            </a:r>
            <a:r>
              <a:rPr lang="en-US" altLang="ko-KR" sz="1600" spc="-15" dirty="0">
                <a:latin typeface="Lucida Console"/>
                <a:cs typeface="Lucida Console"/>
              </a:rPr>
              <a:t>... ?</a:t>
            </a:r>
            <a:endParaRPr lang="en-US" altLang="ko-KR" sz="1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36" name="object 4"/>
          <p:cNvSpPr txBox="1"/>
          <p:nvPr/>
        </p:nvSpPr>
        <p:spPr>
          <a:xfrm>
            <a:off x="694485" y="2395832"/>
            <a:ext cx="224423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5" dirty="0">
                <a:latin typeface="Lucida Console"/>
                <a:cs typeface="Lucida Console"/>
              </a:rPr>
              <a:t>m[0].length ... ?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37" name="object 4"/>
          <p:cNvSpPr txBox="1"/>
          <p:nvPr/>
        </p:nvSpPr>
        <p:spPr>
          <a:xfrm>
            <a:off x="693343" y="2750158"/>
            <a:ext cx="224423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m[1].length </a:t>
            </a:r>
            <a:r>
              <a:rPr lang="en-US" altLang="ko-KR" sz="1600" spc="-15" dirty="0">
                <a:latin typeface="Lucida Console"/>
                <a:cs typeface="Lucida Console"/>
              </a:rPr>
              <a:t>... ?</a:t>
            </a:r>
            <a:endParaRPr lang="en-US" altLang="ko-KR" sz="1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93343" y="3091470"/>
            <a:ext cx="224423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m[2].length </a:t>
            </a:r>
            <a:r>
              <a:rPr lang="en-US" altLang="ko-KR" sz="1600" spc="-15" dirty="0">
                <a:latin typeface="Lucida Console"/>
                <a:cs typeface="Lucida Console"/>
              </a:rPr>
              <a:t>... ?</a:t>
            </a:r>
            <a:endParaRPr lang="en-US" altLang="ko-KR" sz="1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50" name="object 4"/>
          <p:cNvSpPr txBox="1"/>
          <p:nvPr/>
        </p:nvSpPr>
        <p:spPr>
          <a:xfrm>
            <a:off x="3207949" y="5373847"/>
            <a:ext cx="1668852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 err="1">
                <a:latin typeface="Lucida Console"/>
                <a:cs typeface="Lucida Console"/>
              </a:rPr>
              <a:t>m</a:t>
            </a:r>
            <a:r>
              <a:rPr lang="en-US" sz="1600" spc="-15" dirty="0" err="1">
                <a:latin typeface="Lucida Console"/>
                <a:cs typeface="Lucida Console"/>
              </a:rPr>
              <a:t>.Length</a:t>
            </a:r>
            <a:r>
              <a:rPr lang="en-US" sz="1600" spc="-15" dirty="0">
                <a:latin typeface="Lucida Console"/>
                <a:cs typeface="Lucida Console"/>
              </a:rPr>
              <a:t> == 3</a:t>
            </a:r>
            <a:endParaRPr sz="1600" dirty="0">
              <a:latin typeface="Lucida Console"/>
              <a:cs typeface="Lucida Console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876801" y="4876800"/>
            <a:ext cx="0" cy="1354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268897" y="4632734"/>
            <a:ext cx="2581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4"/>
          <p:cNvSpPr txBox="1"/>
          <p:nvPr/>
        </p:nvSpPr>
        <p:spPr>
          <a:xfrm>
            <a:off x="5562601" y="4267200"/>
            <a:ext cx="2019311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m[2].Length == 4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54" name="object 4"/>
          <p:cNvSpPr txBox="1"/>
          <p:nvPr/>
        </p:nvSpPr>
        <p:spPr>
          <a:xfrm>
            <a:off x="5562601" y="3929649"/>
            <a:ext cx="2019311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m[1].Length == 4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55" name="object 4"/>
          <p:cNvSpPr txBox="1"/>
          <p:nvPr/>
        </p:nvSpPr>
        <p:spPr>
          <a:xfrm>
            <a:off x="5562601" y="3578107"/>
            <a:ext cx="2019311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latin typeface="Lucida Console"/>
                <a:cs typeface="Lucida Console"/>
              </a:rPr>
              <a:t>m[0].Length == 4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56" name="object 4"/>
          <p:cNvSpPr txBox="1"/>
          <p:nvPr/>
        </p:nvSpPr>
        <p:spPr>
          <a:xfrm>
            <a:off x="3360349" y="4934189"/>
            <a:ext cx="1668852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solidFill>
                  <a:srgbClr val="0000FF"/>
                </a:solidFill>
                <a:latin typeface="Lucida Console"/>
                <a:cs typeface="Lucida Console"/>
              </a:rPr>
              <a:t>Row length</a:t>
            </a:r>
            <a:endParaRPr sz="16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57" name="object 4"/>
          <p:cNvSpPr txBox="1"/>
          <p:nvPr/>
        </p:nvSpPr>
        <p:spPr>
          <a:xfrm>
            <a:off x="5723535" y="3094427"/>
            <a:ext cx="1668852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spc="-15" dirty="0">
                <a:solidFill>
                  <a:srgbClr val="0000FF"/>
                </a:solidFill>
                <a:latin typeface="Lucida Console"/>
                <a:cs typeface="Lucida Console"/>
              </a:rPr>
              <a:t>Column length</a:t>
            </a:r>
            <a:endParaRPr sz="16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58" name="object 21"/>
          <p:cNvSpPr txBox="1"/>
          <p:nvPr/>
        </p:nvSpPr>
        <p:spPr>
          <a:xfrm>
            <a:off x="4858396" y="4550559"/>
            <a:ext cx="147955" cy="252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Lucida Sans Typewriter"/>
                <a:cs typeface="Lucida Sans Typewriter"/>
              </a:rPr>
              <a:t>m</a:t>
            </a:r>
            <a:endParaRPr sz="1600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87178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346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Sa</a:t>
            </a:r>
            <a:r>
              <a:rPr sz="4400" spc="-5" dirty="0">
                <a:latin typeface="Calibri"/>
                <a:cs typeface="Calibri"/>
              </a:rPr>
              <a:t>mp</a:t>
            </a:r>
            <a:r>
              <a:rPr sz="4400" spc="5" dirty="0">
                <a:latin typeface="Calibri"/>
                <a:cs typeface="Calibri"/>
              </a:rPr>
              <a:t>l</a:t>
            </a:r>
            <a:r>
              <a:rPr sz="4400" spc="0" dirty="0">
                <a:latin typeface="Calibri"/>
                <a:cs typeface="Calibri"/>
              </a:rPr>
              <a:t>e </a:t>
            </a:r>
            <a:r>
              <a:rPr sz="4400" spc="-30" dirty="0">
                <a:latin typeface="Calibri"/>
                <a:cs typeface="Calibri"/>
              </a:rPr>
              <a:t>2</a:t>
            </a:r>
            <a:r>
              <a:rPr sz="4400" spc="0" dirty="0">
                <a:latin typeface="Calibri"/>
                <a:cs typeface="Calibri"/>
              </a:rPr>
              <a:t>-D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ssin</a:t>
            </a:r>
            <a:r>
              <a:rPr sz="4400" spc="-25" dirty="0">
                <a:latin typeface="Calibri"/>
                <a:cs typeface="Calibri"/>
              </a:rPr>
              <a:t>g</a:t>
            </a:r>
            <a:endParaRPr sz="4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ba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c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ru</a:t>
            </a:r>
            <a:r>
              <a:rPr sz="2400" spc="-15" dirty="0">
                <a:latin typeface="Calibri"/>
                <a:cs typeface="Calibri"/>
              </a:rPr>
              <a:t>ct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733" y="6172200"/>
            <a:ext cx="8149166" cy="84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6175" y="2709333"/>
            <a:ext cx="85725" cy="346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000" y="2640013"/>
            <a:ext cx="8131175" cy="3532186"/>
          </a:xfrm>
          <a:custGeom>
            <a:avLst/>
            <a:gdLst/>
            <a:ahLst/>
            <a:cxnLst/>
            <a:rect l="l" t="t" r="r" b="b"/>
            <a:pathLst>
              <a:path w="8131175" h="3532186">
                <a:moveTo>
                  <a:pt x="0" y="3532186"/>
                </a:moveTo>
                <a:lnTo>
                  <a:pt x="8131175" y="3532186"/>
                </a:lnTo>
                <a:lnTo>
                  <a:pt x="8131175" y="0"/>
                </a:lnTo>
                <a:lnTo>
                  <a:pt x="0" y="0"/>
                </a:lnTo>
                <a:lnTo>
                  <a:pt x="0" y="3532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0" y="2640013"/>
            <a:ext cx="8131175" cy="3532186"/>
          </a:xfrm>
          <a:custGeom>
            <a:avLst/>
            <a:gdLst/>
            <a:ahLst/>
            <a:cxnLst/>
            <a:rect l="l" t="t" r="r" b="b"/>
            <a:pathLst>
              <a:path w="8131175" h="3532186">
                <a:moveTo>
                  <a:pt x="0" y="0"/>
                </a:moveTo>
                <a:lnTo>
                  <a:pt x="8131175" y="0"/>
                </a:lnTo>
                <a:lnTo>
                  <a:pt x="8131175" y="3532186"/>
                </a:lnTo>
                <a:lnTo>
                  <a:pt x="0" y="353218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9712" y="2751569"/>
            <a:ext cx="6993255" cy="2399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dirty="0" err="1"/>
              <a:t>arrayType</a:t>
            </a:r>
            <a:r>
              <a:rPr lang="en-US" altLang="ko-KR" dirty="0"/>
              <a:t>[][] </a:t>
            </a:r>
            <a:r>
              <a:rPr lang="en-US" altLang="ko-KR" dirty="0" err="1"/>
              <a:t>arrayName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arrayType</a:t>
            </a:r>
            <a:r>
              <a:rPr lang="en-US" altLang="ko-KR" b="1" dirty="0"/>
              <a:t>[</a:t>
            </a:r>
            <a:r>
              <a:rPr lang="en-US" altLang="ko-KR" b="1" dirty="0" err="1"/>
              <a:t>numRows</a:t>
            </a:r>
            <a:r>
              <a:rPr lang="en-US" altLang="ko-KR" b="1" dirty="0"/>
              <a:t>][</a:t>
            </a:r>
            <a:r>
              <a:rPr lang="en-US" altLang="ko-KR" b="1" dirty="0" err="1"/>
              <a:t>numCols</a:t>
            </a:r>
            <a:r>
              <a:rPr lang="en-US" altLang="ko-KR" b="1" dirty="0"/>
              <a:t>];</a:t>
            </a:r>
          </a:p>
          <a:p>
            <a:endParaRPr lang="ko-KR" altLang="en-US" dirty="0"/>
          </a:p>
          <a:p>
            <a:pPr lvl="1"/>
            <a:r>
              <a:rPr lang="nn-NO" altLang="ko-KR" b="1" dirty="0"/>
              <a:t>for (int i = 0; i &lt; arrayName.length; i++) {</a:t>
            </a:r>
          </a:p>
          <a:p>
            <a:pPr lvl="1"/>
            <a:endParaRPr lang="ko-KR" altLang="en-US" dirty="0"/>
          </a:p>
          <a:p>
            <a:pPr lvl="2"/>
            <a:r>
              <a:rPr lang="en-US" altLang="ko-KR" b="1" dirty="0"/>
              <a:t>for (</a:t>
            </a:r>
            <a:r>
              <a:rPr lang="en-US" altLang="ko-KR" b="1" dirty="0" err="1"/>
              <a:t>int</a:t>
            </a:r>
            <a:r>
              <a:rPr lang="en-US" altLang="ko-KR" b="1" dirty="0"/>
              <a:t> j = 0; j &lt; </a:t>
            </a:r>
            <a:r>
              <a:rPr lang="en-US" altLang="ko-KR" b="1" dirty="0" err="1"/>
              <a:t>arrayName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].length;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pPr lvl="2"/>
            <a:endParaRPr lang="ko-KR" altLang="en-US" dirty="0"/>
          </a:p>
          <a:p>
            <a:pPr lvl="3"/>
            <a:r>
              <a:rPr lang="en-US" altLang="ko-KR" dirty="0"/>
              <a:t>// Perform actions in here</a:t>
            </a:r>
          </a:p>
          <a:p>
            <a:pPr lvl="3"/>
            <a:r>
              <a:rPr lang="en-US" altLang="ko-KR" dirty="0"/>
              <a:t>// e.g. </a:t>
            </a:r>
            <a:r>
              <a:rPr lang="en-US" altLang="ko-KR" dirty="0" err="1"/>
              <a:t>System.out.print</a:t>
            </a:r>
            <a:r>
              <a:rPr lang="en-US" altLang="ko-KR" dirty="0"/>
              <a:t>(</a:t>
            </a:r>
            <a:r>
              <a:rPr lang="en-US" altLang="ko-KR" dirty="0" err="1"/>
              <a:t>arrayName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040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42" rIns="0" bIns="0" rtlCol="0">
            <a:noAutofit/>
          </a:bodyPr>
          <a:lstStyle/>
          <a:p>
            <a:pPr marL="2426335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B</a:t>
            </a:r>
            <a:r>
              <a:rPr sz="4000" spc="-5" dirty="0">
                <a:latin typeface="Calibri"/>
                <a:cs typeface="Calibri"/>
              </a:rPr>
              <a:t>as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20" dirty="0">
                <a:latin typeface="Calibri"/>
                <a:cs typeface="Calibri"/>
              </a:rPr>
              <a:t>c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35" dirty="0">
                <a:latin typeface="Calibri"/>
                <a:cs typeface="Calibri"/>
              </a:rPr>
              <a:t>m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0" dirty="0">
                <a:latin typeface="Calibri"/>
                <a:cs typeface="Calibri"/>
              </a:rPr>
              <a:t>no</a:t>
            </a:r>
            <a:r>
              <a:rPr sz="4000" spc="-10" dirty="0">
                <a:latin typeface="Calibri"/>
                <a:cs typeface="Calibri"/>
              </a:rPr>
              <a:t>l</a:t>
            </a:r>
            <a:r>
              <a:rPr sz="4000" spc="0" dirty="0">
                <a:latin typeface="Calibri"/>
                <a:cs typeface="Calibri"/>
              </a:rPr>
              <a:t>o</a:t>
            </a:r>
            <a:r>
              <a:rPr sz="4000" spc="-20" dirty="0">
                <a:latin typeface="Calibri"/>
                <a:cs typeface="Calibri"/>
              </a:rPr>
              <a:t>gy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24483"/>
            <a:ext cx="7151370" cy="4284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y </a:t>
            </a:r>
            <a:r>
              <a:rPr sz="2000" spc="0" dirty="0">
                <a:latin typeface="Calibri"/>
                <a:cs typeface="Calibri"/>
              </a:rPr>
              <a:t>is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mp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i="1" spc="0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20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i="1" spc="-1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000" i="1" spc="-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000" i="1" spc="-4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i="1" spc="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300"/>
              </a:lnSpc>
              <a:spcBef>
                <a:spcPts val="67"/>
              </a:spcBef>
              <a:buFont typeface="Arial"/>
              <a:buChar char="•"/>
            </a:pPr>
            <a:endParaRPr sz="13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y 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 a </a:t>
            </a:r>
            <a:r>
              <a:rPr sz="2000" i="1" spc="-1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i="1" spc="5" dirty="0">
                <a:solidFill>
                  <a:srgbClr val="0070C0"/>
                </a:solidFill>
                <a:latin typeface="Calibri"/>
                <a:cs typeface="Calibri"/>
              </a:rPr>
              <a:t>mm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000" i="1" spc="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i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na</a:t>
            </a:r>
            <a:r>
              <a:rPr sz="2000" i="1" spc="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000" i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x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mpl</a:t>
            </a:r>
            <a:r>
              <a:rPr sz="2000" spc="-10" dirty="0">
                <a:latin typeface="Calibri"/>
                <a:cs typeface="Calibri"/>
              </a:rPr>
              <a:t>e: </a:t>
            </a:r>
            <a:r>
              <a:rPr sz="2000" spc="-10" dirty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[3</a:t>
            </a:r>
            <a:r>
              <a:rPr sz="2000" spc="-10" dirty="0">
                <a:latin typeface="Calibri"/>
                <a:cs typeface="Calibri"/>
              </a:rPr>
              <a:t>]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= </a:t>
            </a:r>
            <a:r>
              <a:rPr sz="2000" spc="-15" dirty="0">
                <a:latin typeface="Calibri"/>
                <a:cs typeface="Calibri"/>
              </a:rPr>
              <a:t>5;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mm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na</a:t>
            </a:r>
            <a:r>
              <a:rPr sz="2000" spc="-15" dirty="0">
                <a:latin typeface="Calibri"/>
                <a:cs typeface="Calibri"/>
              </a:rPr>
              <a:t>me is </a:t>
            </a:r>
            <a:r>
              <a:rPr sz="2000" spc="-55" dirty="0">
                <a:latin typeface="Calibri"/>
                <a:cs typeface="Calibri"/>
              </a:rPr>
              <a:t>‘</a:t>
            </a:r>
            <a:r>
              <a:rPr sz="2000" spc="0" dirty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’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300"/>
              </a:lnSpc>
              <a:spcBef>
                <a:spcPts val="66"/>
              </a:spcBef>
              <a:buFont typeface="Arial"/>
              <a:buChar char="–"/>
            </a:pPr>
            <a:endParaRPr sz="13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10" dirty="0">
                <a:solidFill>
                  <a:srgbClr val="953735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953735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953735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953735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953735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953735"/>
                </a:solidFill>
                <a:latin typeface="Calibri"/>
                <a:cs typeface="Calibri"/>
              </a:rPr>
              <a:t>e ar</a:t>
            </a:r>
            <a:r>
              <a:rPr sz="2000" spc="-50" dirty="0">
                <a:solidFill>
                  <a:srgbClr val="953735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953735"/>
                </a:solidFill>
                <a:latin typeface="Calibri"/>
                <a:cs typeface="Calibri"/>
              </a:rPr>
              <a:t>y </a:t>
            </a:r>
            <a:r>
              <a:rPr sz="2000" spc="0" dirty="0">
                <a:latin typeface="Calibri"/>
                <a:cs typeface="Calibri"/>
              </a:rPr>
              <a:t>is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enced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mm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na</a:t>
            </a:r>
            <a:r>
              <a:rPr sz="2000" spc="-1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300"/>
              </a:lnSpc>
              <a:spcBef>
                <a:spcPts val="33"/>
              </a:spcBef>
              <a:buFont typeface="Arial"/>
              <a:buChar char="•"/>
            </a:pPr>
            <a:endParaRPr sz="13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y el</a:t>
            </a:r>
            <a:r>
              <a:rPr sz="2000" spc="-15" dirty="0">
                <a:latin typeface="Calibri"/>
                <a:cs typeface="Calibri"/>
              </a:rPr>
              <a:t>eme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 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</a:t>
            </a:r>
            <a:r>
              <a:rPr sz="2000" spc="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0070C0"/>
                </a:solidFill>
                <a:latin typeface="Calibri"/>
                <a:cs typeface="Calibri"/>
              </a:rPr>
              <a:t>me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0070C0"/>
                </a:solidFill>
                <a:latin typeface="Calibri"/>
                <a:cs typeface="Calibri"/>
              </a:rPr>
              <a:t>pe </a:t>
            </a:r>
            <a:r>
              <a:rPr sz="2000" spc="-15" dirty="0">
                <a:latin typeface="Calibri"/>
                <a:cs typeface="Calibri"/>
              </a:rPr>
              <a:t>—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 ba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pe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300"/>
              </a:lnSpc>
              <a:spcBef>
                <a:spcPts val="66"/>
              </a:spcBef>
              <a:buFont typeface="Arial"/>
              <a:buChar char="•"/>
            </a:pPr>
            <a:endParaRPr sz="130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 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y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enced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su</a:t>
            </a:r>
            <a:r>
              <a:rPr sz="2000" i="1" spc="-15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000" i="1" spc="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000" i="1" spc="-10" dirty="0">
                <a:solidFill>
                  <a:srgbClr val="0070C0"/>
                </a:solidFill>
                <a:latin typeface="Calibri"/>
                <a:cs typeface="Calibri"/>
              </a:rPr>
              <a:t>ri</a:t>
            </a:r>
            <a:r>
              <a:rPr sz="2000" i="1" spc="-15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i="1" spc="0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000" i="1" spc="-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i="1" spc="0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000" i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0" dirty="0">
                <a:latin typeface="Calibri"/>
                <a:cs typeface="Calibri"/>
              </a:rPr>
              <a:t>ind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mm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na</a:t>
            </a:r>
            <a:r>
              <a:rPr sz="2000" spc="-1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346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Sa</a:t>
            </a:r>
            <a:r>
              <a:rPr sz="4400" spc="-5" dirty="0">
                <a:latin typeface="Calibri"/>
                <a:cs typeface="Calibri"/>
              </a:rPr>
              <a:t>mp</a:t>
            </a:r>
            <a:r>
              <a:rPr sz="4400" spc="5" dirty="0">
                <a:latin typeface="Calibri"/>
                <a:cs typeface="Calibri"/>
              </a:rPr>
              <a:t>l</a:t>
            </a:r>
            <a:r>
              <a:rPr sz="4400" spc="0" dirty="0">
                <a:latin typeface="Calibri"/>
                <a:cs typeface="Calibri"/>
              </a:rPr>
              <a:t>e </a:t>
            </a:r>
            <a:r>
              <a:rPr sz="4400" spc="-30" dirty="0">
                <a:latin typeface="Calibri"/>
                <a:cs typeface="Calibri"/>
              </a:rPr>
              <a:t>2</a:t>
            </a:r>
            <a:r>
              <a:rPr sz="4400" spc="0" dirty="0">
                <a:latin typeface="Calibri"/>
                <a:cs typeface="Calibri"/>
              </a:rPr>
              <a:t>-D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ssin</a:t>
            </a:r>
            <a:r>
              <a:rPr sz="4400" spc="-25" dirty="0">
                <a:latin typeface="Calibri"/>
                <a:cs typeface="Calibri"/>
              </a:rPr>
              <a:t>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28" y="1135823"/>
            <a:ext cx="8446770" cy="1104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sio</a:t>
            </a:r>
            <a:r>
              <a:rPr sz="2400" spc="0" dirty="0">
                <a:latin typeface="Calibri"/>
                <a:cs typeface="Calibri"/>
              </a:rPr>
              <a:t>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ua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loo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loo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loo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100" i="1" spc="0" dirty="0">
                <a:latin typeface="Calibri"/>
                <a:cs typeface="Calibri"/>
              </a:rPr>
              <a:t>(</a:t>
            </a:r>
            <a:r>
              <a:rPr sz="2100" i="1" spc="5" dirty="0">
                <a:latin typeface="Calibri"/>
                <a:cs typeface="Calibri"/>
              </a:rPr>
              <a:t>i</a:t>
            </a:r>
            <a:r>
              <a:rPr sz="2100" i="1" spc="-10" dirty="0">
                <a:latin typeface="Calibri"/>
                <a:cs typeface="Calibri"/>
              </a:rPr>
              <a:t>.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0" dirty="0">
                <a:latin typeface="Calibri"/>
                <a:cs typeface="Calibri"/>
              </a:rPr>
              <a:t>.</a:t>
            </a:r>
            <a:r>
              <a:rPr sz="2100" i="1" spc="-5" dirty="0">
                <a:latin typeface="Calibri"/>
                <a:cs typeface="Calibri"/>
              </a:rPr>
              <a:t> </a:t>
            </a:r>
            <a:r>
              <a:rPr sz="2100" i="1" spc="-20" dirty="0">
                <a:latin typeface="Calibri"/>
                <a:cs typeface="Calibri"/>
              </a:rPr>
              <a:t>c</a:t>
            </a:r>
            <a:r>
              <a:rPr sz="2100" i="1" spc="-5" dirty="0">
                <a:latin typeface="Calibri"/>
                <a:cs typeface="Calibri"/>
              </a:rPr>
              <a:t>o</a:t>
            </a:r>
            <a:r>
              <a:rPr sz="2100" i="1" spc="5" dirty="0">
                <a:latin typeface="Calibri"/>
                <a:cs typeface="Calibri"/>
              </a:rPr>
              <a:t>l</a:t>
            </a:r>
            <a:r>
              <a:rPr sz="2100" i="1" spc="-10" dirty="0">
                <a:latin typeface="Calibri"/>
                <a:cs typeface="Calibri"/>
              </a:rPr>
              <a:t>u</a:t>
            </a:r>
            <a:r>
              <a:rPr sz="2100" i="1" spc="0" dirty="0">
                <a:latin typeface="Calibri"/>
                <a:cs typeface="Calibri"/>
              </a:rPr>
              <a:t>m</a:t>
            </a:r>
            <a:r>
              <a:rPr sz="2100" i="1" spc="-10" dirty="0">
                <a:latin typeface="Calibri"/>
                <a:cs typeface="Calibri"/>
              </a:rPr>
              <a:t>n</a:t>
            </a:r>
            <a:r>
              <a:rPr sz="2100" i="1" spc="0" dirty="0">
                <a:latin typeface="Calibri"/>
                <a:cs typeface="Calibri"/>
              </a:rPr>
              <a:t>)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733" y="6172200"/>
            <a:ext cx="8149166" cy="84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6175" y="2709333"/>
            <a:ext cx="85725" cy="346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0" y="2640012"/>
            <a:ext cx="8131175" cy="3932111"/>
          </a:xfrm>
          <a:custGeom>
            <a:avLst/>
            <a:gdLst/>
            <a:ahLst/>
            <a:cxnLst/>
            <a:rect l="l" t="t" r="r" b="b"/>
            <a:pathLst>
              <a:path w="8131175" h="3532186">
                <a:moveTo>
                  <a:pt x="0" y="3532186"/>
                </a:moveTo>
                <a:lnTo>
                  <a:pt x="8131175" y="3532186"/>
                </a:lnTo>
                <a:lnTo>
                  <a:pt x="8131175" y="0"/>
                </a:lnTo>
                <a:lnTo>
                  <a:pt x="0" y="0"/>
                </a:lnTo>
                <a:lnTo>
                  <a:pt x="0" y="3532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fr-FR" altLang="ko-KR" b="1" dirty="0"/>
              <a:t>double[] average = { 0.0, 0.0, 0.0, 0.0 };</a:t>
            </a:r>
          </a:p>
          <a:p>
            <a:pPr lvl="1"/>
            <a:r>
              <a:rPr lang="fr-FR" altLang="ko-KR" b="1" dirty="0"/>
              <a:t>double[][] payScaleTable = new double[3][4];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// </a:t>
            </a:r>
            <a:r>
              <a:rPr lang="en-US" altLang="ko-KR" dirty="0" err="1"/>
              <a:t>payScaleTable</a:t>
            </a:r>
            <a:r>
              <a:rPr lang="en-US" altLang="ko-KR" dirty="0"/>
              <a:t> setting</a:t>
            </a:r>
          </a:p>
          <a:p>
            <a:pPr lvl="1"/>
            <a:endParaRPr lang="ko-KR" altLang="en-US" dirty="0"/>
          </a:p>
          <a:p>
            <a:pPr lvl="1"/>
            <a:r>
              <a:rPr lang="nn-NO" altLang="ko-KR" b="1" dirty="0"/>
              <a:t>for (int i = 0; i &lt; payScaleTable.length; i++) {</a:t>
            </a:r>
          </a:p>
          <a:p>
            <a:pPr lvl="1"/>
            <a:endParaRPr lang="ko-KR" altLang="en-US" dirty="0"/>
          </a:p>
          <a:p>
            <a:pPr lvl="2"/>
            <a:r>
              <a:rPr lang="en-US" altLang="ko-KR" b="1" dirty="0"/>
              <a:t>for (</a:t>
            </a:r>
            <a:r>
              <a:rPr lang="en-US" altLang="ko-KR" b="1" dirty="0" err="1"/>
              <a:t>int</a:t>
            </a:r>
            <a:r>
              <a:rPr lang="en-US" altLang="ko-KR" b="1" dirty="0"/>
              <a:t> j = 0; j &lt; </a:t>
            </a:r>
            <a:r>
              <a:rPr lang="en-US" altLang="ko-KR" b="1" dirty="0" err="1"/>
              <a:t>payScaleTable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].length;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	average[</a:t>
            </a:r>
            <a:r>
              <a:rPr lang="en-US" altLang="ko-KR" dirty="0" err="1"/>
              <a:t>i</a:t>
            </a:r>
            <a:r>
              <a:rPr lang="en-US" altLang="ko-KR" dirty="0"/>
              <a:t>] += </a:t>
            </a:r>
            <a:r>
              <a:rPr lang="en-US" altLang="ko-KR" dirty="0" err="1"/>
              <a:t>payScaleTable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][j];</a:t>
            </a:r>
            <a:endParaRPr lang="ko-KR" altLang="en-US" dirty="0"/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  <a:p>
            <a:pPr lvl="2"/>
            <a:r>
              <a:rPr lang="en-US" altLang="ko-KR" dirty="0"/>
              <a:t>average[</a:t>
            </a:r>
            <a:r>
              <a:rPr lang="en-US" altLang="ko-KR" dirty="0" err="1"/>
              <a:t>i</a:t>
            </a:r>
            <a:r>
              <a:rPr lang="en-US" altLang="ko-KR" dirty="0"/>
              <a:t>] = average[</a:t>
            </a:r>
            <a:r>
              <a:rPr lang="en-US" altLang="ko-KR" dirty="0" err="1"/>
              <a:t>i</a:t>
            </a:r>
            <a:r>
              <a:rPr lang="en-US" altLang="ko-KR" dirty="0"/>
              <a:t>] / </a:t>
            </a:r>
            <a:r>
              <a:rPr lang="en-US" altLang="ko-KR" dirty="0" err="1"/>
              <a:t>payScaleTable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].length;</a:t>
            </a:r>
          </a:p>
          <a:p>
            <a:pPr lvl="1"/>
            <a:r>
              <a:rPr lang="en-US" altLang="ko-KR" dirty="0"/>
              <a:t>}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35000" y="2640013"/>
            <a:ext cx="8131175" cy="3932110"/>
          </a:xfrm>
          <a:custGeom>
            <a:avLst/>
            <a:gdLst/>
            <a:ahLst/>
            <a:cxnLst/>
            <a:rect l="l" t="t" r="r" b="b"/>
            <a:pathLst>
              <a:path w="8131175" h="3532186">
                <a:moveTo>
                  <a:pt x="0" y="0"/>
                </a:moveTo>
                <a:lnTo>
                  <a:pt x="8131175" y="0"/>
                </a:lnTo>
                <a:lnTo>
                  <a:pt x="8131175" y="3532186"/>
                </a:lnTo>
                <a:lnTo>
                  <a:pt x="0" y="353218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322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346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Sa</a:t>
            </a:r>
            <a:r>
              <a:rPr sz="4400" spc="-5" dirty="0">
                <a:latin typeface="Calibri"/>
                <a:cs typeface="Calibri"/>
              </a:rPr>
              <a:t>mp</a:t>
            </a:r>
            <a:r>
              <a:rPr sz="4400" spc="5" dirty="0">
                <a:latin typeface="Calibri"/>
                <a:cs typeface="Calibri"/>
              </a:rPr>
              <a:t>l</a:t>
            </a:r>
            <a:r>
              <a:rPr sz="4400" spc="0" dirty="0">
                <a:latin typeface="Calibri"/>
                <a:cs typeface="Calibri"/>
              </a:rPr>
              <a:t>e </a:t>
            </a:r>
            <a:r>
              <a:rPr sz="4400" spc="-30" dirty="0">
                <a:latin typeface="Calibri"/>
                <a:cs typeface="Calibri"/>
              </a:rPr>
              <a:t>2</a:t>
            </a:r>
            <a:r>
              <a:rPr sz="4400" spc="0" dirty="0">
                <a:latin typeface="Calibri"/>
                <a:cs typeface="Calibri"/>
              </a:rPr>
              <a:t>-D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ssin</a:t>
            </a:r>
            <a:r>
              <a:rPr sz="4400" spc="-25" dirty="0">
                <a:latin typeface="Calibri"/>
                <a:cs typeface="Calibri"/>
              </a:rPr>
              <a:t>g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27128" t="11539" r="46250" b="69227"/>
          <a:stretch/>
        </p:blipFill>
        <p:spPr>
          <a:xfrm>
            <a:off x="494580" y="1830391"/>
            <a:ext cx="5519146" cy="21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25417" t="33078" r="46250" b="56923"/>
          <a:stretch/>
        </p:blipFill>
        <p:spPr>
          <a:xfrm>
            <a:off x="494580" y="4343682"/>
            <a:ext cx="5181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2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346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Sa</a:t>
            </a:r>
            <a:r>
              <a:rPr sz="4400" spc="-5" dirty="0">
                <a:latin typeface="Calibri"/>
                <a:cs typeface="Calibri"/>
              </a:rPr>
              <a:t>mp</a:t>
            </a:r>
            <a:r>
              <a:rPr sz="4400" spc="5" dirty="0">
                <a:latin typeface="Calibri"/>
                <a:cs typeface="Calibri"/>
              </a:rPr>
              <a:t>l</a:t>
            </a:r>
            <a:r>
              <a:rPr sz="4400" spc="0" dirty="0">
                <a:latin typeface="Calibri"/>
                <a:cs typeface="Calibri"/>
              </a:rPr>
              <a:t>e </a:t>
            </a:r>
            <a:r>
              <a:rPr sz="4400" spc="-30" dirty="0">
                <a:latin typeface="Calibri"/>
                <a:cs typeface="Calibri"/>
              </a:rPr>
              <a:t>2</a:t>
            </a:r>
            <a:r>
              <a:rPr sz="4400" spc="0" dirty="0">
                <a:latin typeface="Calibri"/>
                <a:cs typeface="Calibri"/>
              </a:rPr>
              <a:t>-D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ssin</a:t>
            </a:r>
            <a:r>
              <a:rPr sz="4400" spc="-25" dirty="0">
                <a:latin typeface="Calibri"/>
                <a:cs typeface="Calibri"/>
              </a:rPr>
              <a:t>g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562" t="10105" r="45715" b="43955"/>
          <a:stretch/>
        </p:blipFill>
        <p:spPr>
          <a:xfrm>
            <a:off x="494580" y="1830391"/>
            <a:ext cx="4276280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5238" t="59213" r="47854" b="26529"/>
          <a:stretch/>
        </p:blipFill>
        <p:spPr>
          <a:xfrm>
            <a:off x="4800600" y="1830391"/>
            <a:ext cx="430602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3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346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2</a:t>
            </a:r>
            <a:r>
              <a:rPr sz="4400" spc="0" dirty="0">
                <a:latin typeface="Calibri"/>
                <a:cs typeface="Calibri"/>
              </a:rPr>
              <a:t>-D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lang="en-US" spc="-20" dirty="0">
                <a:latin typeface="Calibri"/>
                <a:cs typeface="Calibri"/>
              </a:rPr>
              <a:t>example</a:t>
            </a:r>
            <a:endParaRPr sz="4400" dirty="0">
              <a:latin typeface="Calibri"/>
              <a:cs typeface="Calibri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04523"/>
              </p:ext>
            </p:extLst>
          </p:nvPr>
        </p:nvGraphicFramePr>
        <p:xfrm>
          <a:off x="4763475" y="1549969"/>
          <a:ext cx="360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72322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53988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63642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8829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6507651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302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6362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05362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24711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45212"/>
                  </a:ext>
                </a:extLst>
              </a:tr>
            </a:tbl>
          </a:graphicData>
        </a:graphic>
      </p:graphicFrame>
      <p:sp>
        <p:nvSpPr>
          <p:cNvPr id="9" name="자유형 8"/>
          <p:cNvSpPr/>
          <p:nvPr/>
        </p:nvSpPr>
        <p:spPr>
          <a:xfrm>
            <a:off x="5123693" y="1786882"/>
            <a:ext cx="2951018" cy="2044931"/>
          </a:xfrm>
          <a:custGeom>
            <a:avLst/>
            <a:gdLst>
              <a:gd name="connsiteX0" fmla="*/ 0 w 2951018"/>
              <a:gd name="connsiteY0" fmla="*/ 0 h 2044931"/>
              <a:gd name="connsiteX1" fmla="*/ 2851266 w 2951018"/>
              <a:gd name="connsiteY1" fmla="*/ 0 h 2044931"/>
              <a:gd name="connsiteX2" fmla="*/ 2851266 w 2951018"/>
              <a:gd name="connsiteY2" fmla="*/ 2044931 h 2044931"/>
              <a:gd name="connsiteX3" fmla="*/ 2951018 w 2951018"/>
              <a:gd name="connsiteY3" fmla="*/ 2044931 h 2044931"/>
              <a:gd name="connsiteX4" fmla="*/ 16626 w 2951018"/>
              <a:gd name="connsiteY4" fmla="*/ 2044931 h 2044931"/>
              <a:gd name="connsiteX5" fmla="*/ 16626 w 2951018"/>
              <a:gd name="connsiteY5" fmla="*/ 523702 h 2044931"/>
              <a:gd name="connsiteX6" fmla="*/ 2152997 w 2951018"/>
              <a:gd name="connsiteY6" fmla="*/ 523702 h 2044931"/>
              <a:gd name="connsiteX7" fmla="*/ 2152997 w 2951018"/>
              <a:gd name="connsiteY7" fmla="*/ 1537854 h 2044931"/>
              <a:gd name="connsiteX8" fmla="*/ 723207 w 2951018"/>
              <a:gd name="connsiteY8" fmla="*/ 1537854 h 2044931"/>
              <a:gd name="connsiteX9" fmla="*/ 723207 w 2951018"/>
              <a:gd name="connsiteY9" fmla="*/ 1022465 h 2044931"/>
              <a:gd name="connsiteX10" fmla="*/ 1438102 w 2951018"/>
              <a:gd name="connsiteY10" fmla="*/ 1022465 h 2044931"/>
              <a:gd name="connsiteX11" fmla="*/ 1438102 w 2951018"/>
              <a:gd name="connsiteY11" fmla="*/ 1039091 h 204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1018" h="2044931">
                <a:moveTo>
                  <a:pt x="0" y="0"/>
                </a:moveTo>
                <a:lnTo>
                  <a:pt x="2851266" y="0"/>
                </a:lnTo>
                <a:lnTo>
                  <a:pt x="2851266" y="2044931"/>
                </a:lnTo>
                <a:lnTo>
                  <a:pt x="2951018" y="2044931"/>
                </a:lnTo>
                <a:lnTo>
                  <a:pt x="16626" y="2044931"/>
                </a:lnTo>
                <a:lnTo>
                  <a:pt x="16626" y="523702"/>
                </a:lnTo>
                <a:lnTo>
                  <a:pt x="2152997" y="523702"/>
                </a:lnTo>
                <a:lnTo>
                  <a:pt x="2152997" y="1537854"/>
                </a:lnTo>
                <a:lnTo>
                  <a:pt x="723207" y="1537854"/>
                </a:lnTo>
                <a:lnTo>
                  <a:pt x="723207" y="1022465"/>
                </a:lnTo>
                <a:lnTo>
                  <a:pt x="1438102" y="1022465"/>
                </a:lnTo>
                <a:lnTo>
                  <a:pt x="1438102" y="1039091"/>
                </a:lnTo>
              </a:path>
            </a:pathLst>
          </a:custGeom>
          <a:noFill/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083" t="11539" r="52083" b="36154"/>
          <a:stretch/>
        </p:blipFill>
        <p:spPr>
          <a:xfrm>
            <a:off x="494580" y="1549969"/>
            <a:ext cx="3810000" cy="518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3475" y="4417874"/>
            <a:ext cx="438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:</a:t>
            </a:r>
          </a:p>
          <a:p>
            <a:r>
              <a:rPr lang="en-US" altLang="ko-KR" dirty="0"/>
              <a:t>1	2	 3	 4	 5</a:t>
            </a:r>
          </a:p>
          <a:p>
            <a:r>
              <a:rPr lang="en-US" altLang="ko-KR" dirty="0"/>
              <a:t>16	17	18	19	 6</a:t>
            </a:r>
          </a:p>
          <a:p>
            <a:r>
              <a:rPr lang="en-US" altLang="ko-KR" dirty="0"/>
              <a:t>15	24	25	20	 7</a:t>
            </a:r>
          </a:p>
          <a:p>
            <a:r>
              <a:rPr lang="en-US" altLang="ko-KR" dirty="0"/>
              <a:t>14	23	22	21	 8</a:t>
            </a:r>
          </a:p>
          <a:p>
            <a:r>
              <a:rPr lang="en-US" altLang="ko-KR" dirty="0"/>
              <a:t>13	12	11	10	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363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975" y="472757"/>
            <a:ext cx="7250430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40" dirty="0">
                <a:latin typeface="Calibri"/>
                <a:cs typeface="Calibri"/>
              </a:rPr>
              <a:t>D</a:t>
            </a:r>
            <a:r>
              <a:rPr sz="4400" spc="-20" dirty="0">
                <a:latin typeface="Calibri"/>
                <a:cs typeface="Calibri"/>
              </a:rPr>
              <a:t>ee</a:t>
            </a:r>
            <a:r>
              <a:rPr sz="4400" spc="0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r>
              <a:rPr sz="4400" spc="110" dirty="0">
                <a:latin typeface="Calibri"/>
                <a:cs typeface="Calibri"/>
              </a:rPr>
              <a:t> </a:t>
            </a:r>
            <a:r>
              <a:rPr sz="4400" spc="-200" dirty="0">
                <a:latin typeface="Calibri"/>
                <a:cs typeface="Calibri"/>
              </a:rPr>
              <a:t>V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u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10" dirty="0">
                <a:latin typeface="Calibri"/>
                <a:cs typeface="Calibri"/>
              </a:rPr>
              <a:t>all</a:t>
            </a:r>
            <a:r>
              <a:rPr sz="4400" spc="-30" dirty="0">
                <a:latin typeface="Calibri"/>
                <a:cs typeface="Calibri"/>
              </a:rPr>
              <a:t>o</a:t>
            </a:r>
            <a:r>
              <a:rPr sz="4400" spc="-35" dirty="0">
                <a:latin typeface="Calibri"/>
                <a:cs typeface="Calibri"/>
              </a:rPr>
              <a:t>w</a:t>
            </a:r>
            <a:r>
              <a:rPr sz="4400" spc="5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800"/>
            <a:ext cx="7793355" cy="383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3690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i="1" spc="-55" dirty="0">
                <a:latin typeface="Calibri"/>
                <a:cs typeface="Calibri"/>
              </a:rPr>
              <a:t>dee</a:t>
            </a:r>
            <a:r>
              <a:rPr sz="2800" i="1" spc="-15" dirty="0">
                <a:latin typeface="Calibri"/>
                <a:cs typeface="Calibri"/>
              </a:rPr>
              <a:t>p</a:t>
            </a:r>
            <a:r>
              <a:rPr sz="2800" i="1" spc="130" dirty="0">
                <a:latin typeface="Calibri"/>
                <a:cs typeface="Calibri"/>
              </a:rPr>
              <a:t> </a:t>
            </a:r>
            <a:r>
              <a:rPr sz="2800" i="1" spc="35" dirty="0">
                <a:latin typeface="Calibri"/>
                <a:cs typeface="Calibri"/>
              </a:rPr>
              <a:t>c</a:t>
            </a:r>
            <a:r>
              <a:rPr sz="2800" i="1" spc="-40" dirty="0">
                <a:latin typeface="Calibri"/>
                <a:cs typeface="Calibri"/>
              </a:rPr>
              <a:t>op</a:t>
            </a:r>
            <a:r>
              <a:rPr sz="2800" i="1" spc="0" dirty="0">
                <a:latin typeface="Calibri"/>
                <a:cs typeface="Calibri"/>
              </a:rPr>
              <a:t>y</a:t>
            </a:r>
            <a:r>
              <a:rPr sz="2800" i="1" spc="-9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30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e</a:t>
            </a:r>
            <a:r>
              <a:rPr sz="2800" spc="-114" dirty="0">
                <a:latin typeface="Calibri"/>
                <a:cs typeface="Calibri"/>
              </a:rPr>
              <a:t>x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mm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9"/>
              </a:spcBef>
              <a:buFont typeface="Arial"/>
              <a:buChar char="•"/>
            </a:pPr>
            <a:endParaRPr sz="600" dirty="0"/>
          </a:p>
          <a:p>
            <a:pPr marL="761365" marR="12700" lvl="1" indent="-292100">
              <a:lnSpc>
                <a:spcPct val="100699"/>
              </a:lnSpc>
              <a:buFont typeface="Arial"/>
              <a:buChar char="–"/>
              <a:tabLst>
                <a:tab pos="761365" algn="l"/>
              </a:tabLst>
            </a:pP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mm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s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30"/>
              </a:spcBef>
              <a:buFont typeface="Arial"/>
              <a:buChar char="–"/>
            </a:pPr>
            <a:endParaRPr sz="550" dirty="0"/>
          </a:p>
          <a:p>
            <a:pPr marL="354965" marR="12192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10" dirty="0">
                <a:latin typeface="Calibri"/>
                <a:cs typeface="Calibri"/>
              </a:rPr>
              <a:t>s</a:t>
            </a:r>
            <a:r>
              <a:rPr sz="2800" i="1" spc="-45" dirty="0">
                <a:latin typeface="Calibri"/>
                <a:cs typeface="Calibri"/>
              </a:rPr>
              <a:t>h</a:t>
            </a:r>
            <a:r>
              <a:rPr sz="2800" i="1" spc="-40" dirty="0">
                <a:latin typeface="Calibri"/>
                <a:cs typeface="Calibri"/>
              </a:rPr>
              <a:t>a</a:t>
            </a:r>
            <a:r>
              <a:rPr sz="2800" i="1" spc="-45" dirty="0">
                <a:latin typeface="Calibri"/>
                <a:cs typeface="Calibri"/>
              </a:rPr>
              <a:t>ll</a:t>
            </a:r>
            <a:r>
              <a:rPr sz="2800" i="1" spc="-40" dirty="0">
                <a:latin typeface="Calibri"/>
                <a:cs typeface="Calibri"/>
              </a:rPr>
              <a:t>o</a:t>
            </a:r>
            <a:r>
              <a:rPr sz="2800" i="1" spc="-20" dirty="0">
                <a:latin typeface="Calibri"/>
                <a:cs typeface="Calibri"/>
              </a:rPr>
              <a:t>w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35" dirty="0">
                <a:latin typeface="Calibri"/>
                <a:cs typeface="Calibri"/>
              </a:rPr>
              <a:t>c</a:t>
            </a:r>
            <a:r>
              <a:rPr sz="2800" i="1" spc="-40" dirty="0">
                <a:latin typeface="Calibri"/>
                <a:cs typeface="Calibri"/>
              </a:rPr>
              <a:t>o</a:t>
            </a:r>
            <a:r>
              <a:rPr sz="2800" i="1" spc="-45" dirty="0">
                <a:latin typeface="Calibri"/>
                <a:cs typeface="Calibri"/>
              </a:rPr>
              <a:t>p</a:t>
            </a:r>
            <a:r>
              <a:rPr sz="2800" i="1" spc="0" dirty="0">
                <a:latin typeface="Calibri"/>
                <a:cs typeface="Calibri"/>
              </a:rPr>
              <a:t>y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20"/>
              </a:spcBef>
              <a:buFont typeface="Arial"/>
              <a:buChar char="•"/>
            </a:pPr>
            <a:endParaRPr sz="500" dirty="0"/>
          </a:p>
          <a:p>
            <a:pPr marL="761365" marR="140970" lvl="1" indent="-292100">
              <a:lnSpc>
                <a:spcPct val="100699"/>
              </a:lnSpc>
              <a:buFont typeface="Arial"/>
              <a:buChar char="–"/>
              <a:tabLst>
                <a:tab pos="7613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op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ou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ra</a:t>
            </a:r>
            <a:r>
              <a:rPr sz="2400" spc="-20" dirty="0">
                <a:latin typeface="Calibri"/>
                <a:cs typeface="Calibri"/>
              </a:rPr>
              <a:t>m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587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sz="4400" spc="-40" dirty="0">
                <a:latin typeface="Calibri"/>
                <a:cs typeface="Calibri"/>
              </a:rPr>
              <a:t>D</a:t>
            </a:r>
            <a:r>
              <a:rPr sz="4400" spc="-20" dirty="0">
                <a:latin typeface="Calibri"/>
                <a:cs typeface="Calibri"/>
              </a:rPr>
              <a:t>ee</a:t>
            </a:r>
            <a:r>
              <a:rPr sz="4400" spc="0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r>
              <a:rPr sz="4400" spc="110" dirty="0">
                <a:latin typeface="Calibri"/>
                <a:cs typeface="Calibri"/>
              </a:rPr>
              <a:t> </a:t>
            </a:r>
            <a:r>
              <a:rPr sz="4400" spc="-200" dirty="0">
                <a:latin typeface="Calibri"/>
                <a:cs typeface="Calibri"/>
              </a:rPr>
              <a:t>V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.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10" dirty="0">
                <a:latin typeface="Calibri"/>
                <a:cs typeface="Calibri"/>
              </a:rPr>
              <a:t>all</a:t>
            </a:r>
            <a:r>
              <a:rPr sz="4400" spc="-30" dirty="0">
                <a:latin typeface="Calibri"/>
                <a:cs typeface="Calibri"/>
              </a:rPr>
              <a:t>o</a:t>
            </a:r>
            <a:r>
              <a:rPr sz="4400" spc="-35" dirty="0">
                <a:latin typeface="Calibri"/>
                <a:cs typeface="Calibri"/>
              </a:rPr>
              <a:t>w</a:t>
            </a:r>
            <a:r>
              <a:rPr sz="4400" spc="5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900" y="1562100"/>
            <a:ext cx="59055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448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sz="4400" spc="-40" dirty="0">
                <a:latin typeface="Calibri"/>
                <a:cs typeface="Calibri"/>
              </a:rPr>
              <a:t>D</a:t>
            </a:r>
            <a:r>
              <a:rPr sz="4400" spc="-20" dirty="0">
                <a:latin typeface="Calibri"/>
                <a:cs typeface="Calibri"/>
              </a:rPr>
              <a:t>ee</a:t>
            </a:r>
            <a:r>
              <a:rPr sz="4400" spc="0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r>
              <a:rPr sz="4400" spc="110" dirty="0">
                <a:latin typeface="Calibri"/>
                <a:cs typeface="Calibri"/>
              </a:rPr>
              <a:t> </a:t>
            </a:r>
            <a:r>
              <a:rPr sz="4400" spc="-200" dirty="0">
                <a:latin typeface="Calibri"/>
                <a:cs typeface="Calibri"/>
              </a:rPr>
              <a:t>V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.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10" dirty="0">
                <a:latin typeface="Calibri"/>
                <a:cs typeface="Calibri"/>
              </a:rPr>
              <a:t>all</a:t>
            </a:r>
            <a:r>
              <a:rPr sz="4400" spc="-30" dirty="0">
                <a:latin typeface="Calibri"/>
                <a:cs typeface="Calibri"/>
              </a:rPr>
              <a:t>o</a:t>
            </a:r>
            <a:r>
              <a:rPr sz="4400" spc="-35" dirty="0">
                <a:latin typeface="Calibri"/>
                <a:cs typeface="Calibri"/>
              </a:rPr>
              <a:t>w</a:t>
            </a:r>
            <a:r>
              <a:rPr sz="4400" spc="5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700" y="1562100"/>
            <a:ext cx="51816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200" y="3784600"/>
            <a:ext cx="3416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586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sz="4400" spc="-40" dirty="0">
                <a:latin typeface="Calibri"/>
                <a:cs typeface="Calibri"/>
              </a:rPr>
              <a:t>D</a:t>
            </a:r>
            <a:r>
              <a:rPr sz="4400" spc="-20" dirty="0">
                <a:latin typeface="Calibri"/>
                <a:cs typeface="Calibri"/>
              </a:rPr>
              <a:t>ee</a:t>
            </a:r>
            <a:r>
              <a:rPr sz="4400" spc="0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r>
              <a:rPr sz="4400" spc="110" dirty="0">
                <a:latin typeface="Calibri"/>
                <a:cs typeface="Calibri"/>
              </a:rPr>
              <a:t> </a:t>
            </a:r>
            <a:r>
              <a:rPr sz="4400" spc="-200" dirty="0">
                <a:latin typeface="Calibri"/>
                <a:cs typeface="Calibri"/>
              </a:rPr>
              <a:t>V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.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10" dirty="0">
                <a:latin typeface="Calibri"/>
                <a:cs typeface="Calibri"/>
              </a:rPr>
              <a:t>all</a:t>
            </a:r>
            <a:r>
              <a:rPr sz="4400" spc="-30" dirty="0">
                <a:latin typeface="Calibri"/>
                <a:cs typeface="Calibri"/>
              </a:rPr>
              <a:t>o</a:t>
            </a:r>
            <a:r>
              <a:rPr sz="4400" spc="-35" dirty="0">
                <a:latin typeface="Calibri"/>
                <a:cs typeface="Calibri"/>
              </a:rPr>
              <a:t>w</a:t>
            </a:r>
            <a:r>
              <a:rPr sz="4400" spc="5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20" dirty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5940" y="1621800"/>
            <a:ext cx="7793355" cy="383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3690">
              <a:lnSpc>
                <a:spcPct val="99700"/>
              </a:lnSpc>
              <a:tabLst>
                <a:tab pos="354965" algn="l"/>
              </a:tabLst>
            </a:pPr>
            <a:endParaRPr lang="en-US" b="1" spc="-20" dirty="0">
              <a:cs typeface="Calibri"/>
            </a:endParaRPr>
          </a:p>
          <a:p>
            <a:pPr marL="12065" marR="313690">
              <a:lnSpc>
                <a:spcPct val="99700"/>
              </a:lnSpc>
              <a:tabLst>
                <a:tab pos="354965" algn="l"/>
              </a:tabLst>
            </a:pPr>
            <a:r>
              <a:rPr lang="en-US" b="1" spc="-20" dirty="0" err="1">
                <a:cs typeface="Calibri"/>
              </a:rPr>
              <a:t>java.lang.System.arraycopy</a:t>
            </a:r>
            <a:endParaRPr lang="en-US" b="1" spc="-20" dirty="0">
              <a:cs typeface="Calibri"/>
            </a:endParaRPr>
          </a:p>
          <a:p>
            <a:pPr marL="12065" marR="313690">
              <a:lnSpc>
                <a:spcPct val="99700"/>
              </a:lnSpc>
              <a:tabLst>
                <a:tab pos="354965" algn="l"/>
              </a:tabLst>
            </a:pPr>
            <a:endParaRPr lang="en-US" b="1" spc="-20" dirty="0">
              <a:cs typeface="Calibri"/>
            </a:endParaRPr>
          </a:p>
          <a:p>
            <a:pPr marL="12065" marR="313690">
              <a:lnSpc>
                <a:spcPct val="99700"/>
              </a:lnSpc>
              <a:tabLst>
                <a:tab pos="354965" algn="l"/>
              </a:tabLst>
            </a:pPr>
            <a:r>
              <a:rPr lang="en-US" b="1" spc="-20" dirty="0">
                <a:cs typeface="Calibri"/>
              </a:rPr>
              <a:t>void </a:t>
            </a:r>
            <a:r>
              <a:rPr lang="en-US" b="1" spc="-20" dirty="0" err="1">
                <a:cs typeface="Calibri"/>
              </a:rPr>
              <a:t>arraycopy</a:t>
            </a:r>
            <a:r>
              <a:rPr lang="en-US" b="1" spc="-20" dirty="0">
                <a:cs typeface="Calibri"/>
              </a:rPr>
              <a:t>(Object </a:t>
            </a:r>
            <a:r>
              <a:rPr lang="en-US" b="1" spc="-20" dirty="0" err="1">
                <a:cs typeface="Calibri"/>
              </a:rPr>
              <a:t>src</a:t>
            </a:r>
            <a:r>
              <a:rPr lang="en-US" b="1" spc="-20" dirty="0">
                <a:cs typeface="Calibri"/>
              </a:rPr>
              <a:t>, </a:t>
            </a:r>
            <a:r>
              <a:rPr lang="en-US" b="1" spc="-20" dirty="0" err="1">
                <a:cs typeface="Calibri"/>
              </a:rPr>
              <a:t>int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20" dirty="0" err="1">
                <a:cs typeface="Calibri"/>
              </a:rPr>
              <a:t>srcPos</a:t>
            </a:r>
            <a:r>
              <a:rPr lang="en-US" b="1" spc="-20" dirty="0">
                <a:cs typeface="Calibri"/>
              </a:rPr>
              <a:t>, Object </a:t>
            </a:r>
            <a:r>
              <a:rPr lang="en-US" b="1" spc="-20" dirty="0" err="1">
                <a:cs typeface="Calibri"/>
              </a:rPr>
              <a:t>dest</a:t>
            </a:r>
            <a:r>
              <a:rPr lang="en-US" b="1" spc="-20" dirty="0">
                <a:cs typeface="Calibri"/>
              </a:rPr>
              <a:t>, </a:t>
            </a:r>
            <a:r>
              <a:rPr lang="en-US" b="1" spc="-20" dirty="0" err="1">
                <a:cs typeface="Calibri"/>
              </a:rPr>
              <a:t>int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20" dirty="0" err="1">
                <a:cs typeface="Calibri"/>
              </a:rPr>
              <a:t>destPos</a:t>
            </a:r>
            <a:r>
              <a:rPr lang="en-US" b="1" spc="-20" dirty="0">
                <a:cs typeface="Calibri"/>
              </a:rPr>
              <a:t>, </a:t>
            </a:r>
            <a:r>
              <a:rPr lang="en-US" b="1" spc="-20" dirty="0" err="1">
                <a:cs typeface="Calibri"/>
              </a:rPr>
              <a:t>int</a:t>
            </a:r>
            <a:r>
              <a:rPr lang="en-US" b="1" spc="-20" dirty="0">
                <a:cs typeface="Calibri"/>
              </a:rPr>
              <a:t> length) {</a:t>
            </a:r>
          </a:p>
          <a:p>
            <a:pPr marL="12065" marR="313690">
              <a:lnSpc>
                <a:spcPct val="99700"/>
              </a:lnSpc>
              <a:tabLst>
                <a:tab pos="354965" algn="l"/>
              </a:tabLst>
            </a:pPr>
            <a:r>
              <a:rPr lang="en-US" b="1" spc="-20" dirty="0">
                <a:cs typeface="Calibri"/>
              </a:rPr>
              <a:t>	…</a:t>
            </a:r>
          </a:p>
          <a:p>
            <a:pPr marL="12065" marR="313690">
              <a:lnSpc>
                <a:spcPct val="99700"/>
              </a:lnSpc>
              <a:tabLst>
                <a:tab pos="354965" algn="l"/>
              </a:tabLst>
            </a:pPr>
            <a:r>
              <a:rPr lang="en-US" b="1" spc="-20" dirty="0">
                <a:cs typeface="Calibri"/>
              </a:rPr>
              <a:t>}</a:t>
            </a:r>
          </a:p>
          <a:p>
            <a:pPr marL="12065" marR="313690">
              <a:lnSpc>
                <a:spcPct val="99700"/>
              </a:lnSpc>
              <a:tabLst>
                <a:tab pos="354965" algn="l"/>
              </a:tabLst>
            </a:pPr>
            <a:endParaRPr lang="en-US" sz="2800" b="1" spc="-20" dirty="0">
              <a:latin typeface="Calibri"/>
              <a:cs typeface="Calibri"/>
            </a:endParaRPr>
          </a:p>
          <a:p>
            <a:pPr marL="469265" marR="313690" indent="-457200">
              <a:lnSpc>
                <a:spcPct val="997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800" i="1" spc="-15" dirty="0">
                <a:latin typeface="Calibri"/>
                <a:cs typeface="Calibri"/>
              </a:rPr>
              <a:t>Parameters:</a:t>
            </a:r>
            <a:endParaRPr lang="en-US" sz="2800" dirty="0">
              <a:latin typeface="Calibri"/>
              <a:cs typeface="Calibri"/>
            </a:endParaRPr>
          </a:p>
          <a:p>
            <a:pPr marL="812165" marR="313690" lvl="1" indent="-342900">
              <a:lnSpc>
                <a:spcPct val="99700"/>
              </a:lnSpc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400" spc="25" dirty="0" err="1">
                <a:latin typeface="Calibri"/>
                <a:cs typeface="Calibri"/>
              </a:rPr>
              <a:t>src</a:t>
            </a:r>
            <a:r>
              <a:rPr lang="en-US" sz="2400" spc="25" dirty="0">
                <a:latin typeface="Calibri"/>
                <a:cs typeface="Calibri"/>
              </a:rPr>
              <a:t> : the source array.</a:t>
            </a:r>
          </a:p>
          <a:p>
            <a:pPr marL="812165" marR="313690" lvl="1" indent="-342900">
              <a:lnSpc>
                <a:spcPct val="99700"/>
              </a:lnSpc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400" dirty="0" err="1">
                <a:latin typeface="Calibri"/>
                <a:cs typeface="Calibri"/>
              </a:rPr>
              <a:t>srcPos</a:t>
            </a:r>
            <a:r>
              <a:rPr lang="en-US" sz="2400" dirty="0">
                <a:latin typeface="Calibri"/>
                <a:cs typeface="Calibri"/>
              </a:rPr>
              <a:t> : starting position in the source array.</a:t>
            </a:r>
          </a:p>
          <a:p>
            <a:pPr marL="812165" marR="313690" lvl="1" indent="-342900">
              <a:lnSpc>
                <a:spcPct val="99700"/>
              </a:lnSpc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400" dirty="0" err="1">
                <a:latin typeface="Calibri"/>
                <a:cs typeface="Calibri"/>
              </a:rPr>
              <a:t>dest</a:t>
            </a:r>
            <a:r>
              <a:rPr lang="en-US" sz="2400" dirty="0">
                <a:latin typeface="Calibri"/>
                <a:cs typeface="Calibri"/>
              </a:rPr>
              <a:t> : the destination array.</a:t>
            </a:r>
          </a:p>
          <a:p>
            <a:pPr marL="812165" marR="313690" lvl="1" indent="-342900">
              <a:lnSpc>
                <a:spcPct val="99700"/>
              </a:lnSpc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400" dirty="0" err="1">
                <a:latin typeface="Calibri"/>
                <a:cs typeface="Calibri"/>
              </a:rPr>
              <a:t>destPos</a:t>
            </a:r>
            <a:r>
              <a:rPr lang="en-US" sz="2400" dirty="0">
                <a:latin typeface="Calibri"/>
                <a:cs typeface="Calibri"/>
              </a:rPr>
              <a:t> : starting position in the destination data.</a:t>
            </a:r>
          </a:p>
          <a:p>
            <a:pPr marL="812165" marR="313690" lvl="1" indent="-342900">
              <a:lnSpc>
                <a:spcPct val="99700"/>
              </a:lnSpc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length : the number of array elements to be copied.</a:t>
            </a:r>
          </a:p>
        </p:txBody>
      </p:sp>
    </p:spTree>
    <p:extLst>
      <p:ext uri="{BB962C8B-B14F-4D97-AF65-F5344CB8AC3E}">
        <p14:creationId xmlns:p14="http://schemas.microsoft.com/office/powerpoint/2010/main" val="189975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28" y="152400"/>
            <a:ext cx="8500743" cy="1072958"/>
          </a:xfrm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Package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7A42D7-F096-45F7-BC81-F41DE314BA66}"/>
              </a:ext>
            </a:extLst>
          </p:cNvPr>
          <p:cNvSpPr txBox="1"/>
          <p:nvPr/>
        </p:nvSpPr>
        <p:spPr>
          <a:xfrm>
            <a:off x="535940" y="1297189"/>
            <a:ext cx="7793355" cy="383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3690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800" spc="-20" dirty="0">
                <a:latin typeface="Calibri"/>
                <a:cs typeface="Calibri"/>
              </a:rPr>
              <a:t>Package </a:t>
            </a: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spc="-20" dirty="0">
                <a:latin typeface="Calibri"/>
                <a:cs typeface="Calibri"/>
              </a:rPr>
              <a:t>A Java package is a collection of related classes or interfaces that are organized into a group.</a:t>
            </a: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endParaRPr lang="en-US" sz="2400" spc="-20" dirty="0">
              <a:latin typeface="Calibri"/>
              <a:cs typeface="Calibri"/>
            </a:endParaRP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spc="-20" dirty="0">
                <a:latin typeface="Calibri"/>
                <a:cs typeface="Calibri"/>
              </a:rPr>
              <a:t>Classifies and manages Classes through Package as File Classifies and Manages Files through Folders</a:t>
            </a: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endParaRPr lang="en-US" sz="2400" spc="-20" dirty="0">
              <a:latin typeface="Calibri"/>
              <a:cs typeface="Calibri"/>
            </a:endParaRP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spc="-20" dirty="0">
                <a:latin typeface="Calibri"/>
                <a:cs typeface="Calibri"/>
              </a:rPr>
              <a:t>Java packages enable efficient management of classes when developing large programs</a:t>
            </a: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endParaRPr lang="en-US" sz="2400" spc="-20" dirty="0">
              <a:latin typeface="Calibri"/>
              <a:cs typeface="Calibri"/>
            </a:endParaRP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spc="-20" dirty="0">
                <a:latin typeface="Calibri"/>
                <a:cs typeface="Calibri"/>
              </a:rPr>
              <a:t>Package is possible to prevent collision between Class names in advance and to control the access right of Package unit</a:t>
            </a:r>
            <a:endParaRPr lang="en-US" sz="2800" spc="-20" dirty="0">
              <a:latin typeface="Calibri"/>
              <a:cs typeface="Calibri"/>
            </a:endParaRPr>
          </a:p>
          <a:p>
            <a:pPr marL="812165" marR="313690" lvl="1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506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28" y="-158558"/>
            <a:ext cx="8500743" cy="1072958"/>
          </a:xfrm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Use Java Package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7A42D7-F096-45F7-BC81-F41DE314BA66}"/>
              </a:ext>
            </a:extLst>
          </p:cNvPr>
          <p:cNvSpPr txBox="1"/>
          <p:nvPr/>
        </p:nvSpPr>
        <p:spPr>
          <a:xfrm>
            <a:off x="535940" y="1621800"/>
            <a:ext cx="7793355" cy="383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3690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890" y="953619"/>
            <a:ext cx="5619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20" dirty="0">
                <a:cs typeface="Calibri"/>
              </a:rPr>
              <a:t>1. Import a specific class. (import PackageName1. PackageName2.ClassName)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68890" y="2667000"/>
            <a:ext cx="5664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20" dirty="0">
                <a:cs typeface="Calibri"/>
              </a:rPr>
              <a:t>2. Import all classes in the package. (import PackageName1. PackageName2.*)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68890" y="4347945"/>
            <a:ext cx="1904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20" dirty="0">
                <a:cs typeface="Calibri"/>
              </a:rPr>
              <a:t>3. Using without import.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619" t="10297" r="60105" b="83211"/>
          <a:stretch/>
        </p:blipFill>
        <p:spPr>
          <a:xfrm>
            <a:off x="623874" y="3210600"/>
            <a:ext cx="260415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7619" t="11980" r="44798" b="83060"/>
          <a:stretch/>
        </p:blipFill>
        <p:spPr>
          <a:xfrm>
            <a:off x="623874" y="4842600"/>
            <a:ext cx="6659302" cy="720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23874" y="1261396"/>
            <a:ext cx="2421317" cy="948404"/>
            <a:chOff x="623874" y="1261396"/>
            <a:chExt cx="2421317" cy="9484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l="27619" t="9880" r="60000" b="83077"/>
            <a:stretch/>
          </p:blipFill>
          <p:spPr>
            <a:xfrm>
              <a:off x="623874" y="1381800"/>
              <a:ext cx="2421317" cy="82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623874" y="1261396"/>
              <a:ext cx="1210658" cy="120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95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962" y="202374"/>
            <a:ext cx="1453515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565" y="1031980"/>
            <a:ext cx="2837180" cy="1278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g 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9"/>
              </a:spcBef>
              <a:buFont typeface="Arial"/>
              <a:buChar char="•"/>
            </a:pPr>
            <a:endParaRPr sz="550" dirty="0"/>
          </a:p>
          <a:p>
            <a:pPr marL="817880" lvl="1" indent="-342900">
              <a:lnSpc>
                <a:spcPct val="100000"/>
              </a:lnSpc>
              <a:buFont typeface="Arial"/>
              <a:buChar char="•"/>
              <a:tabLst>
                <a:tab pos="817244" algn="l"/>
              </a:tabLst>
            </a:pPr>
            <a:r>
              <a:rPr lang="en-US" sz="2000" spc="-25" dirty="0" err="1">
                <a:latin typeface="Lucida Console"/>
                <a:cs typeface="Lucida Console"/>
              </a:rPr>
              <a:t>int</a:t>
            </a:r>
            <a:r>
              <a:rPr sz="2000" spc="-25" dirty="0">
                <a:latin typeface="Lucida Console"/>
                <a:cs typeface="Lucida Console"/>
              </a:rPr>
              <a:t>[</a:t>
            </a:r>
            <a:r>
              <a:rPr sz="2000" spc="-15" dirty="0">
                <a:latin typeface="Lucida Console"/>
                <a:cs typeface="Lucida Console"/>
              </a:rPr>
              <a:t>]</a:t>
            </a:r>
            <a:r>
              <a:rPr sz="2000" spc="-10" dirty="0">
                <a:latin typeface="Lucida Console"/>
                <a:cs typeface="Lucida Console"/>
              </a:rPr>
              <a:t> </a:t>
            </a:r>
            <a:r>
              <a:rPr lang="en-US" sz="2000" spc="-10" dirty="0">
                <a:latin typeface="Lucida Console"/>
                <a:cs typeface="Lucida Console"/>
              </a:rPr>
              <a:t>value</a:t>
            </a:r>
            <a:r>
              <a:rPr sz="2000" spc="-25" dirty="0">
                <a:latin typeface="Lucida Console"/>
                <a:cs typeface="Lucida Console"/>
              </a:rPr>
              <a:t>;</a:t>
            </a:r>
            <a:endParaRPr sz="2000" dirty="0">
              <a:latin typeface="Lucida Console"/>
              <a:cs typeface="Lucida Console"/>
            </a:endParaRPr>
          </a:p>
          <a:p>
            <a:pPr>
              <a:lnSpc>
                <a:spcPts val="1200"/>
              </a:lnSpc>
              <a:spcBef>
                <a:spcPts val="74"/>
              </a:spcBef>
            </a:pPr>
            <a:endParaRPr sz="1200" dirty="0"/>
          </a:p>
          <a:p>
            <a:pPr marL="871855">
              <a:lnSpc>
                <a:spcPct val="100000"/>
              </a:lnSpc>
            </a:pPr>
            <a:endParaRPr sz="1600" dirty="0">
              <a:latin typeface="Lucida Sans Typewriter"/>
              <a:cs typeface="Lucida Sans Typewrit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844" y="3275626"/>
            <a:ext cx="1130300" cy="32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25" dirty="0">
                <a:latin typeface="Lucida Console"/>
                <a:cs typeface="Lucida Console"/>
              </a:rPr>
              <a:t>in</a:t>
            </a:r>
            <a:r>
              <a:rPr sz="2000" spc="-20" dirty="0">
                <a:latin typeface="Lucida Console"/>
                <a:cs typeface="Lucida Console"/>
              </a:rPr>
              <a:t>t</a:t>
            </a:r>
            <a:r>
              <a:rPr sz="2000" spc="-25" dirty="0">
                <a:latin typeface="Lucida Console"/>
                <a:cs typeface="Lucida Console"/>
              </a:rPr>
              <a:t>[]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6144" y="3275626"/>
            <a:ext cx="787400" cy="32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Lucida Console"/>
                <a:cs typeface="Lucida Console"/>
              </a:rPr>
              <a:t>value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0544" y="3275626"/>
            <a:ext cx="2159000" cy="320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= </a:t>
            </a:r>
            <a:r>
              <a:rPr sz="2000" spc="-25" dirty="0">
                <a:latin typeface="Lucida Console"/>
                <a:cs typeface="Lucida Console"/>
              </a:rPr>
              <a:t>ne</a:t>
            </a:r>
            <a:r>
              <a:rPr sz="2000" spc="-15" dirty="0">
                <a:latin typeface="Lucida Console"/>
                <a:cs typeface="Lucida Console"/>
              </a:rPr>
              <a:t>w</a:t>
            </a:r>
            <a:r>
              <a:rPr sz="2000" spc="-10" dirty="0">
                <a:latin typeface="Lucida Console"/>
                <a:cs typeface="Lucida Console"/>
              </a:rPr>
              <a:t> </a:t>
            </a:r>
            <a:r>
              <a:rPr sz="2000" spc="-25" dirty="0">
                <a:latin typeface="Lucida Console"/>
                <a:cs typeface="Lucida Console"/>
              </a:rPr>
              <a:t>in</a:t>
            </a:r>
            <a:r>
              <a:rPr sz="2000" spc="-20" dirty="0">
                <a:latin typeface="Lucida Console"/>
                <a:cs typeface="Lucida Console"/>
              </a:rPr>
              <a:t>t</a:t>
            </a:r>
            <a:r>
              <a:rPr sz="2000" spc="-25" dirty="0">
                <a:latin typeface="Lucida Console"/>
                <a:cs typeface="Lucida Console"/>
              </a:rPr>
              <a:t>[1</a:t>
            </a:r>
            <a:r>
              <a:rPr sz="2000" spc="-20" dirty="0">
                <a:latin typeface="Lucida Console"/>
                <a:cs typeface="Lucida Console"/>
              </a:rPr>
              <a:t>0</a:t>
            </a:r>
            <a:r>
              <a:rPr sz="2000" spc="-25" dirty="0">
                <a:latin typeface="Lucida Console"/>
                <a:cs typeface="Lucida Console"/>
              </a:rPr>
              <a:t>];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999" y="3856037"/>
            <a:ext cx="701063" cy="28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Lucida Sans Typewriter"/>
                <a:cs typeface="Lucida Sans Typewriter"/>
              </a:rPr>
              <a:t>valu</a:t>
            </a:r>
            <a:r>
              <a:rPr lang="en-US" sz="1600" spc="-15" dirty="0">
                <a:latin typeface="Lucida Sans Typewriter"/>
                <a:cs typeface="Lucida Sans Typewriter"/>
              </a:rPr>
              <a:t>e</a:t>
            </a:r>
            <a:endParaRPr sz="1600" dirty="0">
              <a:latin typeface="Lucida Sans Typewriter"/>
              <a:cs typeface="Lucida Sans Typewrite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1911" y="1219534"/>
            <a:ext cx="2743200" cy="957942"/>
          </a:xfrm>
          <a:custGeom>
            <a:avLst/>
            <a:gdLst/>
            <a:ahLst/>
            <a:cxnLst/>
            <a:rect l="l" t="t" r="r" b="b"/>
            <a:pathLst>
              <a:path w="2743200" h="957942">
                <a:moveTo>
                  <a:pt x="0" y="957942"/>
                </a:moveTo>
                <a:lnTo>
                  <a:pt x="2743200" y="957942"/>
                </a:lnTo>
                <a:lnTo>
                  <a:pt x="2743200" y="0"/>
                </a:lnTo>
                <a:lnTo>
                  <a:pt x="0" y="0"/>
                </a:lnTo>
                <a:lnTo>
                  <a:pt x="0" y="957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1910" y="1219533"/>
            <a:ext cx="2967089" cy="957943"/>
          </a:xfrm>
          <a:custGeom>
            <a:avLst/>
            <a:gdLst/>
            <a:ahLst/>
            <a:cxnLst/>
            <a:rect l="l" t="t" r="r" b="b"/>
            <a:pathLst>
              <a:path w="2743200" h="957943">
                <a:moveTo>
                  <a:pt x="0" y="0"/>
                </a:moveTo>
                <a:lnTo>
                  <a:pt x="2743200" y="0"/>
                </a:lnTo>
                <a:lnTo>
                  <a:pt x="2743200" y="957943"/>
                </a:lnTo>
                <a:lnTo>
                  <a:pt x="0" y="95794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0651" y="1252554"/>
            <a:ext cx="2664460" cy="76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th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ti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0070C0"/>
                </a:solidFill>
                <a:latin typeface="Calibri"/>
                <a:cs typeface="Calibri"/>
              </a:rPr>
              <a:t>value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7"/>
              </a:spcBef>
            </a:pPr>
            <a:endParaRPr sz="900" dirty="0"/>
          </a:p>
          <a:p>
            <a:pPr marL="298450" marR="12700" indent="-285750">
              <a:lnSpc>
                <a:spcPts val="1670"/>
              </a:lnSpc>
              <a:tabLst>
                <a:tab pos="29781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-10" dirty="0">
                <a:latin typeface="Calibri"/>
                <a:cs typeface="Calibri"/>
              </a:rPr>
              <a:t>Ar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bj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t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iabl</a:t>
            </a:r>
            <a:r>
              <a:rPr sz="1400" spc="-10" dirty="0">
                <a:latin typeface="Calibri"/>
                <a:cs typeface="Calibri"/>
              </a:rPr>
              <a:t>e </a:t>
            </a:r>
            <a:r>
              <a:rPr lang="en-US" sz="1400" spc="-10" dirty="0">
                <a:latin typeface="Calibri"/>
                <a:cs typeface="Calibri"/>
              </a:rPr>
              <a:t>value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- 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iali</a:t>
            </a:r>
            <a:r>
              <a:rPr sz="1400" spc="-40" dirty="0">
                <a:latin typeface="Calibri"/>
                <a:cs typeface="Calibri"/>
              </a:rPr>
              <a:t>z</a:t>
            </a:r>
            <a:r>
              <a:rPr sz="1400" spc="-10" dirty="0">
                <a:latin typeface="Calibri"/>
                <a:cs typeface="Calibri"/>
              </a:rPr>
              <a:t>ed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58471" y="3092157"/>
            <a:ext cx="2855912" cy="1632242"/>
          </a:xfrm>
          <a:custGeom>
            <a:avLst/>
            <a:gdLst/>
            <a:ahLst/>
            <a:cxnLst/>
            <a:rect l="l" t="t" r="r" b="b"/>
            <a:pathLst>
              <a:path w="2855912" h="1632242">
                <a:moveTo>
                  <a:pt x="0" y="1632242"/>
                </a:moveTo>
                <a:lnTo>
                  <a:pt x="2855912" y="1632242"/>
                </a:lnTo>
                <a:lnTo>
                  <a:pt x="2855912" y="0"/>
                </a:lnTo>
                <a:lnTo>
                  <a:pt x="0" y="0"/>
                </a:lnTo>
                <a:lnTo>
                  <a:pt x="0" y="1632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8471" y="3092157"/>
            <a:ext cx="2855913" cy="1632242"/>
          </a:xfrm>
          <a:custGeom>
            <a:avLst/>
            <a:gdLst/>
            <a:ahLst/>
            <a:cxnLst/>
            <a:rect l="l" t="t" r="r" b="b"/>
            <a:pathLst>
              <a:path w="2855913" h="1632242">
                <a:moveTo>
                  <a:pt x="0" y="0"/>
                </a:moveTo>
                <a:lnTo>
                  <a:pt x="2855913" y="0"/>
                </a:lnTo>
                <a:lnTo>
                  <a:pt x="2855913" y="1632242"/>
                </a:lnTo>
                <a:lnTo>
                  <a:pt x="0" y="163224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37211" y="3125177"/>
            <a:ext cx="2588260" cy="1512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initiali</a:t>
            </a:r>
            <a:r>
              <a:rPr sz="1400" spc="-35" dirty="0">
                <a:latin typeface="Calibri"/>
                <a:cs typeface="Calibri"/>
              </a:rPr>
              <a:t>z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th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298450" marR="131445" indent="-285750">
              <a:lnSpc>
                <a:spcPct val="100200"/>
              </a:lnSpc>
              <a:tabLst>
                <a:tab pos="29781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-10" dirty="0">
                <a:latin typeface="Calibri"/>
                <a:cs typeface="Calibri"/>
              </a:rPr>
              <a:t>Ar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spc="0" dirty="0">
                <a:latin typeface="Calibri"/>
                <a:cs typeface="Calibri"/>
              </a:rPr>
              <a:t>bj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t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iabl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alu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a 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ele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t li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 o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/>
          </a:p>
          <a:p>
            <a:pPr marL="298450" marR="158115" indent="-285750">
              <a:lnSpc>
                <a:spcPct val="101200"/>
              </a:lnSpc>
              <a:tabLst>
                <a:tab pos="29781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th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aul</a:t>
            </a:r>
            <a:r>
              <a:rPr sz="1400" spc="-5" dirty="0">
                <a:latin typeface="Calibri"/>
                <a:cs typeface="Calibri"/>
              </a:rPr>
              <a:t>t 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iali</a:t>
            </a:r>
            <a:r>
              <a:rPr sz="1400" spc="-40" dirty="0">
                <a:latin typeface="Calibri"/>
                <a:cs typeface="Calibri"/>
              </a:rPr>
              <a:t>z</a:t>
            </a:r>
            <a:r>
              <a:rPr sz="1400" spc="-1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8568" y="2029460"/>
            <a:ext cx="374945" cy="370839"/>
          </a:xfrm>
          <a:custGeom>
            <a:avLst/>
            <a:gdLst/>
            <a:ahLst/>
            <a:cxnLst/>
            <a:rect l="l" t="t" r="r" b="b"/>
            <a:pathLst>
              <a:path w="374945" h="370839">
                <a:moveTo>
                  <a:pt x="0" y="370839"/>
                </a:moveTo>
                <a:lnTo>
                  <a:pt x="374945" y="370839"/>
                </a:lnTo>
                <a:lnTo>
                  <a:pt x="37494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8568" y="202311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3513" y="202311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2218" y="2029460"/>
            <a:ext cx="387645" cy="0"/>
          </a:xfrm>
          <a:custGeom>
            <a:avLst/>
            <a:gdLst/>
            <a:ahLst/>
            <a:cxnLst/>
            <a:rect l="l" t="t" r="r" b="b"/>
            <a:pathLst>
              <a:path w="387645">
                <a:moveTo>
                  <a:pt x="0" y="0"/>
                </a:moveTo>
                <a:lnTo>
                  <a:pt x="3876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218" y="2400300"/>
            <a:ext cx="387645" cy="0"/>
          </a:xfrm>
          <a:custGeom>
            <a:avLst/>
            <a:gdLst/>
            <a:ahLst/>
            <a:cxnLst/>
            <a:rect l="l" t="t" r="r" b="b"/>
            <a:pathLst>
              <a:path w="387645">
                <a:moveTo>
                  <a:pt x="0" y="0"/>
                </a:moveTo>
                <a:lnTo>
                  <a:pt x="38764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6864" y="3830239"/>
            <a:ext cx="330772" cy="365760"/>
          </a:xfrm>
          <a:custGeom>
            <a:avLst/>
            <a:gdLst/>
            <a:ahLst/>
            <a:cxnLst/>
            <a:rect l="l" t="t" r="r" b="b"/>
            <a:pathLst>
              <a:path w="330772" h="365760">
                <a:moveTo>
                  <a:pt x="0" y="365759"/>
                </a:moveTo>
                <a:lnTo>
                  <a:pt x="330772" y="365759"/>
                </a:lnTo>
                <a:lnTo>
                  <a:pt x="330772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9667" y="3898899"/>
            <a:ext cx="609600" cy="245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36207" y="3964541"/>
            <a:ext cx="441029" cy="76200"/>
          </a:xfrm>
          <a:custGeom>
            <a:avLst/>
            <a:gdLst/>
            <a:ahLst/>
            <a:cxnLst/>
            <a:rect l="l" t="t" r="r" b="b"/>
            <a:pathLst>
              <a:path w="441029" h="76200">
                <a:moveTo>
                  <a:pt x="364829" y="0"/>
                </a:moveTo>
                <a:lnTo>
                  <a:pt x="364829" y="25400"/>
                </a:lnTo>
                <a:lnTo>
                  <a:pt x="0" y="25400"/>
                </a:lnTo>
                <a:lnTo>
                  <a:pt x="0" y="50800"/>
                </a:lnTo>
                <a:lnTo>
                  <a:pt x="364829" y="50800"/>
                </a:lnTo>
                <a:lnTo>
                  <a:pt x="364829" y="76200"/>
                </a:lnTo>
                <a:lnTo>
                  <a:pt x="441029" y="38101"/>
                </a:lnTo>
                <a:lnTo>
                  <a:pt x="364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0739" y="5557943"/>
            <a:ext cx="5895975" cy="577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ourier New"/>
                <a:cs typeface="Courier New"/>
              </a:rPr>
              <a:t>Generall</a:t>
            </a:r>
            <a:r>
              <a:rPr sz="1800" b="1" i="1" spc="0" dirty="0">
                <a:latin typeface="Courier New"/>
                <a:cs typeface="Courier New"/>
              </a:rPr>
              <a:t>y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declar</a:t>
            </a:r>
            <a:r>
              <a:rPr sz="1800" b="1" i="1" spc="0" dirty="0">
                <a:latin typeface="Courier New"/>
                <a:cs typeface="Courier New"/>
              </a:rPr>
              <a:t>e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Array</a:t>
            </a:r>
            <a:r>
              <a:rPr sz="1800" b="1" i="1" spc="0" dirty="0">
                <a:latin typeface="Courier New"/>
                <a:cs typeface="Courier New"/>
              </a:rPr>
              <a:t>s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i</a:t>
            </a:r>
            <a:r>
              <a:rPr sz="1800" b="1" i="1" spc="0" dirty="0">
                <a:latin typeface="Courier New"/>
                <a:cs typeface="Courier New"/>
              </a:rPr>
              <a:t>n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jav</a:t>
            </a:r>
            <a:r>
              <a:rPr sz="1800" b="1" i="1" spc="0" dirty="0">
                <a:latin typeface="Courier New"/>
                <a:cs typeface="Courier New"/>
              </a:rPr>
              <a:t>a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a</a:t>
            </a:r>
            <a:r>
              <a:rPr sz="1800" b="1" i="1" spc="0" dirty="0">
                <a:latin typeface="Courier New"/>
                <a:cs typeface="Courier New"/>
              </a:rPr>
              <a:t>s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follows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solidFill>
                  <a:srgbClr val="632523"/>
                </a:solidFill>
                <a:latin typeface="Courier New"/>
                <a:cs typeface="Courier New"/>
              </a:rPr>
              <a:t>BaseTyp</a:t>
            </a:r>
            <a:r>
              <a:rPr sz="1800" b="1" i="1" spc="-10" dirty="0">
                <a:solidFill>
                  <a:srgbClr val="632523"/>
                </a:solidFill>
                <a:latin typeface="Courier New"/>
                <a:cs typeface="Courier New"/>
              </a:rPr>
              <a:t>e</a:t>
            </a:r>
            <a:r>
              <a:rPr sz="1800" b="1" i="1" spc="-5" dirty="0">
                <a:latin typeface="Courier New"/>
                <a:cs typeface="Courier New"/>
              </a:rPr>
              <a:t>[</a:t>
            </a:r>
            <a:r>
              <a:rPr sz="1800" b="1" i="1" spc="0" dirty="0">
                <a:latin typeface="Courier New"/>
                <a:cs typeface="Courier New"/>
              </a:rPr>
              <a:t>]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070C0"/>
                </a:solidFill>
                <a:latin typeface="Courier New"/>
                <a:cs typeface="Courier New"/>
              </a:rPr>
              <a:t>ArrayNam</a:t>
            </a:r>
            <a:r>
              <a:rPr sz="1800" b="1" i="1" spc="-10" dirty="0">
                <a:solidFill>
                  <a:srgbClr val="0070C0"/>
                </a:solidFill>
                <a:latin typeface="Courier New"/>
                <a:cs typeface="Courier New"/>
              </a:rPr>
              <a:t>e</a:t>
            </a:r>
            <a:r>
              <a:rPr sz="1800" b="1" i="1" spc="0" dirty="0">
                <a:latin typeface="Courier New"/>
                <a:cs typeface="Courier New"/>
              </a:rPr>
              <a:t>=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ne</a:t>
            </a:r>
            <a:r>
              <a:rPr sz="1800" b="1" i="1" spc="0" dirty="0">
                <a:latin typeface="Courier New"/>
                <a:cs typeface="Courier New"/>
              </a:rPr>
              <a:t>w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632523"/>
                </a:solidFill>
                <a:latin typeface="Courier New"/>
                <a:cs typeface="Courier New"/>
              </a:rPr>
              <a:t>BaseTyp</a:t>
            </a:r>
            <a:r>
              <a:rPr sz="1800" b="1" i="1" spc="-10" dirty="0">
                <a:solidFill>
                  <a:srgbClr val="632523"/>
                </a:solidFill>
                <a:latin typeface="Courier New"/>
                <a:cs typeface="Courier New"/>
              </a:rPr>
              <a:t>e</a:t>
            </a:r>
            <a:r>
              <a:rPr sz="1800" b="1" i="1" spc="-10" dirty="0">
                <a:latin typeface="Courier New"/>
                <a:cs typeface="Courier New"/>
              </a:rPr>
              <a:t>[</a:t>
            </a:r>
            <a:r>
              <a:rPr sz="1800" b="1" i="1" spc="-5" dirty="0">
                <a:solidFill>
                  <a:srgbClr val="4F6228"/>
                </a:solidFill>
                <a:latin typeface="Courier New"/>
                <a:cs typeface="Courier New"/>
              </a:rPr>
              <a:t>siz</a:t>
            </a:r>
            <a:r>
              <a:rPr sz="1800" b="1" i="1" spc="-10" dirty="0">
                <a:solidFill>
                  <a:srgbClr val="4F6228"/>
                </a:solidFill>
                <a:latin typeface="Courier New"/>
                <a:cs typeface="Courier New"/>
              </a:rPr>
              <a:t>e</a:t>
            </a:r>
            <a:r>
              <a:rPr sz="1800" b="1" i="1" spc="-5" dirty="0">
                <a:latin typeface="Courier New"/>
                <a:cs typeface="Courier New"/>
              </a:rPr>
              <a:t>];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45723" y="3830239"/>
          <a:ext cx="32741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4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7"/>
          <p:cNvSpPr txBox="1"/>
          <p:nvPr/>
        </p:nvSpPr>
        <p:spPr>
          <a:xfrm>
            <a:off x="761999" y="2076397"/>
            <a:ext cx="701063" cy="28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Lucida Sans Typewriter"/>
                <a:cs typeface="Lucida Sans Typewriter"/>
              </a:rPr>
              <a:t>valu</a:t>
            </a:r>
            <a:r>
              <a:rPr lang="en-US" sz="1600" spc="-15" dirty="0">
                <a:latin typeface="Lucida Sans Typewriter"/>
                <a:cs typeface="Lucida Sans Typewriter"/>
              </a:rPr>
              <a:t>e</a:t>
            </a:r>
            <a:endParaRPr sz="1600" dirty="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sz="5000" b="1" dirty="0"/>
              <a:t>Assignment 1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80213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21628" y="152400"/>
            <a:ext cx="8500743" cy="1072958"/>
          </a:xfrm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lang="en-US" altLang="ko-KR" b="1" dirty="0"/>
              <a:t>Assignment 1</a:t>
            </a:r>
            <a:br>
              <a:rPr lang="ko-KR" altLang="en-US" b="1" dirty="0"/>
            </a:b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7A42D7-F096-45F7-BC81-F41DE314BA66}"/>
              </a:ext>
            </a:extLst>
          </p:cNvPr>
          <p:cNvSpPr txBox="1"/>
          <p:nvPr/>
        </p:nvSpPr>
        <p:spPr>
          <a:xfrm>
            <a:off x="535940" y="1297189"/>
            <a:ext cx="7793355" cy="383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sz="2000" b="1" dirty="0">
              <a:latin typeface="Calibri"/>
              <a:cs typeface="Calibri"/>
            </a:endParaRP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r>
              <a:rPr lang="en-US" sz="2000" b="1" dirty="0">
                <a:latin typeface="Calibri"/>
                <a:cs typeface="Calibri"/>
              </a:rPr>
              <a:t>&lt;</a:t>
            </a:r>
            <a:r>
              <a:rPr lang="ko-KR" altLang="en-US" sz="2000" b="1" dirty="0">
                <a:latin typeface="Calibri"/>
                <a:cs typeface="Calibri"/>
              </a:rPr>
              <a:t>제출 기간</a:t>
            </a:r>
            <a:r>
              <a:rPr lang="en-US" altLang="ko-KR" sz="2000" b="1" dirty="0">
                <a:latin typeface="Calibri"/>
                <a:cs typeface="Calibri"/>
              </a:rPr>
              <a:t>&gt;</a:t>
            </a: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altLang="ko-KR" sz="2000" b="1" dirty="0">
              <a:latin typeface="Calibri"/>
              <a:cs typeface="Calibri"/>
            </a:endParaRPr>
          </a:p>
          <a:p>
            <a:pPr marL="812165" marR="313690" lvl="1" indent="-342900">
              <a:lnSpc>
                <a:spcPct val="997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dirty="0">
                <a:latin typeface="Calibri"/>
                <a:cs typeface="Calibri"/>
              </a:rPr>
              <a:t>2019-04-11 ~ 2019-04-25 (2</a:t>
            </a:r>
            <a:r>
              <a:rPr lang="ko-KR" altLang="en-US" sz="2000" dirty="0">
                <a:latin typeface="Calibri"/>
                <a:cs typeface="Calibri"/>
              </a:rPr>
              <a:t>주</a:t>
            </a:r>
            <a:r>
              <a:rPr lang="en-US" altLang="ko-KR" sz="2000" dirty="0">
                <a:latin typeface="Calibri"/>
                <a:cs typeface="Calibri"/>
              </a:rPr>
              <a:t>)</a:t>
            </a: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r>
              <a:rPr lang="en-US" sz="2000" b="1" dirty="0">
                <a:latin typeface="Calibri"/>
                <a:cs typeface="Calibri"/>
              </a:rPr>
              <a:t>&lt;</a:t>
            </a:r>
            <a:r>
              <a:rPr lang="ko-KR" altLang="en-US" sz="2000" b="1" dirty="0">
                <a:latin typeface="Calibri"/>
                <a:cs typeface="Calibri"/>
              </a:rPr>
              <a:t>제출 방법</a:t>
            </a:r>
            <a:r>
              <a:rPr lang="en-US" altLang="ko-KR" sz="2000" b="1" dirty="0">
                <a:latin typeface="Calibri"/>
                <a:cs typeface="Calibri"/>
              </a:rPr>
              <a:t>&gt;</a:t>
            </a: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altLang="ko-KR" sz="2000" b="1" dirty="0">
              <a:latin typeface="Calibri"/>
              <a:cs typeface="Calibri"/>
            </a:endParaRPr>
          </a:p>
          <a:p>
            <a:pPr marL="755015" marR="313690" lvl="1" indent="-285750">
              <a:lnSpc>
                <a:spcPct val="997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ko-KR" altLang="ko-KR" sz="2000" dirty="0"/>
              <a:t>각각의 요구조건을 만족하는 </a:t>
            </a:r>
            <a:r>
              <a:rPr lang="en-US" altLang="ko-KR" sz="2000" dirty="0" err="1"/>
              <a:t>TravelInfoRequest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KeyValue</a:t>
            </a:r>
            <a:r>
              <a:rPr lang="en-US" altLang="ko-KR" sz="2000" dirty="0"/>
              <a:t>, Countries, Distance 4</a:t>
            </a:r>
            <a:r>
              <a:rPr lang="ko-KR" altLang="ko-KR" sz="2000" dirty="0"/>
              <a:t>개의 </a:t>
            </a:r>
            <a:r>
              <a:rPr lang="en-US" altLang="ko-KR" sz="2000" dirty="0"/>
              <a:t>Java</a:t>
            </a:r>
            <a:r>
              <a:rPr lang="ko-KR" altLang="ko-KR" sz="2000" dirty="0"/>
              <a:t> 파일</a:t>
            </a:r>
            <a:r>
              <a:rPr lang="en-US" altLang="ko-KR" sz="2000" dirty="0"/>
              <a:t> · </a:t>
            </a:r>
            <a:r>
              <a:rPr lang="en-US" altLang="ko-KR" sz="2000" dirty="0" err="1"/>
              <a:t>GitLab</a:t>
            </a:r>
            <a:r>
              <a:rPr lang="en-US" altLang="ko-KR" sz="2000" dirty="0"/>
              <a:t> </a:t>
            </a:r>
            <a:r>
              <a:rPr lang="ko-KR" altLang="ko-KR" sz="2000" dirty="0"/>
              <a:t>자신의 프로젝트에 업로드</a:t>
            </a:r>
            <a:endParaRPr lang="en-US" altLang="ko-KR" sz="2000" dirty="0"/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r>
              <a:rPr lang="en-US" altLang="ko-KR" sz="2000" b="1" dirty="0">
                <a:cs typeface="Calibri"/>
              </a:rPr>
              <a:t>&lt;</a:t>
            </a:r>
            <a:r>
              <a:rPr lang="ko-KR" altLang="en-US" sz="2000" b="1" dirty="0">
                <a:cs typeface="Calibri"/>
              </a:rPr>
              <a:t>제공 파일</a:t>
            </a:r>
            <a:r>
              <a:rPr lang="en-US" altLang="ko-KR" sz="2000" b="1" dirty="0">
                <a:cs typeface="Calibri"/>
              </a:rPr>
              <a:t>&gt;</a:t>
            </a: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altLang="ko-KR" sz="2000" b="1" dirty="0">
              <a:cs typeface="Calibri"/>
            </a:endParaRPr>
          </a:p>
          <a:p>
            <a:pPr marL="812165" marR="313690" lvl="1" indent="-342900">
              <a:lnSpc>
                <a:spcPct val="997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2000" dirty="0">
                <a:cs typeface="Calibri"/>
              </a:rPr>
              <a:t>Assignment 1.pdf (</a:t>
            </a:r>
            <a:r>
              <a:rPr lang="ko-KR" altLang="en-US" sz="2000" dirty="0">
                <a:cs typeface="Calibri"/>
              </a:rPr>
              <a:t>과제 설명 및 요구 조건</a:t>
            </a:r>
            <a:r>
              <a:rPr lang="en-US" altLang="ko-KR" sz="2000" dirty="0">
                <a:cs typeface="Calibri"/>
              </a:rPr>
              <a:t>)</a:t>
            </a:r>
          </a:p>
          <a:p>
            <a:pPr marL="812165" marR="313690" lvl="1" indent="-342900">
              <a:lnSpc>
                <a:spcPct val="997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2000" dirty="0">
                <a:cs typeface="Calibri"/>
              </a:rPr>
              <a:t>properties.txt</a:t>
            </a:r>
          </a:p>
          <a:p>
            <a:pPr marL="812165" marR="313690" lvl="1" indent="-342900">
              <a:lnSpc>
                <a:spcPct val="997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2000" dirty="0">
                <a:cs typeface="Calibri"/>
              </a:rPr>
              <a:t>template_file.txt</a:t>
            </a:r>
          </a:p>
          <a:p>
            <a:pPr marL="812165" marR="313690" lvl="1" indent="-342900">
              <a:lnSpc>
                <a:spcPct val="997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2000" dirty="0">
                <a:cs typeface="Calibri"/>
              </a:rPr>
              <a:t>Countries.csv</a:t>
            </a:r>
          </a:p>
        </p:txBody>
      </p:sp>
    </p:spTree>
    <p:extLst>
      <p:ext uri="{BB962C8B-B14F-4D97-AF65-F5344CB8AC3E}">
        <p14:creationId xmlns:p14="http://schemas.microsoft.com/office/powerpoint/2010/main" val="1229950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21628" y="152400"/>
            <a:ext cx="8500743" cy="1072958"/>
          </a:xfrm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lang="en-US" altLang="ko-KR" b="1" dirty="0"/>
              <a:t>Assignment 1</a:t>
            </a:r>
            <a:br>
              <a:rPr lang="ko-KR" altLang="en-US" b="1" dirty="0"/>
            </a:br>
            <a:endParaRPr sz="4400" dirty="0">
              <a:latin typeface="Calibri"/>
              <a:cs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1" y="1557115"/>
            <a:ext cx="86143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4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" y="0"/>
            <a:ext cx="7797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7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21628" y="152400"/>
            <a:ext cx="8500743" cy="1072958"/>
          </a:xfrm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lang="en-US" altLang="ko-KR" b="1" dirty="0"/>
              <a:t>Assignment 1</a:t>
            </a:r>
            <a:br>
              <a:rPr lang="ko-KR" altLang="en-US" b="1" dirty="0"/>
            </a:b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7A42D7-F096-45F7-BC81-F41DE314BA66}"/>
              </a:ext>
            </a:extLst>
          </p:cNvPr>
          <p:cNvSpPr txBox="1"/>
          <p:nvPr/>
        </p:nvSpPr>
        <p:spPr>
          <a:xfrm>
            <a:off x="535940" y="1297189"/>
            <a:ext cx="7793355" cy="383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r>
              <a:rPr lang="en-US" sz="2000" b="1" dirty="0">
                <a:latin typeface="Calibri"/>
                <a:cs typeface="Calibri"/>
              </a:rPr>
              <a:t>&lt;</a:t>
            </a:r>
            <a:r>
              <a:rPr lang="ko-KR" altLang="en-US" sz="2000" b="1" dirty="0">
                <a:latin typeface="Calibri"/>
                <a:cs typeface="Calibri"/>
              </a:rPr>
              <a:t>문의</a:t>
            </a:r>
            <a:r>
              <a:rPr lang="en-US" altLang="ko-KR" sz="2000" b="1" dirty="0">
                <a:latin typeface="Calibri"/>
                <a:cs typeface="Calibri"/>
              </a:rPr>
              <a:t>&gt;</a:t>
            </a:r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lang="en-US" altLang="ko-KR" sz="2000" b="1" dirty="0"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Office : ITBT 805</a:t>
            </a:r>
            <a:endParaRPr lang="ko-KR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mail : whrhkdghekd@hanyang.ac.kr</a:t>
            </a:r>
            <a:endParaRPr lang="ko-KR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mail : jeonghunlee@hanyang.ac.kr</a:t>
            </a:r>
            <a:endParaRPr lang="ko-KR" altLang="ko-KR" sz="2000" dirty="0"/>
          </a:p>
          <a:p>
            <a:pPr marL="469265" marR="313690" lvl="1">
              <a:lnSpc>
                <a:spcPct val="99700"/>
              </a:lnSpc>
              <a:tabLst>
                <a:tab pos="354965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774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9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0" dirty="0">
                <a:latin typeface="Calibri"/>
                <a:cs typeface="Calibri"/>
              </a:rPr>
              <a:t>pl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90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ArgsExample</a:t>
            </a:r>
            <a:r>
              <a:rPr lang="en-US" altLang="ko-KR" b="1" dirty="0"/>
              <a:t> {</a:t>
            </a:r>
          </a:p>
          <a:p>
            <a:pPr lvl="1"/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2"/>
            <a:r>
              <a:rPr lang="en-US" altLang="ko-KR" b="1" dirty="0"/>
              <a:t>if (</a:t>
            </a:r>
            <a:r>
              <a:rPr lang="en-US" altLang="ko-KR" b="1" dirty="0" err="1"/>
              <a:t>args.length</a:t>
            </a:r>
            <a:r>
              <a:rPr lang="en-US" altLang="ko-KR" b="1" dirty="0"/>
              <a:t> == 0) {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i="1" dirty="0" err="1"/>
              <a:t>exit</a:t>
            </a:r>
            <a:r>
              <a:rPr lang="en-US" altLang="ko-KR" i="1" dirty="0"/>
              <a:t>(0);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b="1" dirty="0"/>
              <a:t>for 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 = 0; </a:t>
            </a:r>
            <a:r>
              <a:rPr lang="en-US" altLang="ko-KR" b="1" dirty="0" err="1"/>
              <a:t>i</a:t>
            </a:r>
            <a:r>
              <a:rPr lang="en-US" altLang="ko-KR" b="1" dirty="0"/>
              <a:t> &lt; </a:t>
            </a:r>
            <a:r>
              <a:rPr lang="en-US" altLang="ko-KR" b="1" dirty="0" err="1"/>
              <a:t>args.length</a:t>
            </a:r>
            <a:r>
              <a:rPr lang="en-US" altLang="ko-KR" b="1" dirty="0"/>
              <a:t>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en-US" altLang="ko-KR" b="1" i="1" dirty="0" err="1"/>
              <a:t>args</a:t>
            </a:r>
            <a:r>
              <a:rPr lang="en-US" altLang="ko-KR" b="1" i="1" dirty="0"/>
              <a:t>[" + 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 + "] : " + </a:t>
            </a:r>
            <a:r>
              <a:rPr lang="en-US" altLang="ko-KR" b="1" i="1" dirty="0" err="1"/>
              <a:t>args</a:t>
            </a:r>
            <a:r>
              <a:rPr lang="en-US" altLang="ko-KR" b="1" i="1" dirty="0"/>
              <a:t>[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]);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en-US" altLang="ko-KR" b="1" i="1" dirty="0" err="1"/>
              <a:t>args.length</a:t>
            </a:r>
            <a:r>
              <a:rPr lang="en-US" altLang="ko-KR" b="1" i="1" dirty="0"/>
              <a:t> : " + </a:t>
            </a:r>
            <a:r>
              <a:rPr lang="en-US" altLang="ko-KR" b="1" i="1" dirty="0" err="1"/>
              <a:t>args.length</a:t>
            </a:r>
            <a:r>
              <a:rPr lang="en-US" altLang="ko-KR" b="1" i="1" dirty="0"/>
              <a:t>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javac</a:t>
            </a:r>
            <a:r>
              <a:rPr lang="en-US" altLang="ko-KR" b="1" dirty="0"/>
              <a:t> ArgsExample.java</a:t>
            </a:r>
          </a:p>
          <a:p>
            <a:r>
              <a:rPr lang="en-US" altLang="ko-KR" b="1" dirty="0"/>
              <a:t> java </a:t>
            </a:r>
            <a:r>
              <a:rPr lang="en-US" altLang="ko-KR" b="1" dirty="0" err="1"/>
              <a:t>ArgsExample</a:t>
            </a:r>
            <a:r>
              <a:rPr lang="en-US" altLang="ko-KR" b="1" dirty="0"/>
              <a:t> Michael David Lee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args</a:t>
            </a:r>
            <a:r>
              <a:rPr lang="en-US" altLang="ko-KR" b="1" dirty="0"/>
              <a:t>[0] : Michael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args</a:t>
            </a:r>
            <a:r>
              <a:rPr lang="en-US" altLang="ko-KR" b="1" dirty="0"/>
              <a:t>[1] : David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args</a:t>
            </a:r>
            <a:r>
              <a:rPr lang="en-US" altLang="ko-KR" b="1" dirty="0"/>
              <a:t>[2] : Lee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args.length</a:t>
            </a:r>
            <a:r>
              <a:rPr lang="en-US" altLang="ko-KR" b="1" dirty="0"/>
              <a:t> : 3</a:t>
            </a:r>
          </a:p>
        </p:txBody>
      </p:sp>
    </p:spTree>
    <p:extLst>
      <p:ext uri="{BB962C8B-B14F-4D97-AF65-F5344CB8AC3E}">
        <p14:creationId xmlns:p14="http://schemas.microsoft.com/office/powerpoint/2010/main" val="19479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774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9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0" dirty="0">
                <a:latin typeface="Calibri"/>
                <a:cs typeface="Calibri"/>
              </a:rPr>
              <a:t>pl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Command line output :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4" y="2212200"/>
            <a:ext cx="7571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36315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Ar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8608060" cy="5288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300" spc="-15" dirty="0">
                <a:latin typeface="Calibri"/>
                <a:cs typeface="Calibri"/>
              </a:rPr>
              <a:t>C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ti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 a</a:t>
            </a:r>
            <a:r>
              <a:rPr sz="2300" spc="-20" dirty="0">
                <a:latin typeface="Calibri"/>
                <a:cs typeface="Calibri"/>
              </a:rPr>
              <a:t>r</a:t>
            </a:r>
            <a:r>
              <a:rPr sz="2300" spc="-60" dirty="0">
                <a:latin typeface="Calibri"/>
                <a:cs typeface="Calibri"/>
              </a:rPr>
              <a:t>r</a:t>
            </a:r>
            <a:r>
              <a:rPr sz="2300" spc="-4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y:</a:t>
            </a:r>
            <a:endParaRPr lang="en-US" sz="23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300" spc="-10" dirty="0">
              <a:latin typeface="Calibri"/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sz="2300" spc="-10" dirty="0">
                <a:cs typeface="Calibri"/>
              </a:rPr>
              <a:t>[] array;			</a:t>
            </a:r>
            <a:r>
              <a:rPr lang="en-US" altLang="ko-KR" sz="2300" spc="-10" dirty="0">
                <a:solidFill>
                  <a:schemeClr val="accent5"/>
                </a:solidFill>
                <a:cs typeface="Calibri"/>
              </a:rPr>
              <a:t>// Java style</a:t>
            </a:r>
            <a:endParaRPr lang="en-US" sz="2300" spc="-10" dirty="0">
              <a:solidFill>
                <a:schemeClr val="accent5"/>
              </a:solidFill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z="2300" spc="-10" dirty="0">
                <a:cs typeface="Calibri"/>
              </a:rPr>
              <a:t> array[];			</a:t>
            </a:r>
            <a:r>
              <a:rPr lang="en-US" altLang="ko-KR" sz="2300" spc="-10" dirty="0">
                <a:solidFill>
                  <a:schemeClr val="accent5"/>
                </a:solidFill>
                <a:cs typeface="Calibri"/>
              </a:rPr>
              <a:t>// C style</a:t>
            </a:r>
            <a:endParaRPr lang="en-US" altLang="ko-KR" sz="2300" b="1" spc="-10" dirty="0">
              <a:solidFill>
                <a:srgbClr val="7030A0"/>
              </a:solidFill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endParaRPr lang="en-US" altLang="ko-KR" sz="2300" spc="-10" dirty="0"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z="2300" spc="-10" dirty="0">
                <a:cs typeface="Calibri"/>
              </a:rPr>
              <a:t>[] array;			</a:t>
            </a:r>
            <a:r>
              <a:rPr lang="en-US" altLang="ko-KR" sz="2300" spc="-10" dirty="0">
                <a:solidFill>
                  <a:schemeClr val="accent5"/>
                </a:solidFill>
                <a:cs typeface="Calibri"/>
              </a:rPr>
              <a:t> // declare the array variable</a:t>
            </a:r>
            <a:endParaRPr lang="en-US" altLang="ko-KR" sz="2300" spc="-10" dirty="0"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altLang="ko-KR" sz="2300" spc="-10" dirty="0">
                <a:cs typeface="Calibri"/>
              </a:rPr>
              <a:t>array = </a:t>
            </a:r>
            <a:r>
              <a:rPr lang="en-US" altLang="ko-KR" sz="2300" b="1" spc="-10" dirty="0">
                <a:solidFill>
                  <a:srgbClr val="7030A0"/>
                </a:solidFill>
                <a:cs typeface="Calibri"/>
              </a:rPr>
              <a:t>new </a:t>
            </a:r>
            <a:r>
              <a:rPr lang="en-US" altLang="ko-KR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altLang="ko-KR" sz="2300" spc="-10" dirty="0">
                <a:cs typeface="Calibri"/>
              </a:rPr>
              <a:t>[10];	</a:t>
            </a:r>
            <a:r>
              <a:rPr lang="en-US" altLang="ko-KR" sz="2300" spc="-10" dirty="0">
                <a:solidFill>
                  <a:schemeClr val="accent5"/>
                </a:solidFill>
                <a:cs typeface="Calibri"/>
              </a:rPr>
              <a:t> // </a:t>
            </a:r>
            <a:r>
              <a:rPr lang="en-US" altLang="ko-KR" sz="2300" spc="-50" dirty="0">
                <a:solidFill>
                  <a:schemeClr val="accent5"/>
                </a:solidFill>
                <a:cs typeface="Calibri"/>
              </a:rPr>
              <a:t>create the array; assign to array variable</a:t>
            </a:r>
            <a:endParaRPr lang="en-US" sz="2300" spc="-50" dirty="0"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endParaRPr lang="en-US" sz="2300" spc="-10" dirty="0">
              <a:cs typeface="Calibri"/>
            </a:endParaRPr>
          </a:p>
          <a:p>
            <a:pPr marL="469900" lvl="1">
              <a:tabLst>
                <a:tab pos="354965" algn="l"/>
              </a:tabLst>
            </a:pPr>
            <a:r>
              <a:rPr lang="en-US" sz="2300" b="1" spc="-10" dirty="0" err="1">
                <a:solidFill>
                  <a:srgbClr val="7030A0"/>
                </a:solidFill>
                <a:cs typeface="Calibri"/>
              </a:rPr>
              <a:t>int</a:t>
            </a:r>
            <a:r>
              <a:rPr lang="en-US" sz="2300" spc="-10" dirty="0">
                <a:cs typeface="Calibri"/>
              </a:rPr>
              <a:t>[] array = </a:t>
            </a:r>
            <a:r>
              <a:rPr lang="en-US" sz="2300" b="1" spc="-10" dirty="0">
                <a:solidFill>
                  <a:srgbClr val="7030A0"/>
                </a:solidFill>
                <a:cs typeface="Calibri"/>
              </a:rPr>
              <a:t>new</a:t>
            </a:r>
            <a:r>
              <a:rPr lang="en-US" sz="2300" spc="-10" dirty="0">
                <a:cs typeface="Calibri"/>
              </a:rPr>
              <a:t> array[10];</a:t>
            </a:r>
            <a:endParaRPr sz="2300"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70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774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An</a:t>
            </a:r>
            <a:r>
              <a:rPr sz="4400" spc="5" dirty="0">
                <a:latin typeface="Calibri"/>
                <a:cs typeface="Calibri"/>
              </a:rPr>
              <a:t> a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-105" dirty="0">
                <a:latin typeface="Calibri"/>
                <a:cs typeface="Calibri"/>
              </a:rPr>
              <a:t>r</a:t>
            </a:r>
            <a:r>
              <a:rPr sz="4400" spc="-75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y </a:t>
            </a:r>
            <a:r>
              <a:rPr sz="4400" spc="-9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0" dirty="0">
                <a:latin typeface="Calibri"/>
                <a:cs typeface="Calibri"/>
              </a:rPr>
              <a:t>pl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327" y="1572412"/>
            <a:ext cx="8682673" cy="5285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9700"/>
              </a:lnSpc>
            </a:pPr>
            <a:r>
              <a:rPr lang="en-US" sz="2000" b="1" spc="-15" dirty="0" err="1">
                <a:solidFill>
                  <a:srgbClr val="7030A0"/>
                </a:solidFill>
                <a:cs typeface="Lucida Console"/>
              </a:rPr>
              <a:t>int</a:t>
            </a:r>
            <a:r>
              <a:rPr lang="en-US" sz="2000" spc="-15" dirty="0">
                <a:cs typeface="Lucida Console"/>
              </a:rPr>
              <a:t>[] v</a:t>
            </a:r>
            <a:r>
              <a:rPr sz="2000" spc="-15" dirty="0">
                <a:cs typeface="Lucida Console"/>
              </a:rPr>
              <a:t> = </a:t>
            </a:r>
            <a:r>
              <a:rPr sz="2000" b="1" spc="-25" dirty="0">
                <a:solidFill>
                  <a:srgbClr val="7030A0"/>
                </a:solidFill>
                <a:cs typeface="Lucida Console"/>
              </a:rPr>
              <a:t>ne</a:t>
            </a:r>
            <a:r>
              <a:rPr sz="2000" b="1" spc="-15" dirty="0">
                <a:solidFill>
                  <a:srgbClr val="7030A0"/>
                </a:solidFill>
                <a:cs typeface="Lucida Console"/>
              </a:rPr>
              <a:t>w</a:t>
            </a:r>
            <a:r>
              <a:rPr sz="2000" b="1" spc="-10" dirty="0">
                <a:solidFill>
                  <a:srgbClr val="7030A0"/>
                </a:solidFill>
                <a:cs typeface="Lucida Console"/>
              </a:rPr>
              <a:t> </a:t>
            </a:r>
            <a:r>
              <a:rPr sz="2000" b="1" spc="-25" dirty="0" err="1">
                <a:solidFill>
                  <a:srgbClr val="7030A0"/>
                </a:solidFill>
                <a:cs typeface="Lucida Console"/>
              </a:rPr>
              <a:t>in</a:t>
            </a:r>
            <a:r>
              <a:rPr sz="2000" b="1" spc="-20" dirty="0" err="1">
                <a:solidFill>
                  <a:srgbClr val="7030A0"/>
                </a:solidFill>
                <a:cs typeface="Lucida Console"/>
              </a:rPr>
              <a:t>t</a:t>
            </a:r>
            <a:r>
              <a:rPr sz="2000" spc="-20" dirty="0">
                <a:cs typeface="Lucida Console"/>
              </a:rPr>
              <a:t>[</a:t>
            </a:r>
            <a:r>
              <a:rPr sz="2000" spc="-25" dirty="0">
                <a:cs typeface="Lucida Console"/>
              </a:rPr>
              <a:t>1</a:t>
            </a:r>
            <a:r>
              <a:rPr sz="2000" spc="-20" dirty="0">
                <a:cs typeface="Lucida Console"/>
              </a:rPr>
              <a:t>0]</a:t>
            </a:r>
            <a:r>
              <a:rPr sz="2000" spc="-15" dirty="0">
                <a:cs typeface="Lucida Console"/>
              </a:rPr>
              <a:t>;</a:t>
            </a:r>
            <a:endParaRPr lang="en-US" sz="2000" spc="-15" dirty="0">
              <a:cs typeface="Lucida Console"/>
            </a:endParaRPr>
          </a:p>
          <a:p>
            <a:pPr marL="12700" marR="12700" algn="just">
              <a:lnSpc>
                <a:spcPct val="109700"/>
              </a:lnSpc>
            </a:pPr>
            <a:r>
              <a:rPr sz="2000" b="1" spc="-25" dirty="0" err="1">
                <a:solidFill>
                  <a:srgbClr val="7030A0"/>
                </a:solidFill>
                <a:cs typeface="Lucida Console"/>
              </a:rPr>
              <a:t>in</a:t>
            </a:r>
            <a:r>
              <a:rPr sz="2000" b="1" spc="-15" dirty="0" err="1">
                <a:solidFill>
                  <a:srgbClr val="7030A0"/>
                </a:solidFill>
                <a:cs typeface="Lucida Console"/>
              </a:rPr>
              <a:t>t</a:t>
            </a:r>
            <a:r>
              <a:rPr sz="2000" spc="-10" dirty="0">
                <a:cs typeface="Lucida Console"/>
              </a:rPr>
              <a:t> </a:t>
            </a:r>
            <a:r>
              <a:rPr sz="2000" spc="-15" dirty="0">
                <a:cs typeface="Lucida Console"/>
              </a:rPr>
              <a:t>i = </a:t>
            </a:r>
            <a:r>
              <a:rPr sz="2000" spc="-20" dirty="0">
                <a:cs typeface="Lucida Console"/>
              </a:rPr>
              <a:t>7</a:t>
            </a:r>
            <a:r>
              <a:rPr sz="2000" spc="-15" dirty="0">
                <a:cs typeface="Lucida Console"/>
              </a:rPr>
              <a:t>;</a:t>
            </a:r>
            <a:endParaRPr sz="2000" dirty="0">
              <a:cs typeface="Lucida Console"/>
            </a:endParaRPr>
          </a:p>
          <a:p>
            <a:pPr marL="12700" marR="1841500" algn="just">
              <a:lnSpc>
                <a:spcPct val="109700"/>
              </a:lnSpc>
            </a:pPr>
            <a:r>
              <a:rPr sz="2000" b="1" spc="-25" dirty="0">
                <a:solidFill>
                  <a:srgbClr val="7030A0"/>
                </a:solidFill>
                <a:cs typeface="Lucida Console"/>
              </a:rPr>
              <a:t>in</a:t>
            </a:r>
            <a:r>
              <a:rPr sz="2000" b="1" spc="-15" dirty="0">
                <a:solidFill>
                  <a:srgbClr val="7030A0"/>
                </a:solidFill>
                <a:cs typeface="Lucida Console"/>
              </a:rPr>
              <a:t>t</a:t>
            </a:r>
            <a:r>
              <a:rPr sz="2000" spc="-10" dirty="0">
                <a:cs typeface="Lucida Console"/>
              </a:rPr>
              <a:t> </a:t>
            </a:r>
            <a:r>
              <a:rPr sz="2000" spc="-15" dirty="0">
                <a:cs typeface="Lucida Console"/>
              </a:rPr>
              <a:t>j = </a:t>
            </a:r>
            <a:r>
              <a:rPr sz="2000" spc="-20" dirty="0">
                <a:cs typeface="Lucida Console"/>
              </a:rPr>
              <a:t>2</a:t>
            </a:r>
            <a:r>
              <a:rPr sz="2000" spc="-15" dirty="0">
                <a:cs typeface="Lucida Console"/>
              </a:rPr>
              <a:t>;</a:t>
            </a:r>
            <a:endParaRPr lang="en-US" sz="2000" spc="-15" dirty="0">
              <a:cs typeface="Lucida Console"/>
            </a:endParaRPr>
          </a:p>
          <a:p>
            <a:pPr marL="12700" marR="1841500" algn="just">
              <a:lnSpc>
                <a:spcPct val="109700"/>
              </a:lnSpc>
            </a:pPr>
            <a:endParaRPr lang="en-US" sz="2000" spc="-15" dirty="0">
              <a:cs typeface="Lucida Console"/>
            </a:endParaRPr>
          </a:p>
          <a:p>
            <a:pPr marL="12700" marR="1841500" algn="just">
              <a:lnSpc>
                <a:spcPct val="109700"/>
              </a:lnSpc>
            </a:pPr>
            <a:r>
              <a:rPr lang="en-US" sz="2000" spc="-15" dirty="0">
                <a:cs typeface="Lucida Console"/>
              </a:rPr>
              <a:t>v[0] = 1;</a:t>
            </a:r>
          </a:p>
          <a:p>
            <a:pPr marL="12700" marR="1841500" algn="just">
              <a:lnSpc>
                <a:spcPct val="109700"/>
              </a:lnSpc>
            </a:pPr>
            <a:r>
              <a:rPr lang="en-US" altLang="ko-KR" sz="2000" spc="-15" dirty="0">
                <a:cs typeface="Lucida Console"/>
              </a:rPr>
              <a:t>v[</a:t>
            </a:r>
            <a:r>
              <a:rPr lang="en-US" altLang="ko-KR" sz="2000" spc="-15" dirty="0" err="1">
                <a:cs typeface="Lucida Console"/>
              </a:rPr>
              <a:t>i</a:t>
            </a:r>
            <a:r>
              <a:rPr lang="en-US" altLang="ko-KR" sz="2000" spc="-15" dirty="0">
                <a:cs typeface="Lucida Console"/>
              </a:rPr>
              <a:t>] = 5;</a:t>
            </a:r>
          </a:p>
          <a:p>
            <a:pPr marL="12700" marR="1841500" algn="just">
              <a:lnSpc>
                <a:spcPct val="109700"/>
              </a:lnSpc>
            </a:pPr>
            <a:r>
              <a:rPr lang="en-US" altLang="ko-KR" sz="2000" spc="-15" dirty="0">
                <a:cs typeface="Lucida Console"/>
              </a:rPr>
              <a:t>v[j] = v[</a:t>
            </a:r>
            <a:r>
              <a:rPr lang="en-US" altLang="ko-KR" sz="2000" spc="-15" dirty="0" err="1">
                <a:cs typeface="Lucida Console"/>
              </a:rPr>
              <a:t>i</a:t>
            </a:r>
            <a:r>
              <a:rPr lang="en-US" altLang="ko-KR" sz="2000" spc="-15" dirty="0">
                <a:cs typeface="Lucida Console"/>
              </a:rPr>
              <a:t>] + 3;</a:t>
            </a:r>
          </a:p>
          <a:p>
            <a:pPr marL="12700" marR="1841500" algn="just">
              <a:lnSpc>
                <a:spcPct val="109700"/>
              </a:lnSpc>
            </a:pPr>
            <a:r>
              <a:rPr lang="en-US" altLang="ko-KR" sz="2000" spc="-15" dirty="0">
                <a:cs typeface="Lucida Console"/>
              </a:rPr>
              <a:t>v[j+1] = v[</a:t>
            </a:r>
            <a:r>
              <a:rPr lang="en-US" altLang="ko-KR" sz="2000" spc="-15" dirty="0" err="1">
                <a:cs typeface="Lucida Console"/>
              </a:rPr>
              <a:t>i</a:t>
            </a:r>
            <a:r>
              <a:rPr lang="en-US" altLang="ko-KR" sz="2000" spc="-15" dirty="0">
                <a:cs typeface="Lucida Console"/>
              </a:rPr>
              <a:t>] + v[0];</a:t>
            </a:r>
          </a:p>
          <a:p>
            <a:pPr marL="12700" marR="1841500" algn="just">
              <a:lnSpc>
                <a:spcPct val="109700"/>
              </a:lnSpc>
            </a:pPr>
            <a:r>
              <a:rPr lang="en-US" altLang="ko-KR" sz="2000" spc="-15" dirty="0">
                <a:cs typeface="Lucida Console"/>
              </a:rPr>
              <a:t>v[j+2] = 3;</a:t>
            </a:r>
          </a:p>
          <a:p>
            <a:pPr marL="12700" marR="1841500" algn="just">
              <a:lnSpc>
                <a:spcPct val="109700"/>
              </a:lnSpc>
            </a:pPr>
            <a:r>
              <a:rPr lang="en-US" altLang="ko-KR" sz="2000" spc="-15" dirty="0">
                <a:cs typeface="Lucida Console"/>
              </a:rPr>
              <a:t>v[8] = 12;</a:t>
            </a:r>
            <a:endParaRPr sz="2000" dirty="0">
              <a:cs typeface="Lucida Consol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75399"/>
              </p:ext>
            </p:extLst>
          </p:nvPr>
        </p:nvGraphicFramePr>
        <p:xfrm>
          <a:off x="1220376" y="5624348"/>
          <a:ext cx="6894543" cy="471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6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65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535" algn="l">
                        <a:lnSpc>
                          <a:spcPct val="100000"/>
                        </a:lnSpc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12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07">
                      <a:solidFill>
                        <a:srgbClr val="000000"/>
                      </a:solidFill>
                      <a:prstDash val="solid"/>
                    </a:lnL>
                    <a:lnR w="6307">
                      <a:solidFill>
                        <a:srgbClr val="000000"/>
                      </a:solidFill>
                      <a:prstDash val="solid"/>
                    </a:lnR>
                    <a:lnT w="6307">
                      <a:solidFill>
                        <a:srgbClr val="000000"/>
                      </a:solidFill>
                      <a:prstDash val="solid"/>
                    </a:lnT>
                    <a:lnB w="6307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 txBox="1"/>
          <p:nvPr/>
        </p:nvSpPr>
        <p:spPr>
          <a:xfrm>
            <a:off x="990600" y="5692317"/>
            <a:ext cx="150495" cy="257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75" dirty="0">
                <a:latin typeface="Arial"/>
                <a:cs typeface="Arial"/>
              </a:rPr>
              <a:t>v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29967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2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52201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0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37576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1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799310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5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15341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3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07580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4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76923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7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84431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6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554537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9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62298" y="6183063"/>
            <a:ext cx="4425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v</a:t>
            </a:r>
            <a:r>
              <a:rPr sz="1400" spc="425" dirty="0">
                <a:latin typeface="Arial"/>
                <a:cs typeface="Arial"/>
              </a:rPr>
              <a:t>[</a:t>
            </a:r>
            <a:r>
              <a:rPr sz="1400" spc="30" dirty="0">
                <a:latin typeface="Arial"/>
                <a:cs typeface="Arial"/>
              </a:rPr>
              <a:t>8</a:t>
            </a:r>
            <a:r>
              <a:rPr sz="1400" spc="425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2935</Words>
  <Application>Microsoft Office PowerPoint</Application>
  <PresentationFormat>화면 슬라이드 쇼(4:3)</PresentationFormat>
  <Paragraphs>786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맑은 고딕</vt:lpstr>
      <vt:lpstr>Arial</vt:lpstr>
      <vt:lpstr>Calibri</vt:lpstr>
      <vt:lpstr>Courier New</vt:lpstr>
      <vt:lpstr>Lucida Console</vt:lpstr>
      <vt:lpstr>Lucida Sans Typewriter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Basic terminology</vt:lpstr>
      <vt:lpstr>PowerPoint 프레젠테이션</vt:lpstr>
      <vt:lpstr>Array example</vt:lpstr>
      <vt:lpstr>Array example</vt:lpstr>
      <vt:lpstr>Arrays</vt:lpstr>
      <vt:lpstr>An array example</vt:lpstr>
      <vt:lpstr>Java array features</vt:lpstr>
      <vt:lpstr>Explicit initialization</vt:lpstr>
      <vt:lpstr>Variable-size Declaration</vt:lpstr>
      <vt:lpstr>Array length</vt:lpstr>
      <vt:lpstr>Array manipulation</vt:lpstr>
      <vt:lpstr>Array manipulation</vt:lpstr>
      <vt:lpstr>Array manipulation</vt:lpstr>
      <vt:lpstr>An array example</vt:lpstr>
      <vt:lpstr>Self Test</vt:lpstr>
      <vt:lpstr>Arrays and References</vt:lpstr>
      <vt:lpstr>Use of = with Arrays</vt:lpstr>
      <vt:lpstr>Use of = with Arrays</vt:lpstr>
      <vt:lpstr>Self Test (Bubble sort)</vt:lpstr>
      <vt:lpstr>Self Test (Bubble sort)</vt:lpstr>
      <vt:lpstr>Self Test (Lotto)</vt:lpstr>
      <vt:lpstr>PowerPoint 프레젠테이션</vt:lpstr>
      <vt:lpstr>PowerPoint 프레젠테이션</vt:lpstr>
      <vt:lpstr>PowerPoint 프레젠테이션</vt:lpstr>
      <vt:lpstr>PowerPoint 프레젠테이션</vt:lpstr>
      <vt:lpstr>Passing an Array as a Parameter</vt:lpstr>
      <vt:lpstr>Methods That Return an Array</vt:lpstr>
      <vt:lpstr>Methods That Return an Array</vt:lpstr>
      <vt:lpstr>Multidimensional arrays</vt:lpstr>
      <vt:lpstr>Example</vt:lpstr>
      <vt:lpstr>Multidimensional array visualization</vt:lpstr>
      <vt:lpstr>PowerPoint 프레젠테이션</vt:lpstr>
      <vt:lpstr>Explicit initialization</vt:lpstr>
      <vt:lpstr>How to get length of raw and column</vt:lpstr>
      <vt:lpstr>How to get length of raw and column</vt:lpstr>
      <vt:lpstr>Sample 2-D Array Processing The basic structure of 2D array processing code.</vt:lpstr>
      <vt:lpstr>Sample 2-D Array Processing</vt:lpstr>
      <vt:lpstr>Sample 2-D Array Processing</vt:lpstr>
      <vt:lpstr>Sample 2-D Array Processing</vt:lpstr>
      <vt:lpstr>2-D Array example</vt:lpstr>
      <vt:lpstr>PowerPoint 프레젠테이션</vt:lpstr>
      <vt:lpstr>Deep Copy Vs. Shallow Copy</vt:lpstr>
      <vt:lpstr>Deep Copy Vs. Shallow Copy</vt:lpstr>
      <vt:lpstr>Deep Copy Vs. Shallow Copy</vt:lpstr>
      <vt:lpstr>Package</vt:lpstr>
      <vt:lpstr>Use Java Package</vt:lpstr>
      <vt:lpstr>PowerPoint 프레젠테이션</vt:lpstr>
      <vt:lpstr>Assignment 1 </vt:lpstr>
      <vt:lpstr>Assignment 1 </vt:lpstr>
      <vt:lpstr>PowerPoint 프레젠테이션</vt:lpstr>
      <vt:lpstr>Assignment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이상진</dc:creator>
  <cp:lastModifiedBy>김효일</cp:lastModifiedBy>
  <cp:revision>149</cp:revision>
  <dcterms:created xsi:type="dcterms:W3CDTF">2018-04-10T13:23:10Z</dcterms:created>
  <dcterms:modified xsi:type="dcterms:W3CDTF">2019-04-11T01:19:37Z</dcterms:modified>
</cp:coreProperties>
</file>