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334" r:id="rId5"/>
    <p:sldId id="335" r:id="rId6"/>
    <p:sldId id="336" r:id="rId7"/>
    <p:sldId id="337" r:id="rId8"/>
    <p:sldId id="338" r:id="rId9"/>
    <p:sldId id="259" r:id="rId10"/>
    <p:sldId id="339" r:id="rId11"/>
    <p:sldId id="342" r:id="rId12"/>
    <p:sldId id="343" r:id="rId13"/>
    <p:sldId id="344" r:id="rId14"/>
    <p:sldId id="340" r:id="rId15"/>
    <p:sldId id="341" r:id="rId16"/>
    <p:sldId id="345" r:id="rId17"/>
    <p:sldId id="346" r:id="rId18"/>
    <p:sldId id="347" r:id="rId19"/>
    <p:sldId id="351" r:id="rId20"/>
    <p:sldId id="350" r:id="rId21"/>
    <p:sldId id="349" r:id="rId22"/>
    <p:sldId id="352" r:id="rId23"/>
    <p:sldId id="356" r:id="rId24"/>
    <p:sldId id="355" r:id="rId25"/>
    <p:sldId id="357" r:id="rId26"/>
    <p:sldId id="354" r:id="rId27"/>
    <p:sldId id="329" r:id="rId28"/>
  </p:sldIdLst>
  <p:sldSz cx="9144000" cy="6858000" type="screen4x3"/>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9648A02-D177-4BEB-8CB8-BC86680B6292}" type="datetimeFigureOut">
              <a:rPr lang="ko-KR" altLang="en-US" smtClean="0"/>
              <a:t>2019-06-19</a:t>
            </a:fld>
            <a:endParaRPr lang="ko-KR" altLang="en-US"/>
          </a:p>
        </p:txBody>
      </p:sp>
      <p:sp>
        <p:nvSpPr>
          <p:cNvPr id="4" name="슬라이드 이미지 개체 틀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16AF3E8-6C4C-4548-A864-C242E46EA9CC}" type="slidenum">
              <a:rPr lang="ko-KR" altLang="en-US" smtClean="0"/>
              <a:t>‹#›</a:t>
            </a:fld>
            <a:endParaRPr lang="ko-KR" altLang="en-US"/>
          </a:p>
        </p:txBody>
      </p:sp>
    </p:spTree>
    <p:extLst>
      <p:ext uri="{BB962C8B-B14F-4D97-AF65-F5344CB8AC3E}">
        <p14:creationId xmlns:p14="http://schemas.microsoft.com/office/powerpoint/2010/main" val="21552350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16AF3E8-6C4C-4548-A864-C242E46EA9CC}" type="slidenum">
              <a:rPr lang="ko-KR" altLang="en-US" smtClean="0"/>
              <a:t>1</a:t>
            </a:fld>
            <a:endParaRPr lang="ko-KR" altLang="en-US"/>
          </a:p>
        </p:txBody>
      </p:sp>
    </p:spTree>
    <p:extLst>
      <p:ext uri="{BB962C8B-B14F-4D97-AF65-F5344CB8AC3E}">
        <p14:creationId xmlns:p14="http://schemas.microsoft.com/office/powerpoint/2010/main" val="40386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0938" y="2496312"/>
            <a:ext cx="6822122"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6/19/2019</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Trebuchet MS"/>
                <a:cs typeface="Trebuchet MS"/>
              </a:defRPr>
            </a:lvl1pPr>
          </a:lstStyle>
          <a:p>
            <a:pPr marL="136525">
              <a:lnSpc>
                <a:spcPct val="100000"/>
              </a:lnSpc>
              <a:spcBef>
                <a:spcPts val="40"/>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6/19/2019</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Trebuchet MS"/>
                <a:cs typeface="Trebuchet MS"/>
              </a:defRPr>
            </a:lvl1pPr>
          </a:lstStyle>
          <a:p>
            <a:pPr marL="136525">
              <a:lnSpc>
                <a:spcPct val="100000"/>
              </a:lnSpc>
              <a:spcBef>
                <a:spcPts val="40"/>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6/19/2019</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Trebuchet MS"/>
                <a:cs typeface="Trebuchet MS"/>
              </a:defRPr>
            </a:lvl1pPr>
          </a:lstStyle>
          <a:p>
            <a:pPr marL="136525">
              <a:lnSpc>
                <a:spcPct val="100000"/>
              </a:lnSpc>
              <a:spcBef>
                <a:spcPts val="40"/>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6/19/2019</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Trebuchet MS"/>
                <a:cs typeface="Trebuchet MS"/>
              </a:defRPr>
            </a:lvl1pPr>
          </a:lstStyle>
          <a:p>
            <a:pPr marL="136525">
              <a:lnSpc>
                <a:spcPct val="100000"/>
              </a:lnSpc>
              <a:spcBef>
                <a:spcPts val="40"/>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6/19/2019</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Trebuchet MS"/>
                <a:cs typeface="Trebuchet MS"/>
              </a:defRPr>
            </a:lvl1pPr>
          </a:lstStyle>
          <a:p>
            <a:pPr marL="136525">
              <a:lnSpc>
                <a:spcPct val="100000"/>
              </a:lnSpc>
              <a:spcBef>
                <a:spcPts val="40"/>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290559" y="0"/>
            <a:ext cx="853440" cy="97535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40936" y="464312"/>
            <a:ext cx="6862127" cy="69596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35940" y="1087120"/>
            <a:ext cx="7743190" cy="4319905"/>
          </a:xfrm>
          <a:prstGeom prst="rect">
            <a:avLst/>
          </a:prstGeom>
        </p:spPr>
        <p:txBody>
          <a:bodyPr wrap="square" lIns="0" tIns="0" rIns="0" bIns="0">
            <a:spAutoFit/>
          </a:bodyPr>
          <a:lstStyle>
            <a:lvl1pPr>
              <a:defRPr sz="1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6/19/2019</a:t>
            </a:fld>
            <a:endParaRPr lang="en-US"/>
          </a:p>
        </p:txBody>
      </p:sp>
      <p:sp>
        <p:nvSpPr>
          <p:cNvPr id="6" name="Holder 6"/>
          <p:cNvSpPr>
            <a:spLocks noGrp="1"/>
          </p:cNvSpPr>
          <p:nvPr>
            <p:ph type="sldNum" sz="quarter" idx="7"/>
          </p:nvPr>
        </p:nvSpPr>
        <p:spPr>
          <a:xfrm>
            <a:off x="8301990" y="6433619"/>
            <a:ext cx="317500" cy="211454"/>
          </a:xfrm>
          <a:prstGeom prst="rect">
            <a:avLst/>
          </a:prstGeom>
        </p:spPr>
        <p:txBody>
          <a:bodyPr wrap="square" lIns="0" tIns="0" rIns="0" bIns="0">
            <a:spAutoFit/>
          </a:bodyPr>
          <a:lstStyle>
            <a:lvl1pPr>
              <a:defRPr sz="1200" b="0" i="0">
                <a:solidFill>
                  <a:srgbClr val="898989"/>
                </a:solidFill>
                <a:latin typeface="Trebuchet MS"/>
                <a:cs typeface="Trebuchet MS"/>
              </a:defRPr>
            </a:lvl1pPr>
          </a:lstStyle>
          <a:p>
            <a:pPr marL="136525">
              <a:lnSpc>
                <a:spcPct val="100000"/>
              </a:lnSpc>
              <a:spcBef>
                <a:spcPts val="40"/>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3735070" algn="l"/>
              </a:tabLst>
            </a:pPr>
            <a:r>
              <a:rPr spc="-5" dirty="0"/>
              <a:t>Object</a:t>
            </a:r>
            <a:r>
              <a:rPr spc="15" dirty="0"/>
              <a:t> </a:t>
            </a:r>
            <a:r>
              <a:rPr spc="-5" dirty="0"/>
              <a:t>Oriented	Programming</a:t>
            </a:r>
          </a:p>
        </p:txBody>
      </p:sp>
      <p:sp>
        <p:nvSpPr>
          <p:cNvPr id="3" name="object 3"/>
          <p:cNvSpPr txBox="1"/>
          <p:nvPr/>
        </p:nvSpPr>
        <p:spPr>
          <a:xfrm>
            <a:off x="3989387" y="3906520"/>
            <a:ext cx="1344613"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898989"/>
                </a:solidFill>
                <a:latin typeface="Times New Roman"/>
                <a:cs typeface="Times New Roman"/>
              </a:rPr>
              <a:t>Lab</a:t>
            </a:r>
            <a:r>
              <a:rPr sz="3200" spc="-80" dirty="0">
                <a:solidFill>
                  <a:srgbClr val="898989"/>
                </a:solidFill>
                <a:latin typeface="Times New Roman"/>
                <a:cs typeface="Times New Roman"/>
              </a:rPr>
              <a:t> </a:t>
            </a:r>
            <a:r>
              <a:rPr sz="3200" dirty="0">
                <a:solidFill>
                  <a:srgbClr val="898989"/>
                </a:solidFill>
                <a:latin typeface="Times New Roman"/>
                <a:cs typeface="Times New Roman"/>
              </a:rPr>
              <a:t>#</a:t>
            </a:r>
            <a:r>
              <a:rPr lang="en-US" sz="3200" dirty="0">
                <a:solidFill>
                  <a:srgbClr val="898989"/>
                </a:solidFill>
                <a:latin typeface="Times New Roman"/>
                <a:cs typeface="Times New Roman"/>
              </a:rPr>
              <a:t>11</a:t>
            </a:r>
            <a:endParaRPr sz="3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Some Methods in the class File</a:t>
            </a:r>
            <a:endParaRPr spc="-150" dirty="0"/>
          </a:p>
        </p:txBody>
      </p:sp>
      <p:sp>
        <p:nvSpPr>
          <p:cNvPr id="3" name="object 3"/>
          <p:cNvSpPr txBox="1"/>
          <p:nvPr/>
        </p:nvSpPr>
        <p:spPr>
          <a:xfrm>
            <a:off x="535940" y="1569720"/>
            <a:ext cx="7609205" cy="5893921"/>
          </a:xfrm>
          <a:prstGeom prst="rect">
            <a:avLst/>
          </a:prstGeom>
        </p:spPr>
        <p:txBody>
          <a:bodyPr vert="horz" wrap="square" lIns="0" tIns="55880" rIns="0" bIns="0" rtlCol="0">
            <a:spAutoFit/>
          </a:bodyPr>
          <a:lstStyle/>
          <a:p>
            <a:pPr marL="355600" marR="5080" indent="-342900">
              <a:lnSpc>
                <a:spcPct val="89800"/>
              </a:lnSpc>
              <a:spcBef>
                <a:spcPts val="440"/>
              </a:spcBef>
              <a:buFont typeface="Arial"/>
              <a:buChar char="•"/>
              <a:tabLst>
                <a:tab pos="354965" algn="l"/>
                <a:tab pos="355600" algn="l"/>
              </a:tabLst>
            </a:pPr>
            <a:r>
              <a:rPr lang="en-US" sz="2000" b="1" spc="-100" dirty="0">
                <a:latin typeface="Courier New" panose="02070309020205020404" pitchFamily="49" charset="0"/>
                <a:cs typeface="Courier New" panose="02070309020205020404" pitchFamily="49" charset="0"/>
              </a:rPr>
              <a:t>public</a:t>
            </a:r>
            <a:r>
              <a:rPr lang="en-US" sz="2000" spc="-100" dirty="0">
                <a:latin typeface="Courier New" panose="02070309020205020404" pitchFamily="49" charset="0"/>
                <a:cs typeface="Courier New" panose="02070309020205020404" pitchFamily="49" charset="0"/>
              </a:rPr>
              <a:t> File(String pathname)</a:t>
            </a:r>
          </a:p>
          <a:p>
            <a:pPr lvl="1"/>
            <a:r>
              <a:rPr lang="en-US" altLang="ko-KR" sz="2000" dirty="0"/>
              <a:t>A constructor. </a:t>
            </a:r>
            <a:r>
              <a:rPr lang="en-US" altLang="ko-KR" sz="2000" i="1" dirty="0"/>
              <a:t>pathname </a:t>
            </a:r>
            <a:r>
              <a:rPr lang="en-US" altLang="ko-KR" sz="2000" dirty="0"/>
              <a:t>can be either a full or a relative path name (which includes the case of a simple file name). </a:t>
            </a:r>
            <a:r>
              <a:rPr lang="en-US" altLang="ko-KR" sz="2000" i="1" dirty="0"/>
              <a:t>pathname </a:t>
            </a:r>
            <a:r>
              <a:rPr lang="en-US" altLang="ko-KR" sz="2000" dirty="0"/>
              <a:t>is referred to as the </a:t>
            </a:r>
            <a:r>
              <a:rPr lang="en-US" altLang="ko-KR" sz="2000" b="1" dirty="0"/>
              <a:t>abstract path name</a:t>
            </a:r>
            <a:r>
              <a:rPr lang="en-US" altLang="ko-KR" sz="2000" dirty="0"/>
              <a:t>.</a:t>
            </a:r>
          </a:p>
          <a:p>
            <a:endParaRPr lang="en-US" sz="2000" spc="-100" dirty="0">
              <a:latin typeface="Trebuchet MS"/>
              <a:cs typeface="Trebuchet MS"/>
            </a:endParaRPr>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a:latin typeface="Courier New" panose="02070309020205020404" pitchFamily="49" charset="0"/>
                <a:cs typeface="Courier New" panose="02070309020205020404" pitchFamily="49" charset="0"/>
              </a:rPr>
              <a:t>exists()</a:t>
            </a:r>
          </a:p>
          <a:p>
            <a:pPr lvl="1"/>
            <a:r>
              <a:rPr lang="en-US" altLang="ko-KR" sz="2000" dirty="0"/>
              <a:t>Tests whether there is a file with the abstract path name.</a:t>
            </a:r>
          </a:p>
          <a:p>
            <a:endParaRPr lang="en-US" sz="2000" spc="-100" dirty="0">
              <a:latin typeface="Trebuchet MS"/>
              <a:cs typeface="Trebuchet MS"/>
            </a:endParaRPr>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canRead</a:t>
            </a:r>
            <a:r>
              <a:rPr lang="en-US" altLang="ko-KR" sz="2000" dirty="0">
                <a:latin typeface="Courier New" panose="02070309020205020404" pitchFamily="49" charset="0"/>
                <a:cs typeface="Courier New" panose="02070309020205020404" pitchFamily="49" charset="0"/>
              </a:rPr>
              <a:t>()</a:t>
            </a:r>
          </a:p>
          <a:p>
            <a:pPr lvl="1"/>
            <a:r>
              <a:rPr lang="en-US" altLang="ko-KR" sz="2000" dirty="0"/>
              <a:t>Tests whether the program can read from the file. Returns true if the file named by the abstract path name exists and is readable by the program; otherwise returns false.</a:t>
            </a:r>
          </a:p>
          <a:p>
            <a:pPr lvl="1"/>
            <a:endParaRPr lang="en-US" altLang="ko-KR" sz="2000" dirty="0"/>
          </a:p>
          <a:p>
            <a:pPr marL="285750" indent="-28575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canWrite</a:t>
            </a:r>
            <a:r>
              <a:rPr lang="en-US" altLang="ko-KR" sz="2000" dirty="0">
                <a:latin typeface="Courier New" panose="02070309020205020404" pitchFamily="49" charset="0"/>
                <a:cs typeface="Courier New" panose="02070309020205020404" pitchFamily="49" charset="0"/>
              </a:rPr>
              <a:t>()</a:t>
            </a:r>
          </a:p>
          <a:p>
            <a:pPr lvl="1"/>
            <a:r>
              <a:rPr lang="en-US" altLang="ko-KR" sz="2000" dirty="0"/>
              <a:t>Tests whether the program can write to the file. Returns true if the file named by the abstract path name exists and is writable by the program; otherwise returns false.</a:t>
            </a:r>
          </a:p>
          <a:p>
            <a:pPr lvl="1"/>
            <a:endParaRPr lang="en-US" sz="2000" spc="-100" dirty="0">
              <a:latin typeface="Trebuchet MS"/>
              <a:cs typeface="Trebuchet MS"/>
            </a:endParaRPr>
          </a:p>
          <a:p>
            <a:pPr marL="355600" marR="5080" indent="-342900">
              <a:lnSpc>
                <a:spcPct val="89800"/>
              </a:lnSpc>
              <a:spcBef>
                <a:spcPts val="440"/>
              </a:spcBef>
              <a:buFont typeface="Arial"/>
              <a:buChar char="•"/>
              <a:tabLst>
                <a:tab pos="354965" algn="l"/>
                <a:tab pos="355600" algn="l"/>
              </a:tabLst>
            </a:pPr>
            <a:endParaRPr lang="en-US" sz="2000" spc="-100" dirty="0">
              <a:latin typeface="Trebuchet MS"/>
              <a:cs typeface="Trebuchet MS"/>
            </a:endParaRPr>
          </a:p>
        </p:txBody>
      </p:sp>
    </p:spTree>
    <p:extLst>
      <p:ext uri="{BB962C8B-B14F-4D97-AF65-F5344CB8AC3E}">
        <p14:creationId xmlns:p14="http://schemas.microsoft.com/office/powerpoint/2010/main" val="5449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Some Methods in the class File</a:t>
            </a:r>
            <a:endParaRPr spc="-150" dirty="0"/>
          </a:p>
        </p:txBody>
      </p:sp>
      <p:sp>
        <p:nvSpPr>
          <p:cNvPr id="3" name="object 3"/>
          <p:cNvSpPr txBox="1"/>
          <p:nvPr/>
        </p:nvSpPr>
        <p:spPr>
          <a:xfrm>
            <a:off x="535940" y="1569720"/>
            <a:ext cx="7609205" cy="4642296"/>
          </a:xfrm>
          <a:prstGeom prst="rect">
            <a:avLst/>
          </a:prstGeom>
        </p:spPr>
        <p:txBody>
          <a:bodyPr vert="horz" wrap="square" lIns="0" tIns="55880" rIns="0" bIns="0" rtlCol="0">
            <a:spAutoFit/>
          </a:bodyPr>
          <a:lstStyle/>
          <a:p>
            <a:pPr marL="285750" indent="-28575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setReadOnly</a:t>
            </a:r>
            <a:r>
              <a:rPr lang="en-US" altLang="ko-KR" sz="2000" dirty="0">
                <a:latin typeface="Courier New" panose="02070309020205020404" pitchFamily="49" charset="0"/>
                <a:cs typeface="Courier New" panose="02070309020205020404" pitchFamily="49" charset="0"/>
              </a:rPr>
              <a:t>()</a:t>
            </a:r>
          </a:p>
          <a:p>
            <a:pPr lvl="1"/>
            <a:r>
              <a:rPr lang="en-US" altLang="ko-KR" sz="2000" dirty="0"/>
              <a:t>Sets the file represented by the abstract path name to be read only. Returns true if successful; otherwise returns false.</a:t>
            </a:r>
          </a:p>
          <a:p>
            <a:endParaRPr lang="en-US" sz="2000" spc="-100" dirty="0">
              <a:latin typeface="Trebuchet MS"/>
              <a:cs typeface="Trebuchet MS"/>
            </a:endParaRPr>
          </a:p>
          <a:p>
            <a:pPr lvl="1"/>
            <a:endParaRPr lang="en-US" sz="2000" spc="-100" dirty="0">
              <a:latin typeface="Trebuchet MS"/>
              <a:cs typeface="Trebuchet MS"/>
            </a:endParaRPr>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a:latin typeface="Courier New" panose="02070309020205020404" pitchFamily="49" charset="0"/>
                <a:cs typeface="Courier New" panose="02070309020205020404" pitchFamily="49" charset="0"/>
              </a:rPr>
              <a:t>delete()</a:t>
            </a:r>
          </a:p>
          <a:p>
            <a:pPr lvl="1"/>
            <a:r>
              <a:rPr lang="en-US" altLang="ko-KR" sz="2000" dirty="0"/>
              <a:t>Tries to delete the file or directory named by the abstract path name. A directory must be empty to be removed. Returns true if it was able to delete the file or directory. Returns false if it was unable to delete the file or directory.</a:t>
            </a:r>
          </a:p>
          <a:p>
            <a:endParaRPr lang="en-US" altLang="ko-KR" sz="2000" dirty="0"/>
          </a:p>
          <a:p>
            <a:pPr marL="342900" indent="-342900">
              <a:buFont typeface="Arial" panose="020B0604020202020204" pitchFamily="34" charset="0"/>
              <a:buChar char="•"/>
            </a:pPr>
            <a:r>
              <a:rPr lang="en-US" altLang="ko-KR" sz="1900" b="1" dirty="0">
                <a:latin typeface="Courier New" panose="02070309020205020404" pitchFamily="49" charset="0"/>
                <a:cs typeface="Courier New" panose="02070309020205020404" pitchFamily="49" charset="0"/>
              </a:rPr>
              <a:t>public </a:t>
            </a:r>
            <a:r>
              <a:rPr lang="en-US" altLang="ko-KR" sz="1900" b="1" dirty="0" err="1">
                <a:latin typeface="Courier New" panose="02070309020205020404" pitchFamily="49" charset="0"/>
                <a:cs typeface="Courier New" panose="02070309020205020404" pitchFamily="49" charset="0"/>
              </a:rPr>
              <a:t>boolean</a:t>
            </a:r>
            <a:r>
              <a:rPr lang="en-US" altLang="ko-KR" sz="1900" b="1" dirty="0">
                <a:latin typeface="Courier New" panose="02070309020205020404" pitchFamily="49" charset="0"/>
                <a:cs typeface="Courier New" panose="02070309020205020404" pitchFamily="49" charset="0"/>
              </a:rPr>
              <a:t> </a:t>
            </a:r>
            <a:r>
              <a:rPr lang="en-US" altLang="ko-KR" sz="1900" dirty="0" err="1">
                <a:latin typeface="Courier New" panose="02070309020205020404" pitchFamily="49" charset="0"/>
                <a:cs typeface="Courier New" panose="02070309020205020404" pitchFamily="49" charset="0"/>
              </a:rPr>
              <a:t>createNewFile</a:t>
            </a:r>
            <a:r>
              <a:rPr lang="en-US" altLang="ko-KR" sz="1900" dirty="0">
                <a:latin typeface="Courier New" panose="02070309020205020404" pitchFamily="49" charset="0"/>
                <a:cs typeface="Courier New" panose="02070309020205020404" pitchFamily="49" charset="0"/>
              </a:rPr>
              <a:t>()</a:t>
            </a:r>
            <a:r>
              <a:rPr lang="en-US" altLang="ko-KR" sz="1900" b="1" dirty="0">
                <a:latin typeface="Courier New" panose="02070309020205020404" pitchFamily="49" charset="0"/>
                <a:cs typeface="Courier New" panose="02070309020205020404" pitchFamily="49" charset="0"/>
              </a:rPr>
              <a:t>throws</a:t>
            </a:r>
            <a:r>
              <a:rPr lang="en-US" altLang="ko-KR" sz="1900" dirty="0">
                <a:latin typeface="Courier New" panose="02070309020205020404" pitchFamily="49" charset="0"/>
                <a:cs typeface="Courier New" panose="02070309020205020404" pitchFamily="49" charset="0"/>
              </a:rPr>
              <a:t> </a:t>
            </a:r>
            <a:r>
              <a:rPr lang="en-US" altLang="ko-KR" sz="1900" dirty="0" err="1">
                <a:latin typeface="Courier New" panose="02070309020205020404" pitchFamily="49" charset="0"/>
                <a:cs typeface="Courier New" panose="02070309020205020404" pitchFamily="49" charset="0"/>
              </a:rPr>
              <a:t>IOException</a:t>
            </a:r>
            <a:endParaRPr lang="en-US" altLang="ko-KR" sz="1900" dirty="0">
              <a:latin typeface="Courier New" panose="02070309020205020404" pitchFamily="49" charset="0"/>
              <a:cs typeface="Courier New" panose="02070309020205020404" pitchFamily="49" charset="0"/>
            </a:endParaRPr>
          </a:p>
          <a:p>
            <a:pPr lvl="1"/>
            <a:r>
              <a:rPr lang="en-US" altLang="ko-KR" sz="2000" dirty="0"/>
              <a:t>Creates a new empty file named by the abstract path name, provided that a file of that name does not already exist. Returns true if successful, and returns false otherwise.</a:t>
            </a:r>
            <a:endParaRPr lang="en-US" sz="2000" spc="-100" dirty="0">
              <a:latin typeface="Trebuchet MS"/>
              <a:cs typeface="Trebuchet MS"/>
            </a:endParaRPr>
          </a:p>
        </p:txBody>
      </p:sp>
    </p:spTree>
    <p:extLst>
      <p:ext uri="{BB962C8B-B14F-4D97-AF65-F5344CB8AC3E}">
        <p14:creationId xmlns:p14="http://schemas.microsoft.com/office/powerpoint/2010/main" val="139335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Some Methods in the class File</a:t>
            </a:r>
            <a:endParaRPr spc="-150" dirty="0"/>
          </a:p>
        </p:txBody>
      </p:sp>
      <p:sp>
        <p:nvSpPr>
          <p:cNvPr id="3" name="object 3"/>
          <p:cNvSpPr txBox="1"/>
          <p:nvPr/>
        </p:nvSpPr>
        <p:spPr>
          <a:xfrm>
            <a:off x="535940" y="1569720"/>
            <a:ext cx="7609205" cy="5288627"/>
          </a:xfrm>
          <a:prstGeom prst="rect">
            <a:avLst/>
          </a:prstGeom>
        </p:spPr>
        <p:txBody>
          <a:bodyPr vert="horz" wrap="square" lIns="0" tIns="55880" rIns="0" bIns="0" rtlCol="0">
            <a:spAutoFit/>
          </a:bodyPr>
          <a:lstStyle/>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String </a:t>
            </a:r>
            <a:r>
              <a:rPr lang="en-US" altLang="ko-KR" sz="2000" dirty="0" err="1">
                <a:latin typeface="Courier New" panose="02070309020205020404" pitchFamily="49" charset="0"/>
                <a:cs typeface="Courier New" panose="02070309020205020404" pitchFamily="49" charset="0"/>
              </a:rPr>
              <a:t>getName</a:t>
            </a:r>
            <a:r>
              <a:rPr lang="en-US" altLang="ko-KR" sz="2000" dirty="0">
                <a:latin typeface="Courier New" panose="02070309020205020404" pitchFamily="49" charset="0"/>
                <a:cs typeface="Courier New" panose="02070309020205020404" pitchFamily="49" charset="0"/>
              </a:rPr>
              <a:t>()</a:t>
            </a:r>
          </a:p>
          <a:p>
            <a:pPr lvl="1"/>
            <a:r>
              <a:rPr lang="en-US" altLang="ko-KR" sz="2000" dirty="0"/>
              <a:t>Returns the last name in the abstract path name (that is, the simple file name). Returns the empty string if the abstract path name is the empty string.</a:t>
            </a:r>
          </a:p>
          <a:p>
            <a:endParaRPr lang="en-US" altLang="ko-KR" sz="2000" dirty="0"/>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String </a:t>
            </a:r>
            <a:r>
              <a:rPr lang="en-US" altLang="ko-KR" sz="2000" dirty="0" err="1">
                <a:latin typeface="Courier New" panose="02070309020205020404" pitchFamily="49" charset="0"/>
                <a:cs typeface="Courier New" panose="02070309020205020404" pitchFamily="49" charset="0"/>
              </a:rPr>
              <a:t>getPath</a:t>
            </a:r>
            <a:r>
              <a:rPr lang="en-US" altLang="ko-KR" sz="2000" dirty="0">
                <a:latin typeface="Courier New" panose="02070309020205020404" pitchFamily="49" charset="0"/>
                <a:cs typeface="Courier New" panose="02070309020205020404" pitchFamily="49" charset="0"/>
              </a:rPr>
              <a:t>()</a:t>
            </a:r>
          </a:p>
          <a:p>
            <a:pPr lvl="1"/>
            <a:r>
              <a:rPr lang="en-US" altLang="ko-KR" sz="2000" dirty="0"/>
              <a:t>Returns the abstract path name as a String value.</a:t>
            </a:r>
          </a:p>
          <a:p>
            <a:endParaRPr lang="en-US" altLang="ko-KR" sz="2000" dirty="0"/>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isFile</a:t>
            </a:r>
            <a:r>
              <a:rPr lang="en-US" altLang="ko-KR" sz="2000" dirty="0">
                <a:latin typeface="Courier New" panose="02070309020205020404" pitchFamily="49" charset="0"/>
                <a:cs typeface="Courier New" panose="02070309020205020404" pitchFamily="49" charset="0"/>
              </a:rPr>
              <a:t>()</a:t>
            </a:r>
          </a:p>
          <a:p>
            <a:pPr lvl="1"/>
            <a:r>
              <a:rPr lang="en-US" altLang="ko-KR" sz="2000" dirty="0"/>
              <a:t>Returns true if a file exists that is named by the abstract path name and the file is a normal file; otherwise returns false. The meaning of </a:t>
            </a:r>
            <a:r>
              <a:rPr lang="en-US" altLang="ko-KR" sz="2000" i="1" dirty="0"/>
              <a:t>normal </a:t>
            </a:r>
            <a:r>
              <a:rPr lang="en-US" altLang="ko-KR" sz="2000" dirty="0"/>
              <a:t>is system dependent. Any file created by a Java program is guaranteed to be normal.</a:t>
            </a:r>
          </a:p>
          <a:p>
            <a:endParaRPr lang="en-US" altLang="ko-KR" sz="2000" dirty="0"/>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isDirectory</a:t>
            </a:r>
            <a:r>
              <a:rPr lang="en-US" altLang="ko-KR" sz="2000" dirty="0">
                <a:latin typeface="Courier New" panose="02070309020205020404" pitchFamily="49" charset="0"/>
                <a:cs typeface="Courier New" panose="02070309020205020404" pitchFamily="49" charset="0"/>
              </a:rPr>
              <a:t>()</a:t>
            </a:r>
          </a:p>
          <a:p>
            <a:pPr lvl="1"/>
            <a:r>
              <a:rPr lang="en-US" altLang="ko-KR" sz="2000" dirty="0"/>
              <a:t>Returns true if a directory (folder) exists that is named by the abstract path name; otherwise returns false.</a:t>
            </a:r>
            <a:endParaRPr lang="en-US" sz="2800" spc="-100" dirty="0">
              <a:latin typeface="Trebuchet MS"/>
              <a:cs typeface="Trebuchet MS"/>
            </a:endParaRPr>
          </a:p>
        </p:txBody>
      </p:sp>
    </p:spTree>
    <p:extLst>
      <p:ext uri="{BB962C8B-B14F-4D97-AF65-F5344CB8AC3E}">
        <p14:creationId xmlns:p14="http://schemas.microsoft.com/office/powerpoint/2010/main" val="201806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Some Methods in the class File</a:t>
            </a:r>
            <a:endParaRPr spc="-150" dirty="0"/>
          </a:p>
        </p:txBody>
      </p:sp>
      <p:sp>
        <p:nvSpPr>
          <p:cNvPr id="3" name="object 3"/>
          <p:cNvSpPr txBox="1"/>
          <p:nvPr/>
        </p:nvSpPr>
        <p:spPr>
          <a:xfrm>
            <a:off x="535940" y="1569720"/>
            <a:ext cx="7609205" cy="5103961"/>
          </a:xfrm>
          <a:prstGeom prst="rect">
            <a:avLst/>
          </a:prstGeom>
        </p:spPr>
        <p:txBody>
          <a:bodyPr vert="horz" wrap="square" lIns="0" tIns="55880" rIns="0" bIns="0" rtlCol="0">
            <a:spAutoFit/>
          </a:bodyPr>
          <a:lstStyle/>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mkdir</a:t>
            </a:r>
            <a:r>
              <a:rPr lang="en-US" altLang="ko-KR" sz="2000" dirty="0">
                <a:latin typeface="Courier New" panose="02070309020205020404" pitchFamily="49" charset="0"/>
                <a:cs typeface="Courier New" panose="02070309020205020404" pitchFamily="49" charset="0"/>
              </a:rPr>
              <a:t>()</a:t>
            </a:r>
          </a:p>
          <a:p>
            <a:pPr lvl="1"/>
            <a:r>
              <a:rPr lang="en-US" altLang="ko-KR" sz="2000" dirty="0"/>
              <a:t>Makes a directory named by the abstract path name. Will not create parent directories. See </a:t>
            </a:r>
            <a:r>
              <a:rPr lang="en-US" altLang="ko-KR" sz="2000" dirty="0" err="1"/>
              <a:t>mkdirs</a:t>
            </a:r>
            <a:r>
              <a:rPr lang="en-US" altLang="ko-KR" sz="2000" dirty="0"/>
              <a:t>, which follows. Returns true if successful; otherwise returns false.</a:t>
            </a:r>
          </a:p>
          <a:p>
            <a:endParaRPr lang="en-US" sz="2800" spc="-100" dirty="0">
              <a:latin typeface="Trebuchet MS"/>
              <a:cs typeface="Trebuchet MS"/>
            </a:endParaRPr>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a:t>
            </a:r>
            <a:r>
              <a:rPr lang="en-US" altLang="ko-KR" sz="2000" b="1" dirty="0" err="1">
                <a:latin typeface="Courier New" panose="02070309020205020404" pitchFamily="49" charset="0"/>
                <a:cs typeface="Courier New" panose="02070309020205020404" pitchFamily="49" charset="0"/>
              </a:rPr>
              <a:t>boolean</a:t>
            </a:r>
            <a:r>
              <a:rPr lang="en-US" altLang="ko-KR" sz="2000" b="1"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mkdirs</a:t>
            </a:r>
            <a:r>
              <a:rPr lang="en-US" altLang="ko-KR" sz="2000" dirty="0">
                <a:latin typeface="Courier New" panose="02070309020205020404" pitchFamily="49" charset="0"/>
                <a:cs typeface="Courier New" panose="02070309020205020404" pitchFamily="49" charset="0"/>
              </a:rPr>
              <a:t>()</a:t>
            </a:r>
          </a:p>
          <a:p>
            <a:pPr lvl="1"/>
            <a:r>
              <a:rPr lang="en-US" altLang="ko-KR" sz="2000" dirty="0"/>
              <a:t>Makes a directory named by the abstract path name. Will create any necessary but nonexistent parent directories. Returns true if successful; otherwise returns false. Note that if it fails, then some of the parent directories may have been created.</a:t>
            </a:r>
          </a:p>
          <a:p>
            <a:endParaRPr lang="en-US" altLang="ko-KR" sz="2000" dirty="0"/>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long </a:t>
            </a:r>
            <a:r>
              <a:rPr lang="en-US" altLang="ko-KR" sz="2000" dirty="0">
                <a:latin typeface="Courier New" panose="02070309020205020404" pitchFamily="49" charset="0"/>
                <a:cs typeface="Courier New" panose="02070309020205020404" pitchFamily="49" charset="0"/>
              </a:rPr>
              <a:t>length()</a:t>
            </a:r>
          </a:p>
          <a:p>
            <a:pPr lvl="1"/>
            <a:r>
              <a:rPr lang="en-US" altLang="ko-KR" sz="2000" dirty="0"/>
              <a:t>Returns the length in bytes of the file named by the abstract path name. If the file does not exist or the abstract path name designates a directory, then the value returned is not specified and may be anything.</a:t>
            </a:r>
            <a:endParaRPr lang="en-US" sz="2800" spc="-100" dirty="0">
              <a:latin typeface="Trebuchet MS"/>
              <a:cs typeface="Trebuchet MS"/>
            </a:endParaRPr>
          </a:p>
        </p:txBody>
      </p:sp>
      <p:sp>
        <p:nvSpPr>
          <p:cNvPr id="4" name="TextBox 3">
            <a:extLst>
              <a:ext uri="{FF2B5EF4-FFF2-40B4-BE49-F238E27FC236}">
                <a16:creationId xmlns:a16="http://schemas.microsoft.com/office/drawing/2014/main" id="{D8473FF4-D941-4BF6-B682-49D421849483}"/>
              </a:ext>
            </a:extLst>
          </p:cNvPr>
          <p:cNvSpPr txBox="1"/>
          <p:nvPr/>
        </p:nvSpPr>
        <p:spPr>
          <a:xfrm>
            <a:off x="8305800" y="3429000"/>
            <a:ext cx="2895600" cy="646331"/>
          </a:xfrm>
          <a:prstGeom prst="rect">
            <a:avLst/>
          </a:prstGeom>
          <a:noFill/>
        </p:spPr>
        <p:txBody>
          <a:bodyPr wrap="square" rtlCol="0">
            <a:spAutoFit/>
          </a:bodyPr>
          <a:lstStyle/>
          <a:p>
            <a:r>
              <a:rPr lang="ko-KR" altLang="en-US" dirty="0"/>
              <a:t>만들고자 하는 상위 </a:t>
            </a:r>
            <a:r>
              <a:rPr lang="ko-KR" altLang="en-US" dirty="0" err="1"/>
              <a:t>디렉토리또한</a:t>
            </a:r>
            <a:r>
              <a:rPr lang="ko-KR" altLang="en-US" dirty="0"/>
              <a:t> 생성</a:t>
            </a:r>
          </a:p>
        </p:txBody>
      </p:sp>
    </p:spTree>
    <p:extLst>
      <p:ext uri="{BB962C8B-B14F-4D97-AF65-F5344CB8AC3E}">
        <p14:creationId xmlns:p14="http://schemas.microsoft.com/office/powerpoint/2010/main" val="115258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Example</a:t>
            </a:r>
            <a:endParaRPr spc="-150" dirty="0"/>
          </a:p>
        </p:txBody>
      </p:sp>
      <p:sp>
        <p:nvSpPr>
          <p:cNvPr id="5" name="object 3"/>
          <p:cNvSpPr txBox="1"/>
          <p:nvPr/>
        </p:nvSpPr>
        <p:spPr>
          <a:xfrm>
            <a:off x="4733543" y="1569720"/>
            <a:ext cx="3426841" cy="2881815"/>
          </a:xfrm>
          <a:prstGeom prst="rect">
            <a:avLst/>
          </a:prstGeom>
        </p:spPr>
        <p:txBody>
          <a:bodyPr vert="horz" wrap="square" lIns="0" tIns="55880" rIns="0" bIns="0" rtlCol="0">
            <a:spAutoFit/>
          </a:bodyPr>
          <a:lstStyle/>
          <a:p>
            <a:pPr marL="12700" marR="5080">
              <a:lnSpc>
                <a:spcPct val="89800"/>
              </a:lnSpc>
              <a:spcBef>
                <a:spcPts val="440"/>
              </a:spcBef>
              <a:tabLst>
                <a:tab pos="354965" algn="l"/>
                <a:tab pos="355600" algn="l"/>
              </a:tabLst>
            </a:pPr>
            <a:r>
              <a:rPr lang="en-US" b="1" spc="-100" dirty="0">
                <a:latin typeface="Trebuchet MS" panose="020B0603020202020204" pitchFamily="34" charset="0"/>
                <a:cs typeface="Trebuchet MS"/>
              </a:rPr>
              <a:t>Output:</a:t>
            </a:r>
          </a:p>
          <a:p>
            <a:r>
              <a:rPr lang="en-US" altLang="ko-KR" dirty="0">
                <a:latin typeface="Trebuchet MS" panose="020B0603020202020204" pitchFamily="34" charset="0"/>
              </a:rPr>
              <a:t>failed</a:t>
            </a:r>
          </a:p>
          <a:p>
            <a:r>
              <a:rPr lang="en-US" altLang="ko-KR" dirty="0">
                <a:latin typeface="Trebuchet MS" panose="020B0603020202020204" pitchFamily="34" charset="0"/>
              </a:rPr>
              <a:t>David.txt is File</a:t>
            </a:r>
          </a:p>
          <a:p>
            <a:r>
              <a:rPr lang="en-US" altLang="ko-KR" dirty="0" err="1">
                <a:latin typeface="Trebuchet MS" panose="020B0603020202020204" pitchFamily="34" charset="0"/>
              </a:rPr>
              <a:t>FileName</a:t>
            </a:r>
            <a:r>
              <a:rPr lang="en-US" altLang="ko-KR" dirty="0">
                <a:latin typeface="Trebuchet MS" panose="020B0603020202020204" pitchFamily="34" charset="0"/>
              </a:rPr>
              <a:t>: David.txt</a:t>
            </a:r>
          </a:p>
          <a:p>
            <a:r>
              <a:rPr lang="en-US" altLang="ko-KR" dirty="0">
                <a:latin typeface="Trebuchet MS" panose="020B0603020202020204" pitchFamily="34" charset="0"/>
              </a:rPr>
              <a:t>Location: .\data\user\David.txt</a:t>
            </a:r>
          </a:p>
          <a:p>
            <a:endParaRPr lang="ko-KR" altLang="en-US" dirty="0">
              <a:latin typeface="Trebuchet MS" panose="020B0603020202020204" pitchFamily="34" charset="0"/>
            </a:endParaRPr>
          </a:p>
          <a:p>
            <a:r>
              <a:rPr lang="en-US" altLang="ko-KR" dirty="0">
                <a:latin typeface="Trebuchet MS" panose="020B0603020202020204" pitchFamily="34" charset="0"/>
              </a:rPr>
              <a:t>true</a:t>
            </a:r>
          </a:p>
          <a:p>
            <a:r>
              <a:rPr lang="en-US" altLang="ko-KR" dirty="0">
                <a:latin typeface="Trebuchet MS" panose="020B0603020202020204" pitchFamily="34" charset="0"/>
              </a:rPr>
              <a:t>true</a:t>
            </a:r>
          </a:p>
          <a:p>
            <a:r>
              <a:rPr lang="en-US" altLang="ko-KR" dirty="0">
                <a:latin typeface="Trebuchet MS" panose="020B0603020202020204" pitchFamily="34" charset="0"/>
              </a:rPr>
              <a:t>true</a:t>
            </a:r>
          </a:p>
          <a:p>
            <a:r>
              <a:rPr lang="en-US" altLang="ko-KR" dirty="0">
                <a:latin typeface="Trebuchet MS" panose="020B0603020202020204" pitchFamily="34" charset="0"/>
              </a:rPr>
              <a:t>false</a:t>
            </a:r>
            <a:endParaRPr lang="en-US" spc="-100" dirty="0">
              <a:latin typeface="Trebuchet MS" panose="020B0603020202020204" pitchFamily="34" charset="0"/>
              <a:cs typeface="Trebuchet MS"/>
            </a:endParaRPr>
          </a:p>
        </p:txBody>
      </p:sp>
      <p:pic>
        <p:nvPicPr>
          <p:cNvPr id="6" name="그림 5"/>
          <p:cNvPicPr>
            <a:picLocks noChangeAspect="1"/>
          </p:cNvPicPr>
          <p:nvPr/>
        </p:nvPicPr>
        <p:blipFill rotWithShape="1">
          <a:blip r:embed="rId2"/>
          <a:srcRect l="27619" t="13148" r="44762" b="27826"/>
          <a:stretch/>
        </p:blipFill>
        <p:spPr>
          <a:xfrm>
            <a:off x="304799" y="1179576"/>
            <a:ext cx="4419600" cy="5678424"/>
          </a:xfrm>
          <a:prstGeom prst="rect">
            <a:avLst/>
          </a:prstGeom>
        </p:spPr>
      </p:pic>
    </p:spTree>
    <p:extLst>
      <p:ext uri="{BB962C8B-B14F-4D97-AF65-F5344CB8AC3E}">
        <p14:creationId xmlns:p14="http://schemas.microsoft.com/office/powerpoint/2010/main" val="342422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Example</a:t>
            </a:r>
            <a:endParaRPr spc="-150" dirty="0"/>
          </a:p>
        </p:txBody>
      </p:sp>
      <p:sp>
        <p:nvSpPr>
          <p:cNvPr id="6" name="object 3"/>
          <p:cNvSpPr txBox="1"/>
          <p:nvPr/>
        </p:nvSpPr>
        <p:spPr>
          <a:xfrm>
            <a:off x="4733543" y="1569720"/>
            <a:ext cx="3426841" cy="859723"/>
          </a:xfrm>
          <a:prstGeom prst="rect">
            <a:avLst/>
          </a:prstGeom>
        </p:spPr>
        <p:txBody>
          <a:bodyPr vert="horz" wrap="square" lIns="0" tIns="55880" rIns="0" bIns="0" rtlCol="0">
            <a:spAutoFit/>
          </a:bodyPr>
          <a:lstStyle/>
          <a:p>
            <a:pPr marL="12700" marR="5080">
              <a:lnSpc>
                <a:spcPct val="89800"/>
              </a:lnSpc>
              <a:spcBef>
                <a:spcPts val="440"/>
              </a:spcBef>
              <a:tabLst>
                <a:tab pos="354965" algn="l"/>
                <a:tab pos="355600" algn="l"/>
              </a:tabLst>
            </a:pPr>
            <a:r>
              <a:rPr lang="en-US" b="1" spc="-100" dirty="0">
                <a:latin typeface="Trebuchet MS" panose="020B0603020202020204" pitchFamily="34" charset="0"/>
                <a:cs typeface="Trebuchet MS"/>
              </a:rPr>
              <a:t>Output:</a:t>
            </a:r>
          </a:p>
          <a:p>
            <a:r>
              <a:rPr lang="en-US" altLang="ko-KR" dirty="0">
                <a:latin typeface="Trebuchet MS" panose="020B0603020202020204" pitchFamily="34" charset="0"/>
              </a:rPr>
              <a:t>failed</a:t>
            </a:r>
          </a:p>
          <a:p>
            <a:r>
              <a:rPr lang="en-US" altLang="ko-KR" dirty="0">
                <a:latin typeface="Trebuchet MS" panose="020B0603020202020204" pitchFamily="34" charset="0"/>
              </a:rPr>
              <a:t>false</a:t>
            </a:r>
            <a:endParaRPr lang="en-US" spc="-100" dirty="0">
              <a:latin typeface="Trebuchet MS" panose="020B0603020202020204" pitchFamily="34" charset="0"/>
              <a:cs typeface="Trebuchet MS"/>
            </a:endParaRPr>
          </a:p>
        </p:txBody>
      </p:sp>
      <p:pic>
        <p:nvPicPr>
          <p:cNvPr id="8" name="그림 7"/>
          <p:cNvPicPr>
            <a:picLocks noChangeAspect="1"/>
          </p:cNvPicPr>
          <p:nvPr/>
        </p:nvPicPr>
        <p:blipFill rotWithShape="1">
          <a:blip r:embed="rId2"/>
          <a:srcRect l="27619" t="13465" r="45714" b="37426"/>
          <a:stretch/>
        </p:blipFill>
        <p:spPr>
          <a:xfrm>
            <a:off x="304800" y="1179576"/>
            <a:ext cx="4267200" cy="4724400"/>
          </a:xfrm>
          <a:prstGeom prst="rect">
            <a:avLst/>
          </a:prstGeom>
        </p:spPr>
      </p:pic>
      <p:sp>
        <p:nvSpPr>
          <p:cNvPr id="2" name="TextBox 1">
            <a:extLst>
              <a:ext uri="{FF2B5EF4-FFF2-40B4-BE49-F238E27FC236}">
                <a16:creationId xmlns:a16="http://schemas.microsoft.com/office/drawing/2014/main" id="{2C4C7A12-A826-469C-A775-A9F4C015BE6F}"/>
              </a:ext>
            </a:extLst>
          </p:cNvPr>
          <p:cNvSpPr txBox="1"/>
          <p:nvPr/>
        </p:nvSpPr>
        <p:spPr>
          <a:xfrm>
            <a:off x="3124200" y="4918948"/>
            <a:ext cx="2057400" cy="369332"/>
          </a:xfrm>
          <a:prstGeom prst="rect">
            <a:avLst/>
          </a:prstGeom>
          <a:noFill/>
        </p:spPr>
        <p:txBody>
          <a:bodyPr wrap="square" rtlCol="0">
            <a:spAutoFit/>
          </a:bodyPr>
          <a:lstStyle/>
          <a:p>
            <a:r>
              <a:rPr lang="en-US" altLang="ko-KR" dirty="0"/>
              <a:t>User</a:t>
            </a:r>
            <a:r>
              <a:rPr lang="en-US" altLang="ko-KR"/>
              <a:t>, </a:t>
            </a:r>
            <a:r>
              <a:rPr lang="en-US" altLang="ko-KR" dirty="0" err="1"/>
              <a:t>david</a:t>
            </a:r>
            <a:r>
              <a:rPr lang="ko-KR" altLang="en-US" dirty="0"/>
              <a:t>가 존재</a:t>
            </a:r>
          </a:p>
        </p:txBody>
      </p:sp>
      <p:sp>
        <p:nvSpPr>
          <p:cNvPr id="3" name="TextBox 2">
            <a:extLst>
              <a:ext uri="{FF2B5EF4-FFF2-40B4-BE49-F238E27FC236}">
                <a16:creationId xmlns:a16="http://schemas.microsoft.com/office/drawing/2014/main" id="{5D8C35FF-DA4D-4A6B-9474-B5D3758F0AB0}"/>
              </a:ext>
            </a:extLst>
          </p:cNvPr>
          <p:cNvSpPr txBox="1"/>
          <p:nvPr/>
        </p:nvSpPr>
        <p:spPr>
          <a:xfrm>
            <a:off x="-2057400" y="2429443"/>
            <a:ext cx="1752600" cy="923330"/>
          </a:xfrm>
          <a:prstGeom prst="rect">
            <a:avLst/>
          </a:prstGeom>
          <a:noFill/>
        </p:spPr>
        <p:txBody>
          <a:bodyPr wrap="square" rtlCol="0">
            <a:spAutoFit/>
          </a:bodyPr>
          <a:lstStyle/>
          <a:p>
            <a:r>
              <a:rPr lang="ko-KR" altLang="en-US"/>
              <a:t>파일 내부의 폴더에 들어가 모든 파일 삭제</a:t>
            </a:r>
          </a:p>
        </p:txBody>
      </p:sp>
      <p:sp>
        <p:nvSpPr>
          <p:cNvPr id="4" name="TextBox 3">
            <a:extLst>
              <a:ext uri="{FF2B5EF4-FFF2-40B4-BE49-F238E27FC236}">
                <a16:creationId xmlns:a16="http://schemas.microsoft.com/office/drawing/2014/main" id="{BF185C64-C962-4ECB-9E5A-CF59E6E7C779}"/>
              </a:ext>
            </a:extLst>
          </p:cNvPr>
          <p:cNvSpPr txBox="1"/>
          <p:nvPr/>
        </p:nvSpPr>
        <p:spPr>
          <a:xfrm>
            <a:off x="3352800" y="3200400"/>
            <a:ext cx="5562600" cy="369332"/>
          </a:xfrm>
          <a:prstGeom prst="rect">
            <a:avLst/>
          </a:prstGeom>
          <a:noFill/>
        </p:spPr>
        <p:txBody>
          <a:bodyPr wrap="square" rtlCol="0">
            <a:spAutoFit/>
          </a:bodyPr>
          <a:lstStyle/>
          <a:p>
            <a:r>
              <a:rPr lang="ko-KR" altLang="en-US" dirty="0"/>
              <a:t>디렉터리 안에 파일 모두 삭제한 후 디렉토리 삭제</a:t>
            </a:r>
          </a:p>
        </p:txBody>
      </p:sp>
      <p:sp>
        <p:nvSpPr>
          <p:cNvPr id="11" name="자유형: 도형 10">
            <a:extLst>
              <a:ext uri="{FF2B5EF4-FFF2-40B4-BE49-F238E27FC236}">
                <a16:creationId xmlns:a16="http://schemas.microsoft.com/office/drawing/2014/main" id="{8E18C860-1877-4B01-89AC-5D001734ADC8}"/>
              </a:ext>
            </a:extLst>
          </p:cNvPr>
          <p:cNvSpPr/>
          <p:nvPr/>
        </p:nvSpPr>
        <p:spPr>
          <a:xfrm>
            <a:off x="2797629" y="2286000"/>
            <a:ext cx="1110342" cy="37399"/>
          </a:xfrm>
          <a:custGeom>
            <a:avLst/>
            <a:gdLst>
              <a:gd name="connsiteX0" fmla="*/ 0 w 1110342"/>
              <a:gd name="connsiteY0" fmla="*/ 18661 h 37399"/>
              <a:gd name="connsiteX1" fmla="*/ 74644 w 1110342"/>
              <a:gd name="connsiteY1" fmla="*/ 9331 h 37399"/>
              <a:gd name="connsiteX2" fmla="*/ 102636 w 1110342"/>
              <a:gd name="connsiteY2" fmla="*/ 0 h 37399"/>
              <a:gd name="connsiteX3" fmla="*/ 335902 w 1110342"/>
              <a:gd name="connsiteY3" fmla="*/ 9331 h 37399"/>
              <a:gd name="connsiteX4" fmla="*/ 438538 w 1110342"/>
              <a:gd name="connsiteY4" fmla="*/ 37323 h 37399"/>
              <a:gd name="connsiteX5" fmla="*/ 765110 w 1110342"/>
              <a:gd name="connsiteY5" fmla="*/ 27992 h 37399"/>
              <a:gd name="connsiteX6" fmla="*/ 802432 w 1110342"/>
              <a:gd name="connsiteY6" fmla="*/ 18661 h 37399"/>
              <a:gd name="connsiteX7" fmla="*/ 858416 w 1110342"/>
              <a:gd name="connsiteY7" fmla="*/ 27992 h 37399"/>
              <a:gd name="connsiteX8" fmla="*/ 1110342 w 1110342"/>
              <a:gd name="connsiteY8" fmla="*/ 37323 h 3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342" h="37399">
                <a:moveTo>
                  <a:pt x="0" y="18661"/>
                </a:moveTo>
                <a:cubicBezTo>
                  <a:pt x="24881" y="15551"/>
                  <a:pt x="49974" y="13817"/>
                  <a:pt x="74644" y="9331"/>
                </a:cubicBezTo>
                <a:cubicBezTo>
                  <a:pt x="84321" y="7572"/>
                  <a:pt x="92801" y="0"/>
                  <a:pt x="102636" y="0"/>
                </a:cubicBezTo>
                <a:cubicBezTo>
                  <a:pt x="180454" y="0"/>
                  <a:pt x="258147" y="6221"/>
                  <a:pt x="335902" y="9331"/>
                </a:cubicBezTo>
                <a:cubicBezTo>
                  <a:pt x="420088" y="30377"/>
                  <a:pt x="386215" y="19881"/>
                  <a:pt x="438538" y="37323"/>
                </a:cubicBezTo>
                <a:cubicBezTo>
                  <a:pt x="547395" y="34213"/>
                  <a:pt x="656351" y="33570"/>
                  <a:pt x="765110" y="27992"/>
                </a:cubicBezTo>
                <a:cubicBezTo>
                  <a:pt x="777917" y="27335"/>
                  <a:pt x="789608" y="18661"/>
                  <a:pt x="802432" y="18661"/>
                </a:cubicBezTo>
                <a:cubicBezTo>
                  <a:pt x="821351" y="18661"/>
                  <a:pt x="839563" y="26421"/>
                  <a:pt x="858416" y="27992"/>
                </a:cubicBezTo>
                <a:cubicBezTo>
                  <a:pt x="989016" y="38876"/>
                  <a:pt x="1002896" y="37323"/>
                  <a:pt x="1110342" y="37323"/>
                </a:cubicBezTo>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도형 11">
            <a:extLst>
              <a:ext uri="{FF2B5EF4-FFF2-40B4-BE49-F238E27FC236}">
                <a16:creationId xmlns:a16="http://schemas.microsoft.com/office/drawing/2014/main" id="{D923E105-FC54-4643-A8A9-9F5EBB5EB300}"/>
              </a:ext>
            </a:extLst>
          </p:cNvPr>
          <p:cNvSpPr/>
          <p:nvPr/>
        </p:nvSpPr>
        <p:spPr>
          <a:xfrm>
            <a:off x="983616" y="2162106"/>
            <a:ext cx="1110342" cy="37399"/>
          </a:xfrm>
          <a:custGeom>
            <a:avLst/>
            <a:gdLst>
              <a:gd name="connsiteX0" fmla="*/ 0 w 1110342"/>
              <a:gd name="connsiteY0" fmla="*/ 18661 h 37399"/>
              <a:gd name="connsiteX1" fmla="*/ 74644 w 1110342"/>
              <a:gd name="connsiteY1" fmla="*/ 9331 h 37399"/>
              <a:gd name="connsiteX2" fmla="*/ 102636 w 1110342"/>
              <a:gd name="connsiteY2" fmla="*/ 0 h 37399"/>
              <a:gd name="connsiteX3" fmla="*/ 335902 w 1110342"/>
              <a:gd name="connsiteY3" fmla="*/ 9331 h 37399"/>
              <a:gd name="connsiteX4" fmla="*/ 438538 w 1110342"/>
              <a:gd name="connsiteY4" fmla="*/ 37323 h 37399"/>
              <a:gd name="connsiteX5" fmla="*/ 765110 w 1110342"/>
              <a:gd name="connsiteY5" fmla="*/ 27992 h 37399"/>
              <a:gd name="connsiteX6" fmla="*/ 802432 w 1110342"/>
              <a:gd name="connsiteY6" fmla="*/ 18661 h 37399"/>
              <a:gd name="connsiteX7" fmla="*/ 858416 w 1110342"/>
              <a:gd name="connsiteY7" fmla="*/ 27992 h 37399"/>
              <a:gd name="connsiteX8" fmla="*/ 1110342 w 1110342"/>
              <a:gd name="connsiteY8" fmla="*/ 37323 h 3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342" h="37399">
                <a:moveTo>
                  <a:pt x="0" y="18661"/>
                </a:moveTo>
                <a:cubicBezTo>
                  <a:pt x="24881" y="15551"/>
                  <a:pt x="49974" y="13817"/>
                  <a:pt x="74644" y="9331"/>
                </a:cubicBezTo>
                <a:cubicBezTo>
                  <a:pt x="84321" y="7572"/>
                  <a:pt x="92801" y="0"/>
                  <a:pt x="102636" y="0"/>
                </a:cubicBezTo>
                <a:cubicBezTo>
                  <a:pt x="180454" y="0"/>
                  <a:pt x="258147" y="6221"/>
                  <a:pt x="335902" y="9331"/>
                </a:cubicBezTo>
                <a:cubicBezTo>
                  <a:pt x="420088" y="30377"/>
                  <a:pt x="386215" y="19881"/>
                  <a:pt x="438538" y="37323"/>
                </a:cubicBezTo>
                <a:cubicBezTo>
                  <a:pt x="547395" y="34213"/>
                  <a:pt x="656351" y="33570"/>
                  <a:pt x="765110" y="27992"/>
                </a:cubicBezTo>
                <a:cubicBezTo>
                  <a:pt x="777917" y="27335"/>
                  <a:pt x="789608" y="18661"/>
                  <a:pt x="802432" y="18661"/>
                </a:cubicBezTo>
                <a:cubicBezTo>
                  <a:pt x="821351" y="18661"/>
                  <a:pt x="839563" y="26421"/>
                  <a:pt x="858416" y="27992"/>
                </a:cubicBezTo>
                <a:cubicBezTo>
                  <a:pt x="989016" y="38876"/>
                  <a:pt x="1002896" y="37323"/>
                  <a:pt x="1110342" y="37323"/>
                </a:cubicBezTo>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자유형: 도형 12">
            <a:extLst>
              <a:ext uri="{FF2B5EF4-FFF2-40B4-BE49-F238E27FC236}">
                <a16:creationId xmlns:a16="http://schemas.microsoft.com/office/drawing/2014/main" id="{08951EDA-035C-4DA0-B017-8705BE1535DB}"/>
              </a:ext>
            </a:extLst>
          </p:cNvPr>
          <p:cNvSpPr/>
          <p:nvPr/>
        </p:nvSpPr>
        <p:spPr>
          <a:xfrm>
            <a:off x="2214466" y="2699954"/>
            <a:ext cx="1110342" cy="37399"/>
          </a:xfrm>
          <a:custGeom>
            <a:avLst/>
            <a:gdLst>
              <a:gd name="connsiteX0" fmla="*/ 0 w 1110342"/>
              <a:gd name="connsiteY0" fmla="*/ 18661 h 37399"/>
              <a:gd name="connsiteX1" fmla="*/ 74644 w 1110342"/>
              <a:gd name="connsiteY1" fmla="*/ 9331 h 37399"/>
              <a:gd name="connsiteX2" fmla="*/ 102636 w 1110342"/>
              <a:gd name="connsiteY2" fmla="*/ 0 h 37399"/>
              <a:gd name="connsiteX3" fmla="*/ 335902 w 1110342"/>
              <a:gd name="connsiteY3" fmla="*/ 9331 h 37399"/>
              <a:gd name="connsiteX4" fmla="*/ 438538 w 1110342"/>
              <a:gd name="connsiteY4" fmla="*/ 37323 h 37399"/>
              <a:gd name="connsiteX5" fmla="*/ 765110 w 1110342"/>
              <a:gd name="connsiteY5" fmla="*/ 27992 h 37399"/>
              <a:gd name="connsiteX6" fmla="*/ 802432 w 1110342"/>
              <a:gd name="connsiteY6" fmla="*/ 18661 h 37399"/>
              <a:gd name="connsiteX7" fmla="*/ 858416 w 1110342"/>
              <a:gd name="connsiteY7" fmla="*/ 27992 h 37399"/>
              <a:gd name="connsiteX8" fmla="*/ 1110342 w 1110342"/>
              <a:gd name="connsiteY8" fmla="*/ 37323 h 3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342" h="37399">
                <a:moveTo>
                  <a:pt x="0" y="18661"/>
                </a:moveTo>
                <a:cubicBezTo>
                  <a:pt x="24881" y="15551"/>
                  <a:pt x="49974" y="13817"/>
                  <a:pt x="74644" y="9331"/>
                </a:cubicBezTo>
                <a:cubicBezTo>
                  <a:pt x="84321" y="7572"/>
                  <a:pt x="92801" y="0"/>
                  <a:pt x="102636" y="0"/>
                </a:cubicBezTo>
                <a:cubicBezTo>
                  <a:pt x="180454" y="0"/>
                  <a:pt x="258147" y="6221"/>
                  <a:pt x="335902" y="9331"/>
                </a:cubicBezTo>
                <a:cubicBezTo>
                  <a:pt x="420088" y="30377"/>
                  <a:pt x="386215" y="19881"/>
                  <a:pt x="438538" y="37323"/>
                </a:cubicBezTo>
                <a:cubicBezTo>
                  <a:pt x="547395" y="34213"/>
                  <a:pt x="656351" y="33570"/>
                  <a:pt x="765110" y="27992"/>
                </a:cubicBezTo>
                <a:cubicBezTo>
                  <a:pt x="777917" y="27335"/>
                  <a:pt x="789608" y="18661"/>
                  <a:pt x="802432" y="18661"/>
                </a:cubicBezTo>
                <a:cubicBezTo>
                  <a:pt x="821351" y="18661"/>
                  <a:pt x="839563" y="26421"/>
                  <a:pt x="858416" y="27992"/>
                </a:cubicBezTo>
                <a:cubicBezTo>
                  <a:pt x="989016" y="38876"/>
                  <a:pt x="1002896" y="37323"/>
                  <a:pt x="1110342" y="37323"/>
                </a:cubicBezTo>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006DEAB2-B8B0-4C14-8C8D-E1D8FF146AF9}"/>
              </a:ext>
            </a:extLst>
          </p:cNvPr>
          <p:cNvSpPr/>
          <p:nvPr/>
        </p:nvSpPr>
        <p:spPr>
          <a:xfrm>
            <a:off x="2718318" y="3169035"/>
            <a:ext cx="1110342" cy="37399"/>
          </a:xfrm>
          <a:custGeom>
            <a:avLst/>
            <a:gdLst>
              <a:gd name="connsiteX0" fmla="*/ 0 w 1110342"/>
              <a:gd name="connsiteY0" fmla="*/ 18661 h 37399"/>
              <a:gd name="connsiteX1" fmla="*/ 74644 w 1110342"/>
              <a:gd name="connsiteY1" fmla="*/ 9331 h 37399"/>
              <a:gd name="connsiteX2" fmla="*/ 102636 w 1110342"/>
              <a:gd name="connsiteY2" fmla="*/ 0 h 37399"/>
              <a:gd name="connsiteX3" fmla="*/ 335902 w 1110342"/>
              <a:gd name="connsiteY3" fmla="*/ 9331 h 37399"/>
              <a:gd name="connsiteX4" fmla="*/ 438538 w 1110342"/>
              <a:gd name="connsiteY4" fmla="*/ 37323 h 37399"/>
              <a:gd name="connsiteX5" fmla="*/ 765110 w 1110342"/>
              <a:gd name="connsiteY5" fmla="*/ 27992 h 37399"/>
              <a:gd name="connsiteX6" fmla="*/ 802432 w 1110342"/>
              <a:gd name="connsiteY6" fmla="*/ 18661 h 37399"/>
              <a:gd name="connsiteX7" fmla="*/ 858416 w 1110342"/>
              <a:gd name="connsiteY7" fmla="*/ 27992 h 37399"/>
              <a:gd name="connsiteX8" fmla="*/ 1110342 w 1110342"/>
              <a:gd name="connsiteY8" fmla="*/ 37323 h 3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342" h="37399">
                <a:moveTo>
                  <a:pt x="0" y="18661"/>
                </a:moveTo>
                <a:cubicBezTo>
                  <a:pt x="24881" y="15551"/>
                  <a:pt x="49974" y="13817"/>
                  <a:pt x="74644" y="9331"/>
                </a:cubicBezTo>
                <a:cubicBezTo>
                  <a:pt x="84321" y="7572"/>
                  <a:pt x="92801" y="0"/>
                  <a:pt x="102636" y="0"/>
                </a:cubicBezTo>
                <a:cubicBezTo>
                  <a:pt x="180454" y="0"/>
                  <a:pt x="258147" y="6221"/>
                  <a:pt x="335902" y="9331"/>
                </a:cubicBezTo>
                <a:cubicBezTo>
                  <a:pt x="420088" y="30377"/>
                  <a:pt x="386215" y="19881"/>
                  <a:pt x="438538" y="37323"/>
                </a:cubicBezTo>
                <a:cubicBezTo>
                  <a:pt x="547395" y="34213"/>
                  <a:pt x="656351" y="33570"/>
                  <a:pt x="765110" y="27992"/>
                </a:cubicBezTo>
                <a:cubicBezTo>
                  <a:pt x="777917" y="27335"/>
                  <a:pt x="789608" y="18661"/>
                  <a:pt x="802432" y="18661"/>
                </a:cubicBezTo>
                <a:cubicBezTo>
                  <a:pt x="821351" y="18661"/>
                  <a:pt x="839563" y="26421"/>
                  <a:pt x="858416" y="27992"/>
                </a:cubicBezTo>
                <a:cubicBezTo>
                  <a:pt x="989016" y="38876"/>
                  <a:pt x="1002896" y="37323"/>
                  <a:pt x="1110342" y="37323"/>
                </a:cubicBezTo>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자유형: 도형 15">
            <a:extLst>
              <a:ext uri="{FF2B5EF4-FFF2-40B4-BE49-F238E27FC236}">
                <a16:creationId xmlns:a16="http://schemas.microsoft.com/office/drawing/2014/main" id="{DF1F494B-6CCF-4381-BACB-4C11C0A3B8E1}"/>
              </a:ext>
            </a:extLst>
          </p:cNvPr>
          <p:cNvSpPr/>
          <p:nvPr/>
        </p:nvSpPr>
        <p:spPr>
          <a:xfrm>
            <a:off x="1296955" y="3386237"/>
            <a:ext cx="2211355" cy="234619"/>
          </a:xfrm>
          <a:custGeom>
            <a:avLst/>
            <a:gdLst>
              <a:gd name="connsiteX0" fmla="*/ 0 w 2211355"/>
              <a:gd name="connsiteY0" fmla="*/ 38098 h 234619"/>
              <a:gd name="connsiteX1" fmla="*/ 46653 w 2211355"/>
              <a:gd name="connsiteY1" fmla="*/ 66090 h 234619"/>
              <a:gd name="connsiteX2" fmla="*/ 65314 w 2211355"/>
              <a:gd name="connsiteY2" fmla="*/ 94081 h 234619"/>
              <a:gd name="connsiteX3" fmla="*/ 111967 w 2211355"/>
              <a:gd name="connsiteY3" fmla="*/ 131404 h 234619"/>
              <a:gd name="connsiteX4" fmla="*/ 177282 w 2211355"/>
              <a:gd name="connsiteY4" fmla="*/ 84751 h 234619"/>
              <a:gd name="connsiteX5" fmla="*/ 223935 w 2211355"/>
              <a:gd name="connsiteY5" fmla="*/ 75420 h 234619"/>
              <a:gd name="connsiteX6" fmla="*/ 289249 w 2211355"/>
              <a:gd name="connsiteY6" fmla="*/ 38098 h 234619"/>
              <a:gd name="connsiteX7" fmla="*/ 307910 w 2211355"/>
              <a:gd name="connsiteY7" fmla="*/ 66090 h 234619"/>
              <a:gd name="connsiteX8" fmla="*/ 335902 w 2211355"/>
              <a:gd name="connsiteY8" fmla="*/ 84751 h 234619"/>
              <a:gd name="connsiteX9" fmla="*/ 391886 w 2211355"/>
              <a:gd name="connsiteY9" fmla="*/ 131404 h 234619"/>
              <a:gd name="connsiteX10" fmla="*/ 438539 w 2211355"/>
              <a:gd name="connsiteY10" fmla="*/ 122073 h 234619"/>
              <a:gd name="connsiteX11" fmla="*/ 513184 w 2211355"/>
              <a:gd name="connsiteY11" fmla="*/ 75420 h 234619"/>
              <a:gd name="connsiteX12" fmla="*/ 550506 w 2211355"/>
              <a:gd name="connsiteY12" fmla="*/ 56759 h 234619"/>
              <a:gd name="connsiteX13" fmla="*/ 597159 w 2211355"/>
              <a:gd name="connsiteY13" fmla="*/ 19436 h 234619"/>
              <a:gd name="connsiteX14" fmla="*/ 690465 w 2211355"/>
              <a:gd name="connsiteY14" fmla="*/ 103412 h 234619"/>
              <a:gd name="connsiteX15" fmla="*/ 709127 w 2211355"/>
              <a:gd name="connsiteY15" fmla="*/ 122073 h 234619"/>
              <a:gd name="connsiteX16" fmla="*/ 737118 w 2211355"/>
              <a:gd name="connsiteY16" fmla="*/ 131404 h 234619"/>
              <a:gd name="connsiteX17" fmla="*/ 765110 w 2211355"/>
              <a:gd name="connsiteY17" fmla="*/ 112743 h 234619"/>
              <a:gd name="connsiteX18" fmla="*/ 802433 w 2211355"/>
              <a:gd name="connsiteY18" fmla="*/ 84751 h 234619"/>
              <a:gd name="connsiteX19" fmla="*/ 839755 w 2211355"/>
              <a:gd name="connsiteY19" fmla="*/ 75420 h 234619"/>
              <a:gd name="connsiteX20" fmla="*/ 867747 w 2211355"/>
              <a:gd name="connsiteY20" fmla="*/ 47428 h 234619"/>
              <a:gd name="connsiteX21" fmla="*/ 886408 w 2211355"/>
              <a:gd name="connsiteY21" fmla="*/ 19436 h 234619"/>
              <a:gd name="connsiteX22" fmla="*/ 895739 w 2211355"/>
              <a:gd name="connsiteY22" fmla="*/ 47428 h 234619"/>
              <a:gd name="connsiteX23" fmla="*/ 923731 w 2211355"/>
              <a:gd name="connsiteY23" fmla="*/ 75420 h 234619"/>
              <a:gd name="connsiteX24" fmla="*/ 942392 w 2211355"/>
              <a:gd name="connsiteY24" fmla="*/ 103412 h 234619"/>
              <a:gd name="connsiteX25" fmla="*/ 989045 w 2211355"/>
              <a:gd name="connsiteY25" fmla="*/ 131404 h 234619"/>
              <a:gd name="connsiteX26" fmla="*/ 1017037 w 2211355"/>
              <a:gd name="connsiteY26" fmla="*/ 159396 h 234619"/>
              <a:gd name="connsiteX27" fmla="*/ 1073021 w 2211355"/>
              <a:gd name="connsiteY27" fmla="*/ 168726 h 234619"/>
              <a:gd name="connsiteX28" fmla="*/ 1119674 w 2211355"/>
              <a:gd name="connsiteY28" fmla="*/ 140734 h 234619"/>
              <a:gd name="connsiteX29" fmla="*/ 1147665 w 2211355"/>
              <a:gd name="connsiteY29" fmla="*/ 122073 h 234619"/>
              <a:gd name="connsiteX30" fmla="*/ 1175657 w 2211355"/>
              <a:gd name="connsiteY30" fmla="*/ 112743 h 234619"/>
              <a:gd name="connsiteX31" fmla="*/ 1194318 w 2211355"/>
              <a:gd name="connsiteY31" fmla="*/ 84751 h 234619"/>
              <a:gd name="connsiteX32" fmla="*/ 1250302 w 2211355"/>
              <a:gd name="connsiteY32" fmla="*/ 140734 h 234619"/>
              <a:gd name="connsiteX33" fmla="*/ 1352939 w 2211355"/>
              <a:gd name="connsiteY33" fmla="*/ 178057 h 234619"/>
              <a:gd name="connsiteX34" fmla="*/ 1427584 w 2211355"/>
              <a:gd name="connsiteY34" fmla="*/ 215379 h 234619"/>
              <a:gd name="connsiteX35" fmla="*/ 1455576 w 2211355"/>
              <a:gd name="connsiteY35" fmla="*/ 234041 h 234619"/>
              <a:gd name="connsiteX36" fmla="*/ 1520890 w 2211355"/>
              <a:gd name="connsiteY36" fmla="*/ 206049 h 234619"/>
              <a:gd name="connsiteX37" fmla="*/ 1548882 w 2211355"/>
              <a:gd name="connsiteY37" fmla="*/ 196718 h 234619"/>
              <a:gd name="connsiteX38" fmla="*/ 1623527 w 2211355"/>
              <a:gd name="connsiteY38" fmla="*/ 122073 h 234619"/>
              <a:gd name="connsiteX39" fmla="*/ 1726163 w 2211355"/>
              <a:gd name="connsiteY39" fmla="*/ 28767 h 234619"/>
              <a:gd name="connsiteX40" fmla="*/ 1744825 w 2211355"/>
              <a:gd name="connsiteY40" fmla="*/ 775 h 234619"/>
              <a:gd name="connsiteX41" fmla="*/ 1772816 w 2211355"/>
              <a:gd name="connsiteY41" fmla="*/ 10106 h 234619"/>
              <a:gd name="connsiteX42" fmla="*/ 1810139 w 2211355"/>
              <a:gd name="connsiteY42" fmla="*/ 19436 h 234619"/>
              <a:gd name="connsiteX43" fmla="*/ 1866123 w 2211355"/>
              <a:gd name="connsiteY43" fmla="*/ 47428 h 234619"/>
              <a:gd name="connsiteX44" fmla="*/ 1978090 w 2211355"/>
              <a:gd name="connsiteY44" fmla="*/ 94081 h 234619"/>
              <a:gd name="connsiteX45" fmla="*/ 2136710 w 2211355"/>
              <a:gd name="connsiteY45" fmla="*/ 159396 h 234619"/>
              <a:gd name="connsiteX46" fmla="*/ 2164702 w 2211355"/>
              <a:gd name="connsiteY46" fmla="*/ 168726 h 234619"/>
              <a:gd name="connsiteX47" fmla="*/ 2211355 w 2211355"/>
              <a:gd name="connsiteY47" fmla="*/ 168726 h 23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11355" h="234619">
                <a:moveTo>
                  <a:pt x="0" y="38098"/>
                </a:moveTo>
                <a:cubicBezTo>
                  <a:pt x="15551" y="47429"/>
                  <a:pt x="32883" y="54288"/>
                  <a:pt x="46653" y="66090"/>
                </a:cubicBezTo>
                <a:cubicBezTo>
                  <a:pt x="55167" y="73388"/>
                  <a:pt x="58309" y="85325"/>
                  <a:pt x="65314" y="94081"/>
                </a:cubicBezTo>
                <a:cubicBezTo>
                  <a:pt x="80509" y="113075"/>
                  <a:pt x="91182" y="117547"/>
                  <a:pt x="111967" y="131404"/>
                </a:cubicBezTo>
                <a:cubicBezTo>
                  <a:pt x="147365" y="96006"/>
                  <a:pt x="137562" y="94681"/>
                  <a:pt x="177282" y="84751"/>
                </a:cubicBezTo>
                <a:cubicBezTo>
                  <a:pt x="192667" y="80905"/>
                  <a:pt x="208384" y="78530"/>
                  <a:pt x="223935" y="75420"/>
                </a:cubicBezTo>
                <a:cubicBezTo>
                  <a:pt x="238429" y="60926"/>
                  <a:pt x="261054" y="28699"/>
                  <a:pt x="289249" y="38098"/>
                </a:cubicBezTo>
                <a:cubicBezTo>
                  <a:pt x="299887" y="41644"/>
                  <a:pt x="299981" y="58161"/>
                  <a:pt x="307910" y="66090"/>
                </a:cubicBezTo>
                <a:cubicBezTo>
                  <a:pt x="315839" y="74019"/>
                  <a:pt x="327287" y="77572"/>
                  <a:pt x="335902" y="84751"/>
                </a:cubicBezTo>
                <a:cubicBezTo>
                  <a:pt x="407745" y="144620"/>
                  <a:pt x="322387" y="85072"/>
                  <a:pt x="391886" y="131404"/>
                </a:cubicBezTo>
                <a:cubicBezTo>
                  <a:pt x="407437" y="128294"/>
                  <a:pt x="423494" y="127088"/>
                  <a:pt x="438539" y="122073"/>
                </a:cubicBezTo>
                <a:cubicBezTo>
                  <a:pt x="479067" y="108564"/>
                  <a:pt x="476701" y="98222"/>
                  <a:pt x="513184" y="75420"/>
                </a:cubicBezTo>
                <a:cubicBezTo>
                  <a:pt x="524979" y="68048"/>
                  <a:pt x="538430" y="63660"/>
                  <a:pt x="550506" y="56759"/>
                </a:cubicBezTo>
                <a:cubicBezTo>
                  <a:pt x="577972" y="41064"/>
                  <a:pt x="576723" y="39873"/>
                  <a:pt x="597159" y="19436"/>
                </a:cubicBezTo>
                <a:cubicBezTo>
                  <a:pt x="713710" y="135987"/>
                  <a:pt x="602821" y="30376"/>
                  <a:pt x="690465" y="103412"/>
                </a:cubicBezTo>
                <a:cubicBezTo>
                  <a:pt x="697223" y="109044"/>
                  <a:pt x="701584" y="117547"/>
                  <a:pt x="709127" y="122073"/>
                </a:cubicBezTo>
                <a:cubicBezTo>
                  <a:pt x="717561" y="127133"/>
                  <a:pt x="727788" y="128294"/>
                  <a:pt x="737118" y="131404"/>
                </a:cubicBezTo>
                <a:cubicBezTo>
                  <a:pt x="746449" y="125184"/>
                  <a:pt x="755985" y="119261"/>
                  <a:pt x="765110" y="112743"/>
                </a:cubicBezTo>
                <a:cubicBezTo>
                  <a:pt x="777765" y="103704"/>
                  <a:pt x="788524" y="91706"/>
                  <a:pt x="802433" y="84751"/>
                </a:cubicBezTo>
                <a:cubicBezTo>
                  <a:pt x="813903" y="79016"/>
                  <a:pt x="827314" y="78530"/>
                  <a:pt x="839755" y="75420"/>
                </a:cubicBezTo>
                <a:cubicBezTo>
                  <a:pt x="849086" y="66089"/>
                  <a:pt x="859299" y="57565"/>
                  <a:pt x="867747" y="47428"/>
                </a:cubicBezTo>
                <a:cubicBezTo>
                  <a:pt x="874926" y="38813"/>
                  <a:pt x="875194" y="19436"/>
                  <a:pt x="886408" y="19436"/>
                </a:cubicBezTo>
                <a:cubicBezTo>
                  <a:pt x="896243" y="19436"/>
                  <a:pt x="890283" y="39244"/>
                  <a:pt x="895739" y="47428"/>
                </a:cubicBezTo>
                <a:cubicBezTo>
                  <a:pt x="903059" y="58407"/>
                  <a:pt x="915283" y="65283"/>
                  <a:pt x="923731" y="75420"/>
                </a:cubicBezTo>
                <a:cubicBezTo>
                  <a:pt x="930910" y="84035"/>
                  <a:pt x="933878" y="96114"/>
                  <a:pt x="942392" y="103412"/>
                </a:cubicBezTo>
                <a:cubicBezTo>
                  <a:pt x="956161" y="115214"/>
                  <a:pt x="974537" y="120523"/>
                  <a:pt x="989045" y="131404"/>
                </a:cubicBezTo>
                <a:cubicBezTo>
                  <a:pt x="999601" y="139321"/>
                  <a:pt x="1004979" y="154037"/>
                  <a:pt x="1017037" y="159396"/>
                </a:cubicBezTo>
                <a:cubicBezTo>
                  <a:pt x="1034325" y="167079"/>
                  <a:pt x="1054360" y="165616"/>
                  <a:pt x="1073021" y="168726"/>
                </a:cubicBezTo>
                <a:cubicBezTo>
                  <a:pt x="1088572" y="159395"/>
                  <a:pt x="1104295" y="150346"/>
                  <a:pt x="1119674" y="140734"/>
                </a:cubicBezTo>
                <a:cubicBezTo>
                  <a:pt x="1129183" y="134791"/>
                  <a:pt x="1137635" y="127088"/>
                  <a:pt x="1147665" y="122073"/>
                </a:cubicBezTo>
                <a:cubicBezTo>
                  <a:pt x="1156462" y="117675"/>
                  <a:pt x="1166326" y="115853"/>
                  <a:pt x="1175657" y="112743"/>
                </a:cubicBezTo>
                <a:cubicBezTo>
                  <a:pt x="1181877" y="103412"/>
                  <a:pt x="1183818" y="80814"/>
                  <a:pt x="1194318" y="84751"/>
                </a:cubicBezTo>
                <a:cubicBezTo>
                  <a:pt x="1219029" y="94017"/>
                  <a:pt x="1225266" y="132388"/>
                  <a:pt x="1250302" y="140734"/>
                </a:cubicBezTo>
                <a:cubicBezTo>
                  <a:pt x="1282553" y="151485"/>
                  <a:pt x="1325691" y="165481"/>
                  <a:pt x="1352939" y="178057"/>
                </a:cubicBezTo>
                <a:cubicBezTo>
                  <a:pt x="1467508" y="230935"/>
                  <a:pt x="1350128" y="189562"/>
                  <a:pt x="1427584" y="215379"/>
                </a:cubicBezTo>
                <a:cubicBezTo>
                  <a:pt x="1436915" y="221600"/>
                  <a:pt x="1444475" y="232455"/>
                  <a:pt x="1455576" y="234041"/>
                </a:cubicBezTo>
                <a:cubicBezTo>
                  <a:pt x="1485781" y="238356"/>
                  <a:pt x="1497965" y="217511"/>
                  <a:pt x="1520890" y="206049"/>
                </a:cubicBezTo>
                <a:cubicBezTo>
                  <a:pt x="1529687" y="201650"/>
                  <a:pt x="1539551" y="199828"/>
                  <a:pt x="1548882" y="196718"/>
                </a:cubicBezTo>
                <a:cubicBezTo>
                  <a:pt x="1630017" y="95298"/>
                  <a:pt x="1543645" y="195298"/>
                  <a:pt x="1623527" y="122073"/>
                </a:cubicBezTo>
                <a:cubicBezTo>
                  <a:pt x="1733629" y="21147"/>
                  <a:pt x="1660122" y="72795"/>
                  <a:pt x="1726163" y="28767"/>
                </a:cubicBezTo>
                <a:cubicBezTo>
                  <a:pt x="1732384" y="19436"/>
                  <a:pt x="1734413" y="4940"/>
                  <a:pt x="1744825" y="775"/>
                </a:cubicBezTo>
                <a:cubicBezTo>
                  <a:pt x="1753957" y="-2878"/>
                  <a:pt x="1763359" y="7404"/>
                  <a:pt x="1772816" y="10106"/>
                </a:cubicBezTo>
                <a:cubicBezTo>
                  <a:pt x="1785146" y="13629"/>
                  <a:pt x="1797698" y="16326"/>
                  <a:pt x="1810139" y="19436"/>
                </a:cubicBezTo>
                <a:cubicBezTo>
                  <a:pt x="1828800" y="28767"/>
                  <a:pt x="1847057" y="38954"/>
                  <a:pt x="1866123" y="47428"/>
                </a:cubicBezTo>
                <a:cubicBezTo>
                  <a:pt x="1903071" y="63849"/>
                  <a:pt x="1941926" y="75999"/>
                  <a:pt x="1978090" y="94081"/>
                </a:cubicBezTo>
                <a:cubicBezTo>
                  <a:pt x="2150312" y="180193"/>
                  <a:pt x="2031630" y="133126"/>
                  <a:pt x="2136710" y="159396"/>
                </a:cubicBezTo>
                <a:cubicBezTo>
                  <a:pt x="2146252" y="161781"/>
                  <a:pt x="2154943" y="167506"/>
                  <a:pt x="2164702" y="168726"/>
                </a:cubicBezTo>
                <a:cubicBezTo>
                  <a:pt x="2180133" y="170655"/>
                  <a:pt x="2195804" y="168726"/>
                  <a:pt x="2211355" y="16872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59566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Self Test</a:t>
            </a:r>
            <a:endParaRPr spc="-150" dirty="0"/>
          </a:p>
        </p:txBody>
      </p:sp>
      <p:pic>
        <p:nvPicPr>
          <p:cNvPr id="7" name="그림 6"/>
          <p:cNvPicPr>
            <a:picLocks noChangeAspect="1"/>
          </p:cNvPicPr>
          <p:nvPr/>
        </p:nvPicPr>
        <p:blipFill rotWithShape="1">
          <a:blip r:embed="rId2"/>
          <a:srcRect l="25240" t="51485" r="43331" b="28713"/>
          <a:stretch/>
        </p:blipFill>
        <p:spPr>
          <a:xfrm>
            <a:off x="304800" y="4507992"/>
            <a:ext cx="5029200" cy="1905000"/>
          </a:xfrm>
          <a:prstGeom prst="rect">
            <a:avLst/>
          </a:prstGeom>
        </p:spPr>
      </p:pic>
      <p:pic>
        <p:nvPicPr>
          <p:cNvPr id="4" name="그림 3"/>
          <p:cNvPicPr>
            <a:picLocks noChangeAspect="1"/>
          </p:cNvPicPr>
          <p:nvPr/>
        </p:nvPicPr>
        <p:blipFill rotWithShape="1">
          <a:blip r:embed="rId3"/>
          <a:srcRect l="18522" t="15404" r="57970" b="57592"/>
          <a:stretch/>
        </p:blipFill>
        <p:spPr>
          <a:xfrm>
            <a:off x="5334000" y="4507992"/>
            <a:ext cx="2514599" cy="2003679"/>
          </a:xfrm>
          <a:prstGeom prst="rect">
            <a:avLst/>
          </a:prstGeom>
        </p:spPr>
      </p:pic>
      <p:sp>
        <p:nvSpPr>
          <p:cNvPr id="9" name="직사각형 8"/>
          <p:cNvSpPr/>
          <p:nvPr/>
        </p:nvSpPr>
        <p:spPr>
          <a:xfrm>
            <a:off x="1019400" y="1981800"/>
            <a:ext cx="3600000" cy="19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Trebuchet MS" panose="020B0603020202020204" pitchFamily="34" charset="0"/>
              </a:rPr>
              <a:t>???</a:t>
            </a:r>
            <a:endParaRPr lang="ko-KR" altLang="en-US" dirty="0">
              <a:solidFill>
                <a:schemeClr val="tx1"/>
              </a:solidFill>
              <a:latin typeface="Trebuchet MS" panose="020B0603020202020204" pitchFamily="34" charset="0"/>
            </a:endParaRPr>
          </a:p>
        </p:txBody>
      </p:sp>
      <p:grpSp>
        <p:nvGrpSpPr>
          <p:cNvPr id="11" name="그룹 10"/>
          <p:cNvGrpSpPr/>
          <p:nvPr/>
        </p:nvGrpSpPr>
        <p:grpSpPr>
          <a:xfrm>
            <a:off x="304800" y="1179576"/>
            <a:ext cx="5029200" cy="3328416"/>
            <a:chOff x="304800" y="1179576"/>
            <a:chExt cx="5029200" cy="3328416"/>
          </a:xfrm>
        </p:grpSpPr>
        <p:pic>
          <p:nvPicPr>
            <p:cNvPr id="2" name="그림 1"/>
            <p:cNvPicPr>
              <a:picLocks noChangeAspect="1"/>
            </p:cNvPicPr>
            <p:nvPr/>
          </p:nvPicPr>
          <p:blipFill rotWithShape="1">
            <a:blip r:embed="rId2"/>
            <a:srcRect l="27619" t="44768" r="40952" b="51937"/>
            <a:stretch/>
          </p:blipFill>
          <p:spPr>
            <a:xfrm>
              <a:off x="304800" y="4191000"/>
              <a:ext cx="5029200" cy="316992"/>
            </a:xfrm>
            <a:prstGeom prst="rect">
              <a:avLst/>
            </a:prstGeom>
          </p:spPr>
        </p:pic>
        <p:pic>
          <p:nvPicPr>
            <p:cNvPr id="10" name="그림 9"/>
            <p:cNvPicPr>
              <a:picLocks noChangeAspect="1"/>
            </p:cNvPicPr>
            <p:nvPr/>
          </p:nvPicPr>
          <p:blipFill rotWithShape="1">
            <a:blip r:embed="rId2"/>
            <a:srcRect l="27619" t="13465" r="40952" b="80579"/>
            <a:stretch/>
          </p:blipFill>
          <p:spPr>
            <a:xfrm>
              <a:off x="304800" y="1179576"/>
              <a:ext cx="5029200" cy="573024"/>
            </a:xfrm>
            <a:prstGeom prst="rect">
              <a:avLst/>
            </a:prstGeom>
          </p:spPr>
        </p:pic>
      </p:grpSp>
    </p:spTree>
    <p:extLst>
      <p:ext uri="{BB962C8B-B14F-4D97-AF65-F5344CB8AC3E}">
        <p14:creationId xmlns:p14="http://schemas.microsoft.com/office/powerpoint/2010/main" val="147785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Binary Files</a:t>
            </a:r>
            <a:endParaRPr spc="-150" dirty="0"/>
          </a:p>
        </p:txBody>
      </p:sp>
      <p:sp>
        <p:nvSpPr>
          <p:cNvPr id="14" name="object 3"/>
          <p:cNvSpPr txBox="1"/>
          <p:nvPr/>
        </p:nvSpPr>
        <p:spPr>
          <a:xfrm>
            <a:off x="535940" y="1569720"/>
            <a:ext cx="7994015" cy="3905172"/>
          </a:xfrm>
          <a:prstGeom prst="rect">
            <a:avLst/>
          </a:prstGeom>
        </p:spPr>
        <p:txBody>
          <a:bodyPr vert="horz" wrap="square" lIns="0" tIns="63500" rIns="0" bIns="0" rtlCol="0">
            <a:spAutoFit/>
          </a:bodyPr>
          <a:lstStyle/>
          <a:p>
            <a:pPr marL="457200" indent="-457200">
              <a:lnSpc>
                <a:spcPct val="80000"/>
              </a:lnSpc>
              <a:buFont typeface="Arial" panose="020B0604020202020204" pitchFamily="34" charset="0"/>
              <a:buChar char="•"/>
            </a:pPr>
            <a:r>
              <a:rPr lang="en-US" altLang="ko-KR" sz="2800" dirty="0">
                <a:latin typeface="Trebuchet MS" panose="020B0603020202020204" pitchFamily="34" charset="0"/>
              </a:rPr>
              <a:t>Binary files store data in the same format used by computer memory to store the values of variables.</a:t>
            </a:r>
          </a:p>
          <a:p>
            <a:pPr marL="800100" lvl="1" indent="-342900">
              <a:lnSpc>
                <a:spcPct val="80000"/>
              </a:lnSpc>
              <a:buFont typeface="Wingdings" panose="05000000000000000000" pitchFamily="2" charset="2"/>
              <a:buChar char="ü"/>
            </a:pPr>
            <a:r>
              <a:rPr lang="en-US" altLang="ko-KR" sz="2400" dirty="0">
                <a:latin typeface="Trebuchet MS" panose="020B0603020202020204" pitchFamily="34" charset="0"/>
              </a:rPr>
              <a:t>No conversion needs to be performed when a value is stored or retrieved from a binary file.</a:t>
            </a:r>
          </a:p>
          <a:p>
            <a:pPr marL="457200" indent="-457200">
              <a:lnSpc>
                <a:spcPct val="80000"/>
              </a:lnSpc>
              <a:buFont typeface="Arial" panose="020B0604020202020204" pitchFamily="34" charset="0"/>
              <a:buChar char="•"/>
            </a:pPr>
            <a:endParaRPr lang="en-US" altLang="ko-KR" sz="2800" dirty="0">
              <a:latin typeface="Trebuchet MS" panose="020B0603020202020204" pitchFamily="34" charset="0"/>
            </a:endParaRPr>
          </a:p>
          <a:p>
            <a:pPr marL="457200" indent="-457200">
              <a:lnSpc>
                <a:spcPct val="80000"/>
              </a:lnSpc>
              <a:buFont typeface="Arial" panose="020B0604020202020204" pitchFamily="34" charset="0"/>
              <a:buChar char="•"/>
            </a:pPr>
            <a:r>
              <a:rPr lang="en-US" altLang="ko-KR" sz="2800" dirty="0">
                <a:latin typeface="Trebuchet MS" panose="020B0603020202020204" pitchFamily="34" charset="0"/>
              </a:rPr>
              <a:t>Java binary files, unlike other binary language files, are portable.</a:t>
            </a:r>
          </a:p>
          <a:p>
            <a:pPr marL="800100" lvl="1" indent="-342900">
              <a:lnSpc>
                <a:spcPct val="80000"/>
              </a:lnSpc>
              <a:buFont typeface="Wingdings" panose="05000000000000000000" pitchFamily="2" charset="2"/>
              <a:buChar char="ü"/>
            </a:pPr>
            <a:r>
              <a:rPr lang="en-US" altLang="ko-KR" sz="2400" dirty="0">
                <a:latin typeface="Trebuchet MS" panose="020B0603020202020204" pitchFamily="34" charset="0"/>
              </a:rPr>
              <a:t>A binary file created by a Java program can be moved from one computer to another.</a:t>
            </a:r>
          </a:p>
          <a:p>
            <a:pPr marL="800100" lvl="1" indent="-342900">
              <a:lnSpc>
                <a:spcPct val="80000"/>
              </a:lnSpc>
              <a:buFont typeface="Wingdings" panose="05000000000000000000" pitchFamily="2" charset="2"/>
              <a:buChar char="ü"/>
            </a:pPr>
            <a:r>
              <a:rPr lang="en-US" altLang="ko-KR" sz="2400" dirty="0">
                <a:latin typeface="Trebuchet MS" panose="020B0603020202020204" pitchFamily="34" charset="0"/>
              </a:rPr>
              <a:t>These files can then be read by a Java program, but only by a Java program.</a:t>
            </a:r>
          </a:p>
        </p:txBody>
      </p:sp>
      <p:sp>
        <p:nvSpPr>
          <p:cNvPr id="2" name="TextBox 1">
            <a:extLst>
              <a:ext uri="{FF2B5EF4-FFF2-40B4-BE49-F238E27FC236}">
                <a16:creationId xmlns:a16="http://schemas.microsoft.com/office/drawing/2014/main" id="{B0D6E154-956B-44DC-A774-E006498DAE8D}"/>
              </a:ext>
            </a:extLst>
          </p:cNvPr>
          <p:cNvSpPr txBox="1"/>
          <p:nvPr/>
        </p:nvSpPr>
        <p:spPr>
          <a:xfrm>
            <a:off x="-1905000" y="4572000"/>
            <a:ext cx="2819400" cy="923330"/>
          </a:xfrm>
          <a:prstGeom prst="rect">
            <a:avLst/>
          </a:prstGeom>
          <a:noFill/>
        </p:spPr>
        <p:txBody>
          <a:bodyPr wrap="square" rtlCol="0">
            <a:spAutoFit/>
          </a:bodyPr>
          <a:lstStyle/>
          <a:p>
            <a:r>
              <a:rPr lang="ko-KR" altLang="en-US" dirty="0"/>
              <a:t>자바 바이너리파일은 다른 컴퓨터에서 사용가능</a:t>
            </a:r>
            <a:r>
              <a:rPr lang="en-US" altLang="ko-KR" dirty="0"/>
              <a:t>but </a:t>
            </a:r>
            <a:r>
              <a:rPr lang="ko-KR" altLang="en-US" dirty="0"/>
              <a:t>자바프로그램에서만 실행</a:t>
            </a:r>
          </a:p>
        </p:txBody>
      </p:sp>
    </p:spTree>
    <p:extLst>
      <p:ext uri="{BB962C8B-B14F-4D97-AF65-F5344CB8AC3E}">
        <p14:creationId xmlns:p14="http://schemas.microsoft.com/office/powerpoint/2010/main" val="302997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Binary Files</a:t>
            </a:r>
            <a:endParaRPr spc="-150" dirty="0"/>
          </a:p>
        </p:txBody>
      </p:sp>
      <p:sp>
        <p:nvSpPr>
          <p:cNvPr id="14" name="object 3"/>
          <p:cNvSpPr txBox="1"/>
          <p:nvPr/>
        </p:nvSpPr>
        <p:spPr>
          <a:xfrm>
            <a:off x="535940" y="1569720"/>
            <a:ext cx="7994015" cy="3609706"/>
          </a:xfrm>
          <a:prstGeom prst="rect">
            <a:avLst/>
          </a:prstGeom>
        </p:spPr>
        <p:txBody>
          <a:bodyPr vert="horz" wrap="square" lIns="0" tIns="63500" rIns="0" bIns="0" rtlCol="0">
            <a:spAutoFit/>
          </a:bodyPr>
          <a:lstStyle/>
          <a:p>
            <a:pPr marL="342900" indent="-342900">
              <a:lnSpc>
                <a:spcPct val="90000"/>
              </a:lnSpc>
              <a:buFont typeface="Arial" panose="020B0604020202020204" pitchFamily="34" charset="0"/>
              <a:buChar char="•"/>
            </a:pPr>
            <a:r>
              <a:rPr lang="en-US" altLang="ko-KR" sz="2800" dirty="0"/>
              <a:t>The class </a:t>
            </a:r>
            <a:r>
              <a:rPr lang="en-US" altLang="ko-KR" sz="2800" b="1" dirty="0" err="1">
                <a:solidFill>
                  <a:schemeClr val="accent5"/>
                </a:solidFill>
                <a:latin typeface="Courier New" pitchFamily="49" charset="0"/>
              </a:rPr>
              <a:t>ObjectOutputStream</a:t>
            </a:r>
            <a:r>
              <a:rPr lang="en-US" altLang="ko-KR" sz="2800" dirty="0"/>
              <a:t> is a stream class that can be used to write to a binary file.</a:t>
            </a:r>
          </a:p>
          <a:p>
            <a:pPr marL="800100" lvl="1" indent="-342900">
              <a:lnSpc>
                <a:spcPct val="90000"/>
              </a:lnSpc>
              <a:buFont typeface="Wingdings" panose="05000000000000000000" pitchFamily="2" charset="2"/>
              <a:buChar char="ü"/>
            </a:pPr>
            <a:r>
              <a:rPr lang="en-US" altLang="ko-KR" sz="2400" dirty="0"/>
              <a:t>An object of this class has  methods to write strings, values of primitive types, and objects to a binary file.</a:t>
            </a:r>
          </a:p>
          <a:p>
            <a:pPr marL="342900" indent="-342900">
              <a:lnSpc>
                <a:spcPct val="90000"/>
              </a:lnSpc>
              <a:buFont typeface="Arial" panose="020B0604020202020204" pitchFamily="34" charset="0"/>
              <a:buChar char="•"/>
            </a:pPr>
            <a:endParaRPr lang="en-US" altLang="ko-KR" sz="2400" dirty="0"/>
          </a:p>
          <a:p>
            <a:pPr marL="342900" indent="-342900">
              <a:lnSpc>
                <a:spcPct val="90000"/>
              </a:lnSpc>
              <a:buFont typeface="Arial" panose="020B0604020202020204" pitchFamily="34" charset="0"/>
              <a:buChar char="•"/>
            </a:pPr>
            <a:r>
              <a:rPr lang="en-US" altLang="ko-KR" sz="2800" dirty="0"/>
              <a:t>A program using </a:t>
            </a:r>
            <a:r>
              <a:rPr lang="en-US" altLang="ko-KR" sz="2800" b="1" dirty="0" err="1">
                <a:solidFill>
                  <a:schemeClr val="accent5"/>
                </a:solidFill>
                <a:latin typeface="Courier New" pitchFamily="49" charset="0"/>
              </a:rPr>
              <a:t>ObjectOutputStream</a:t>
            </a:r>
            <a:r>
              <a:rPr lang="en-US" altLang="ko-KR" sz="2800" dirty="0"/>
              <a:t> needs to import several classes from package </a:t>
            </a:r>
            <a:r>
              <a:rPr lang="en-US" altLang="ko-KR" sz="2800" b="1" dirty="0">
                <a:solidFill>
                  <a:schemeClr val="accent5"/>
                </a:solidFill>
                <a:latin typeface="Courier New" pitchFamily="49" charset="0"/>
              </a:rPr>
              <a:t>java.io</a:t>
            </a:r>
            <a:r>
              <a:rPr lang="en-US" altLang="ko-KR" sz="2800" dirty="0"/>
              <a:t>:</a:t>
            </a:r>
          </a:p>
          <a:p>
            <a:pPr lvl="1">
              <a:lnSpc>
                <a:spcPct val="90000"/>
              </a:lnSpc>
            </a:pPr>
            <a:r>
              <a:rPr lang="en-US" altLang="ko-KR" sz="2400" b="1" dirty="0">
                <a:solidFill>
                  <a:schemeClr val="accent5"/>
                </a:solidFill>
                <a:latin typeface="Courier New" pitchFamily="49" charset="0"/>
              </a:rPr>
              <a:t>import </a:t>
            </a:r>
            <a:r>
              <a:rPr lang="en-US" altLang="ko-KR" sz="2400" b="1" dirty="0" err="1">
                <a:solidFill>
                  <a:schemeClr val="accent5"/>
                </a:solidFill>
                <a:latin typeface="Courier New" pitchFamily="49" charset="0"/>
              </a:rPr>
              <a:t>java.io.ObjectOutputStream</a:t>
            </a:r>
            <a:r>
              <a:rPr lang="en-US" altLang="ko-KR" sz="2400" b="1" dirty="0">
                <a:solidFill>
                  <a:schemeClr val="accent5"/>
                </a:solidFill>
                <a:latin typeface="Courier New" pitchFamily="49" charset="0"/>
              </a:rPr>
              <a:t>;</a:t>
            </a:r>
          </a:p>
          <a:p>
            <a:pPr lvl="1">
              <a:lnSpc>
                <a:spcPct val="90000"/>
              </a:lnSpc>
            </a:pPr>
            <a:r>
              <a:rPr lang="en-US" altLang="ko-KR" sz="2400" b="1" dirty="0">
                <a:solidFill>
                  <a:schemeClr val="accent5"/>
                </a:solidFill>
                <a:latin typeface="Courier New" pitchFamily="49" charset="0"/>
              </a:rPr>
              <a:t>import </a:t>
            </a:r>
            <a:r>
              <a:rPr lang="en-US" altLang="ko-KR" sz="2400" b="1" dirty="0" err="1">
                <a:solidFill>
                  <a:schemeClr val="accent5"/>
                </a:solidFill>
                <a:latin typeface="Courier New" pitchFamily="49" charset="0"/>
              </a:rPr>
              <a:t>java.io.FileOutStream</a:t>
            </a:r>
            <a:r>
              <a:rPr lang="en-US" altLang="ko-KR" sz="2400" b="1" dirty="0">
                <a:solidFill>
                  <a:schemeClr val="accent5"/>
                </a:solidFill>
                <a:latin typeface="Courier New" pitchFamily="49" charset="0"/>
              </a:rPr>
              <a:t>;</a:t>
            </a:r>
          </a:p>
          <a:p>
            <a:pPr lvl="1">
              <a:lnSpc>
                <a:spcPct val="90000"/>
              </a:lnSpc>
            </a:pPr>
            <a:r>
              <a:rPr lang="en-US" altLang="ko-KR" sz="2400" b="1" dirty="0">
                <a:solidFill>
                  <a:schemeClr val="accent5"/>
                </a:solidFill>
                <a:latin typeface="Courier New" pitchFamily="49" charset="0"/>
              </a:rPr>
              <a:t>import </a:t>
            </a:r>
            <a:r>
              <a:rPr lang="en-US" altLang="ko-KR" sz="2400" b="1" dirty="0" err="1">
                <a:solidFill>
                  <a:schemeClr val="accent5"/>
                </a:solidFill>
                <a:latin typeface="Courier New" pitchFamily="49" charset="0"/>
              </a:rPr>
              <a:t>java.io.IOException</a:t>
            </a:r>
            <a:r>
              <a:rPr lang="en-US" altLang="ko-KR" sz="2400" b="1" dirty="0">
                <a:solidFill>
                  <a:schemeClr val="accent5"/>
                </a:solidFill>
                <a:latin typeface="Courier New" pitchFamily="49" charset="0"/>
              </a:rPr>
              <a:t>;</a:t>
            </a:r>
          </a:p>
        </p:txBody>
      </p:sp>
    </p:spTree>
    <p:extLst>
      <p:ext uri="{BB962C8B-B14F-4D97-AF65-F5344CB8AC3E}">
        <p14:creationId xmlns:p14="http://schemas.microsoft.com/office/powerpoint/2010/main" val="3484671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The Serializable Interface</a:t>
            </a:r>
            <a:endParaRPr spc="-150" dirty="0"/>
          </a:p>
        </p:txBody>
      </p:sp>
      <p:sp>
        <p:nvSpPr>
          <p:cNvPr id="14" name="object 3"/>
          <p:cNvSpPr txBox="1"/>
          <p:nvPr/>
        </p:nvSpPr>
        <p:spPr>
          <a:xfrm>
            <a:off x="535940" y="1569720"/>
            <a:ext cx="7994015" cy="4496103"/>
          </a:xfrm>
          <a:prstGeom prst="rect">
            <a:avLst/>
          </a:prstGeom>
        </p:spPr>
        <p:txBody>
          <a:bodyPr vert="horz" wrap="square" lIns="0" tIns="63500" rIns="0" bIns="0" rtlCol="0">
            <a:spAutoFit/>
          </a:bodyPr>
          <a:lstStyle/>
          <a:p>
            <a:pPr marL="457200" indent="-457200">
              <a:buFont typeface="Arial" panose="020B0604020202020204" pitchFamily="34" charset="0"/>
              <a:buChar char="•"/>
            </a:pPr>
            <a:r>
              <a:rPr lang="en-US" altLang="ko-KR" sz="2800" dirty="0">
                <a:latin typeface="Trebuchet MS" panose="020B0603020202020204" pitchFamily="34" charset="0"/>
              </a:rPr>
              <a:t>In order to make a class serializable, simply add </a:t>
            </a:r>
            <a:r>
              <a:rPr lang="en-US" altLang="ko-KR" sz="2800" b="1" dirty="0">
                <a:solidFill>
                  <a:schemeClr val="accent5"/>
                </a:solidFill>
                <a:latin typeface="Courier New" panose="02070309020205020404" pitchFamily="49" charset="0"/>
                <a:cs typeface="Courier New" panose="02070309020205020404" pitchFamily="49" charset="0"/>
              </a:rPr>
              <a:t>implements Serializable</a:t>
            </a:r>
            <a:r>
              <a:rPr lang="en-US" altLang="ko-KR" sz="2800" dirty="0">
                <a:solidFill>
                  <a:schemeClr val="accent5"/>
                </a:solidFill>
                <a:latin typeface="Courier New" panose="02070309020205020404" pitchFamily="49" charset="0"/>
                <a:cs typeface="Courier New" panose="02070309020205020404" pitchFamily="49" charset="0"/>
              </a:rPr>
              <a:t> </a:t>
            </a:r>
            <a:r>
              <a:rPr lang="en-US" altLang="ko-KR" sz="2800" dirty="0">
                <a:latin typeface="Trebuchet MS" panose="020B0603020202020204" pitchFamily="34" charset="0"/>
              </a:rPr>
              <a:t>to the  heading  of the class definition</a:t>
            </a:r>
          </a:p>
          <a:p>
            <a:pPr lvl="1"/>
            <a:r>
              <a:rPr lang="en-US" altLang="ko-KR" sz="2000" b="1" dirty="0">
                <a:solidFill>
                  <a:schemeClr val="accent5"/>
                </a:solidFill>
                <a:latin typeface="Courier New" panose="02070309020205020404" pitchFamily="49" charset="0"/>
                <a:cs typeface="Courier New" panose="02070309020205020404" pitchFamily="49" charset="0"/>
              </a:rPr>
              <a:t>public class </a:t>
            </a:r>
            <a:r>
              <a:rPr lang="en-US" altLang="ko-KR" sz="2000" b="1" i="1" dirty="0" err="1">
                <a:solidFill>
                  <a:schemeClr val="accent5"/>
                </a:solidFill>
                <a:latin typeface="Courier New" panose="02070309020205020404" pitchFamily="49" charset="0"/>
                <a:cs typeface="Courier New" panose="02070309020205020404" pitchFamily="49" charset="0"/>
              </a:rPr>
              <a:t>SomeClass</a:t>
            </a:r>
            <a:r>
              <a:rPr lang="en-US" altLang="ko-KR" sz="2000" b="1" dirty="0">
                <a:solidFill>
                  <a:schemeClr val="accent5"/>
                </a:solidFill>
                <a:latin typeface="Courier New" panose="02070309020205020404" pitchFamily="49" charset="0"/>
                <a:cs typeface="Courier New" panose="02070309020205020404" pitchFamily="49" charset="0"/>
              </a:rPr>
              <a:t> implements Serializable</a:t>
            </a:r>
          </a:p>
          <a:p>
            <a:pPr marL="457200" indent="-457200">
              <a:buFont typeface="Arial" panose="020B0604020202020204" pitchFamily="34" charset="0"/>
              <a:buChar char="•"/>
            </a:pPr>
            <a:endParaRPr lang="en-US" altLang="ko-KR" sz="2800" dirty="0">
              <a:latin typeface="Trebuchet MS" panose="020B0603020202020204" pitchFamily="34" charset="0"/>
            </a:endParaRPr>
          </a:p>
          <a:p>
            <a:pPr marL="457200" indent="-457200">
              <a:buFont typeface="Arial" panose="020B0604020202020204" pitchFamily="34" charset="0"/>
              <a:buChar char="•"/>
            </a:pPr>
            <a:r>
              <a:rPr lang="en-US" altLang="ko-KR" sz="2800" dirty="0">
                <a:latin typeface="Trebuchet MS" panose="020B0603020202020204" pitchFamily="34" charset="0"/>
              </a:rPr>
              <a:t>When a serializable class has instance variables of a class type, then all those classes must be serializable also</a:t>
            </a:r>
          </a:p>
          <a:p>
            <a:pPr marL="800100" lvl="1" indent="-342900">
              <a:buFont typeface="Wingdings" panose="05000000000000000000" pitchFamily="2" charset="2"/>
              <a:buChar char="ü"/>
            </a:pPr>
            <a:r>
              <a:rPr lang="en-US" altLang="ko-KR" sz="2400" dirty="0">
                <a:latin typeface="Trebuchet MS" panose="020B0603020202020204" pitchFamily="34" charset="0"/>
              </a:rPr>
              <a:t>A class is not serializable unless the classes for all instance variables are also serializable for all levels of instance variables within classes.</a:t>
            </a:r>
          </a:p>
        </p:txBody>
      </p:sp>
      <p:sp>
        <p:nvSpPr>
          <p:cNvPr id="2" name="TextBox 1">
            <a:extLst>
              <a:ext uri="{FF2B5EF4-FFF2-40B4-BE49-F238E27FC236}">
                <a16:creationId xmlns:a16="http://schemas.microsoft.com/office/drawing/2014/main" id="{51B9F6F0-CA44-4BE5-BC2A-FCF32E3AF5D8}"/>
              </a:ext>
            </a:extLst>
          </p:cNvPr>
          <p:cNvSpPr txBox="1"/>
          <p:nvPr/>
        </p:nvSpPr>
        <p:spPr>
          <a:xfrm>
            <a:off x="2971800" y="1154244"/>
            <a:ext cx="4114800" cy="369332"/>
          </a:xfrm>
          <a:prstGeom prst="rect">
            <a:avLst/>
          </a:prstGeom>
          <a:noFill/>
        </p:spPr>
        <p:txBody>
          <a:bodyPr wrap="square" rtlCol="0">
            <a:spAutoFit/>
          </a:bodyPr>
          <a:lstStyle/>
          <a:p>
            <a:r>
              <a:rPr lang="en-US" altLang="ko-KR" dirty="0"/>
              <a:t>Binary file</a:t>
            </a:r>
            <a:r>
              <a:rPr lang="ko-KR" altLang="en-US" dirty="0"/>
              <a:t>로 바꾸는 방법 </a:t>
            </a:r>
            <a:r>
              <a:rPr lang="en-US" altLang="ko-KR" dirty="0"/>
              <a:t>: serializable</a:t>
            </a:r>
            <a:endParaRPr lang="ko-KR" altLang="en-US" dirty="0"/>
          </a:p>
        </p:txBody>
      </p:sp>
    </p:spTree>
    <p:extLst>
      <p:ext uri="{BB962C8B-B14F-4D97-AF65-F5344CB8AC3E}">
        <p14:creationId xmlns:p14="http://schemas.microsoft.com/office/powerpoint/2010/main" val="307941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0322" y="464312"/>
            <a:ext cx="1842770" cy="695960"/>
          </a:xfrm>
          <a:prstGeom prst="rect">
            <a:avLst/>
          </a:prstGeom>
        </p:spPr>
        <p:txBody>
          <a:bodyPr vert="horz" wrap="square" lIns="0" tIns="12700" rIns="0" bIns="0" rtlCol="0">
            <a:spAutoFit/>
          </a:bodyPr>
          <a:lstStyle/>
          <a:p>
            <a:pPr marL="12700">
              <a:lnSpc>
                <a:spcPct val="100000"/>
              </a:lnSpc>
              <a:spcBef>
                <a:spcPts val="100"/>
              </a:spcBef>
            </a:pPr>
            <a:r>
              <a:rPr spc="-204" dirty="0"/>
              <a:t>Content</a:t>
            </a:r>
          </a:p>
        </p:txBody>
      </p:sp>
      <p:sp>
        <p:nvSpPr>
          <p:cNvPr id="3" name="object 3"/>
          <p:cNvSpPr txBox="1"/>
          <p:nvPr/>
        </p:nvSpPr>
        <p:spPr>
          <a:xfrm>
            <a:off x="535940" y="1539532"/>
            <a:ext cx="8608060" cy="3806811"/>
          </a:xfrm>
          <a:prstGeom prst="rect">
            <a:avLst/>
          </a:prstGeom>
        </p:spPr>
        <p:txBody>
          <a:bodyPr vert="horz" wrap="square" lIns="0" tIns="51435" rIns="0" bIns="0" rtlCol="0">
            <a:spAutoFit/>
          </a:bodyPr>
          <a:lstStyle/>
          <a:p>
            <a:pPr marL="355600" indent="-342900">
              <a:lnSpc>
                <a:spcPct val="100000"/>
              </a:lnSpc>
              <a:spcBef>
                <a:spcPts val="405"/>
              </a:spcBef>
              <a:buFont typeface="Arial"/>
              <a:buChar char="•"/>
              <a:tabLst>
                <a:tab pos="354965" algn="l"/>
                <a:tab pos="355600" algn="l"/>
              </a:tabLst>
            </a:pPr>
            <a:r>
              <a:rPr lang="en-US" sz="2400" spc="-90" dirty="0">
                <a:latin typeface="Trebuchet MS"/>
                <a:cs typeface="Trebuchet MS"/>
              </a:rPr>
              <a:t>System.in, </a:t>
            </a:r>
            <a:r>
              <a:rPr lang="en-US" sz="2400" spc="-90" dirty="0" err="1">
                <a:latin typeface="Trebuchet MS"/>
                <a:cs typeface="Trebuchet MS"/>
              </a:rPr>
              <a:t>System.out</a:t>
            </a:r>
            <a:r>
              <a:rPr lang="en-US" sz="2400" spc="-90" dirty="0">
                <a:latin typeface="Trebuchet MS"/>
                <a:cs typeface="Trebuchet MS"/>
              </a:rPr>
              <a:t>, and </a:t>
            </a:r>
            <a:r>
              <a:rPr lang="en-US" sz="2400" spc="-90" dirty="0" err="1">
                <a:latin typeface="Trebuchet MS"/>
                <a:cs typeface="Trebuchet MS"/>
              </a:rPr>
              <a:t>System.err</a:t>
            </a:r>
            <a:endParaRPr sz="2400" dirty="0">
              <a:latin typeface="Trebuchet MS"/>
              <a:cs typeface="Trebuchet MS"/>
            </a:endParaRPr>
          </a:p>
          <a:p>
            <a:pPr marL="755650" lvl="1" indent="-285750">
              <a:lnSpc>
                <a:spcPct val="100000"/>
              </a:lnSpc>
              <a:spcBef>
                <a:spcPts val="250"/>
              </a:spcBef>
              <a:buFont typeface="Arial"/>
              <a:buChar char="–"/>
              <a:tabLst>
                <a:tab pos="755015" algn="l"/>
                <a:tab pos="755650" algn="l"/>
              </a:tabLst>
            </a:pPr>
            <a:r>
              <a:rPr lang="en-US" sz="2000" spc="-75" dirty="0" err="1">
                <a:latin typeface="Trebuchet MS"/>
                <a:cs typeface="Trebuchet MS"/>
              </a:rPr>
              <a:t>setInt</a:t>
            </a:r>
            <a:r>
              <a:rPr lang="en-US" sz="2000" spc="-75" dirty="0">
                <a:latin typeface="Trebuchet MS"/>
                <a:cs typeface="Trebuchet MS"/>
              </a:rPr>
              <a:t>()</a:t>
            </a:r>
            <a:endParaRPr sz="2000" dirty="0">
              <a:latin typeface="Trebuchet MS"/>
              <a:cs typeface="Trebuchet MS"/>
            </a:endParaRPr>
          </a:p>
          <a:p>
            <a:pPr marL="755650" lvl="1" indent="-285750">
              <a:lnSpc>
                <a:spcPct val="100000"/>
              </a:lnSpc>
              <a:spcBef>
                <a:spcPts val="235"/>
              </a:spcBef>
              <a:buFont typeface="Arial"/>
              <a:buChar char="–"/>
              <a:tabLst>
                <a:tab pos="755015" algn="l"/>
                <a:tab pos="755650" algn="l"/>
              </a:tabLst>
            </a:pPr>
            <a:r>
              <a:rPr lang="en-US" sz="2000" spc="-90" dirty="0" err="1">
                <a:latin typeface="Trebuchet MS"/>
                <a:cs typeface="Trebuchet MS"/>
              </a:rPr>
              <a:t>setOut</a:t>
            </a:r>
            <a:r>
              <a:rPr lang="en-US" sz="2000" spc="-90" dirty="0">
                <a:latin typeface="Trebuchet MS"/>
                <a:cs typeface="Trebuchet MS"/>
              </a:rPr>
              <a:t>()</a:t>
            </a:r>
          </a:p>
          <a:p>
            <a:pPr marL="755650" lvl="1" indent="-285750">
              <a:lnSpc>
                <a:spcPct val="100000"/>
              </a:lnSpc>
              <a:spcBef>
                <a:spcPts val="235"/>
              </a:spcBef>
              <a:buFont typeface="Arial"/>
              <a:buChar char="–"/>
              <a:tabLst>
                <a:tab pos="755015" algn="l"/>
                <a:tab pos="755650" algn="l"/>
              </a:tabLst>
            </a:pPr>
            <a:r>
              <a:rPr lang="en-US" sz="2000" spc="-90" dirty="0" err="1">
                <a:latin typeface="Trebuchet MS"/>
                <a:cs typeface="Trebuchet MS"/>
              </a:rPr>
              <a:t>setErr</a:t>
            </a:r>
            <a:r>
              <a:rPr lang="en-US" sz="2000" spc="-90" dirty="0">
                <a:latin typeface="Trebuchet MS"/>
                <a:cs typeface="Trebuchet MS"/>
              </a:rPr>
              <a:t>()</a:t>
            </a:r>
          </a:p>
          <a:p>
            <a:pPr marL="755650" lvl="1" indent="-285750">
              <a:lnSpc>
                <a:spcPct val="100000"/>
              </a:lnSpc>
              <a:spcBef>
                <a:spcPts val="235"/>
              </a:spcBef>
              <a:buFont typeface="Arial"/>
              <a:buChar char="–"/>
              <a:tabLst>
                <a:tab pos="755015" algn="l"/>
                <a:tab pos="755650" algn="l"/>
              </a:tabLst>
            </a:pPr>
            <a:endParaRPr sz="2000" dirty="0">
              <a:latin typeface="Trebuchet MS"/>
              <a:cs typeface="Trebuchet MS"/>
            </a:endParaRPr>
          </a:p>
          <a:p>
            <a:pPr marL="355600" indent="-342900">
              <a:lnSpc>
                <a:spcPct val="100000"/>
              </a:lnSpc>
              <a:spcBef>
                <a:spcPts val="265"/>
              </a:spcBef>
              <a:buFont typeface="Arial"/>
              <a:buChar char="•"/>
              <a:tabLst>
                <a:tab pos="354965" algn="l"/>
                <a:tab pos="355600" algn="l"/>
              </a:tabLst>
            </a:pPr>
            <a:r>
              <a:rPr lang="en-US" sz="2400" spc="-114" dirty="0">
                <a:latin typeface="Trebuchet MS"/>
                <a:cs typeface="Trebuchet MS"/>
              </a:rPr>
              <a:t>The File class</a:t>
            </a:r>
            <a:endParaRPr lang="en-US" sz="2400" spc="-95" dirty="0">
              <a:latin typeface="Trebuchet MS"/>
              <a:cs typeface="Trebuchet MS"/>
            </a:endParaRPr>
          </a:p>
          <a:p>
            <a:pPr marL="355600" indent="-342900">
              <a:lnSpc>
                <a:spcPct val="100000"/>
              </a:lnSpc>
              <a:spcBef>
                <a:spcPts val="265"/>
              </a:spcBef>
              <a:buFont typeface="Arial"/>
              <a:buChar char="•"/>
              <a:tabLst>
                <a:tab pos="354965" algn="l"/>
                <a:tab pos="355600" algn="l"/>
              </a:tabLst>
            </a:pPr>
            <a:endParaRPr lang="en-US" sz="2400" spc="-95" dirty="0">
              <a:latin typeface="Trebuchet MS"/>
              <a:cs typeface="Trebuchet MS"/>
            </a:endParaRPr>
          </a:p>
          <a:p>
            <a:pPr marL="355600" indent="-342900">
              <a:lnSpc>
                <a:spcPct val="100000"/>
              </a:lnSpc>
              <a:spcBef>
                <a:spcPts val="265"/>
              </a:spcBef>
              <a:buFont typeface="Arial"/>
              <a:buChar char="•"/>
              <a:tabLst>
                <a:tab pos="354965" algn="l"/>
                <a:tab pos="355600" algn="l"/>
              </a:tabLst>
            </a:pPr>
            <a:r>
              <a:rPr lang="en-US" sz="2400" spc="-95" dirty="0">
                <a:latin typeface="Trebuchet MS"/>
                <a:cs typeface="Trebuchet MS"/>
              </a:rPr>
              <a:t>Binary File</a:t>
            </a:r>
          </a:p>
          <a:p>
            <a:pPr marL="355600" indent="-342900">
              <a:lnSpc>
                <a:spcPct val="100000"/>
              </a:lnSpc>
              <a:spcBef>
                <a:spcPts val="265"/>
              </a:spcBef>
              <a:buFont typeface="Arial"/>
              <a:buChar char="•"/>
              <a:tabLst>
                <a:tab pos="354965" algn="l"/>
                <a:tab pos="355600" algn="l"/>
              </a:tabLst>
            </a:pPr>
            <a:endParaRPr lang="en-US" sz="2400" spc="-95" dirty="0">
              <a:latin typeface="Trebuchet MS"/>
              <a:cs typeface="Trebuchet MS"/>
            </a:endParaRPr>
          </a:p>
          <a:p>
            <a:pPr marL="355600" indent="-342900">
              <a:lnSpc>
                <a:spcPct val="100000"/>
              </a:lnSpc>
              <a:spcBef>
                <a:spcPts val="265"/>
              </a:spcBef>
              <a:buFont typeface="Arial"/>
              <a:buChar char="•"/>
              <a:tabLst>
                <a:tab pos="354965" algn="l"/>
                <a:tab pos="355600" algn="l"/>
              </a:tabLst>
            </a:pPr>
            <a:r>
              <a:rPr lang="en-US" sz="2400" spc="-95" dirty="0">
                <a:latin typeface="Trebuchet MS"/>
                <a:cs typeface="Trebuchet MS"/>
              </a:rPr>
              <a:t>The </a:t>
            </a:r>
            <a:r>
              <a:rPr lang="en-US" sz="2400" spc="-95" dirty="0" err="1">
                <a:latin typeface="Trebuchet MS"/>
                <a:cs typeface="Trebuchet MS"/>
              </a:rPr>
              <a:t>RandomAccessFile</a:t>
            </a:r>
            <a:r>
              <a:rPr lang="en-US" sz="2400" spc="-95" dirty="0">
                <a:latin typeface="Trebuchet MS"/>
                <a:cs typeface="Trebuchet MS"/>
              </a:rPr>
              <a:t>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Example</a:t>
            </a:r>
            <a:endParaRPr spc="-150" dirty="0"/>
          </a:p>
        </p:txBody>
      </p:sp>
      <p:pic>
        <p:nvPicPr>
          <p:cNvPr id="2" name="그림 1"/>
          <p:cNvPicPr>
            <a:picLocks noChangeAspect="1"/>
          </p:cNvPicPr>
          <p:nvPr/>
        </p:nvPicPr>
        <p:blipFill rotWithShape="1">
          <a:blip r:embed="rId2"/>
          <a:srcRect l="27619" t="10297" r="49523" b="60888"/>
          <a:stretch/>
        </p:blipFill>
        <p:spPr>
          <a:xfrm>
            <a:off x="304800" y="1154244"/>
            <a:ext cx="3657600" cy="2772122"/>
          </a:xfrm>
          <a:prstGeom prst="rect">
            <a:avLst/>
          </a:prstGeom>
        </p:spPr>
      </p:pic>
      <p:sp>
        <p:nvSpPr>
          <p:cNvPr id="7" name="object 3"/>
          <p:cNvSpPr txBox="1"/>
          <p:nvPr/>
        </p:nvSpPr>
        <p:spPr>
          <a:xfrm>
            <a:off x="4733543" y="1569720"/>
            <a:ext cx="3426841" cy="859723"/>
          </a:xfrm>
          <a:prstGeom prst="rect">
            <a:avLst/>
          </a:prstGeom>
        </p:spPr>
        <p:txBody>
          <a:bodyPr vert="horz" wrap="square" lIns="0" tIns="55880" rIns="0" bIns="0" rtlCol="0">
            <a:spAutoFit/>
          </a:bodyPr>
          <a:lstStyle/>
          <a:p>
            <a:pPr marL="12700" marR="5080">
              <a:lnSpc>
                <a:spcPct val="89800"/>
              </a:lnSpc>
              <a:spcBef>
                <a:spcPts val="440"/>
              </a:spcBef>
              <a:tabLst>
                <a:tab pos="354965" algn="l"/>
                <a:tab pos="355600" algn="l"/>
              </a:tabLst>
            </a:pPr>
            <a:r>
              <a:rPr lang="en-US" b="1" spc="-100" dirty="0">
                <a:latin typeface="Trebuchet MS" panose="020B0603020202020204" pitchFamily="34" charset="0"/>
                <a:cs typeface="Trebuchet MS"/>
              </a:rPr>
              <a:t>Output:</a:t>
            </a:r>
          </a:p>
          <a:p>
            <a:r>
              <a:rPr lang="en-US" altLang="ko-KR" dirty="0"/>
              <a:t>object1: </a:t>
            </a:r>
            <a:r>
              <a:rPr lang="en-US" altLang="ko-KR" dirty="0" err="1"/>
              <a:t>str</a:t>
            </a:r>
            <a:r>
              <a:rPr lang="en-US" altLang="ko-KR" dirty="0"/>
              <a:t>=Hello, </a:t>
            </a:r>
            <a:r>
              <a:rPr lang="en-US" altLang="ko-KR" dirty="0" err="1"/>
              <a:t>i</a:t>
            </a:r>
            <a:r>
              <a:rPr lang="en-US" altLang="ko-KR" dirty="0"/>
              <a:t>=-7, d=2.3</a:t>
            </a:r>
          </a:p>
          <a:p>
            <a:r>
              <a:rPr lang="en-US" altLang="ko-KR" dirty="0"/>
              <a:t>object2: </a:t>
            </a:r>
            <a:r>
              <a:rPr lang="en-US" altLang="ko-KR" dirty="0" err="1"/>
              <a:t>str</a:t>
            </a:r>
            <a:r>
              <a:rPr lang="en-US" altLang="ko-KR" dirty="0"/>
              <a:t>=Hello, </a:t>
            </a:r>
            <a:r>
              <a:rPr lang="en-US" altLang="ko-KR" dirty="0" err="1"/>
              <a:t>i</a:t>
            </a:r>
            <a:r>
              <a:rPr lang="en-US" altLang="ko-KR" dirty="0"/>
              <a:t>=-7, d=2.3</a:t>
            </a:r>
            <a:endParaRPr lang="en-US" spc="-100" dirty="0">
              <a:latin typeface="Trebuchet MS" panose="020B0603020202020204" pitchFamily="34" charset="0"/>
              <a:cs typeface="Trebuchet MS"/>
            </a:endParaRPr>
          </a:p>
        </p:txBody>
      </p:sp>
      <p:pic>
        <p:nvPicPr>
          <p:cNvPr id="4" name="그림 3"/>
          <p:cNvPicPr>
            <a:picLocks noChangeAspect="1"/>
          </p:cNvPicPr>
          <p:nvPr/>
        </p:nvPicPr>
        <p:blipFill rotWithShape="1">
          <a:blip r:embed="rId3"/>
          <a:srcRect l="27619" t="19010" r="30000" b="51668"/>
          <a:stretch/>
        </p:blipFill>
        <p:spPr>
          <a:xfrm>
            <a:off x="304800" y="3926366"/>
            <a:ext cx="6781800" cy="2820890"/>
          </a:xfrm>
          <a:prstGeom prst="rect">
            <a:avLst/>
          </a:prstGeom>
        </p:spPr>
      </p:pic>
      <p:sp>
        <p:nvSpPr>
          <p:cNvPr id="3" name="TextBox 2">
            <a:extLst>
              <a:ext uri="{FF2B5EF4-FFF2-40B4-BE49-F238E27FC236}">
                <a16:creationId xmlns:a16="http://schemas.microsoft.com/office/drawing/2014/main" id="{3EF86040-5FBE-4B6B-9128-DC4F6F76E34A}"/>
              </a:ext>
            </a:extLst>
          </p:cNvPr>
          <p:cNvSpPr txBox="1"/>
          <p:nvPr/>
        </p:nvSpPr>
        <p:spPr>
          <a:xfrm>
            <a:off x="-228600" y="4736646"/>
            <a:ext cx="1524000" cy="1200329"/>
          </a:xfrm>
          <a:prstGeom prst="rect">
            <a:avLst/>
          </a:prstGeom>
          <a:noFill/>
        </p:spPr>
        <p:txBody>
          <a:bodyPr wrap="square" rtlCol="0">
            <a:spAutoFit/>
          </a:bodyPr>
          <a:lstStyle/>
          <a:p>
            <a:r>
              <a:rPr lang="ko-KR" altLang="en-US" dirty="0"/>
              <a:t>직렬화</a:t>
            </a:r>
            <a:endParaRPr lang="en-US" altLang="ko-KR" dirty="0"/>
          </a:p>
          <a:p>
            <a:endParaRPr lang="en-US" altLang="ko-KR" dirty="0"/>
          </a:p>
          <a:p>
            <a:endParaRPr lang="en-US" altLang="ko-KR" dirty="0"/>
          </a:p>
          <a:p>
            <a:r>
              <a:rPr lang="ko-KR" altLang="en-US" dirty="0"/>
              <a:t>역직렬화</a:t>
            </a:r>
          </a:p>
        </p:txBody>
      </p:sp>
      <p:sp>
        <p:nvSpPr>
          <p:cNvPr id="5" name="자유형: 도형 4">
            <a:extLst>
              <a:ext uri="{FF2B5EF4-FFF2-40B4-BE49-F238E27FC236}">
                <a16:creationId xmlns:a16="http://schemas.microsoft.com/office/drawing/2014/main" id="{11358D0C-F21B-4991-91AD-0EC03031D2F3}"/>
              </a:ext>
            </a:extLst>
          </p:cNvPr>
          <p:cNvSpPr/>
          <p:nvPr/>
        </p:nvSpPr>
        <p:spPr>
          <a:xfrm>
            <a:off x="625151" y="4823381"/>
            <a:ext cx="494522" cy="28537"/>
          </a:xfrm>
          <a:custGeom>
            <a:avLst/>
            <a:gdLst>
              <a:gd name="connsiteX0" fmla="*/ 0 w 494522"/>
              <a:gd name="connsiteY0" fmla="*/ 28537 h 28537"/>
              <a:gd name="connsiteX1" fmla="*/ 46653 w 494522"/>
              <a:gd name="connsiteY1" fmla="*/ 9876 h 28537"/>
              <a:gd name="connsiteX2" fmla="*/ 270588 w 494522"/>
              <a:gd name="connsiteY2" fmla="*/ 9876 h 28537"/>
              <a:gd name="connsiteX3" fmla="*/ 494522 w 494522"/>
              <a:gd name="connsiteY3" fmla="*/ 19207 h 28537"/>
            </a:gdLst>
            <a:ahLst/>
            <a:cxnLst>
              <a:cxn ang="0">
                <a:pos x="connsiteX0" y="connsiteY0"/>
              </a:cxn>
              <a:cxn ang="0">
                <a:pos x="connsiteX1" y="connsiteY1"/>
              </a:cxn>
              <a:cxn ang="0">
                <a:pos x="connsiteX2" y="connsiteY2"/>
              </a:cxn>
              <a:cxn ang="0">
                <a:pos x="connsiteX3" y="connsiteY3"/>
              </a:cxn>
            </a:cxnLst>
            <a:rect l="l" t="t" r="r" b="b"/>
            <a:pathLst>
              <a:path w="494522" h="28537">
                <a:moveTo>
                  <a:pt x="0" y="28537"/>
                </a:moveTo>
                <a:cubicBezTo>
                  <a:pt x="15551" y="22317"/>
                  <a:pt x="30159" y="12787"/>
                  <a:pt x="46653" y="9876"/>
                </a:cubicBezTo>
                <a:cubicBezTo>
                  <a:pt x="153156" y="-8918"/>
                  <a:pt x="164085" y="3790"/>
                  <a:pt x="270588" y="9876"/>
                </a:cubicBezTo>
                <a:cubicBezTo>
                  <a:pt x="436247" y="19342"/>
                  <a:pt x="415851" y="19207"/>
                  <a:pt x="494522" y="19207"/>
                </a:cubicBezTo>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자유형: 도형 5">
            <a:extLst>
              <a:ext uri="{FF2B5EF4-FFF2-40B4-BE49-F238E27FC236}">
                <a16:creationId xmlns:a16="http://schemas.microsoft.com/office/drawing/2014/main" id="{C8DB2CA0-1071-4782-80D5-A4955914C7A4}"/>
              </a:ext>
            </a:extLst>
          </p:cNvPr>
          <p:cNvSpPr/>
          <p:nvPr/>
        </p:nvSpPr>
        <p:spPr>
          <a:xfrm>
            <a:off x="811763" y="5719665"/>
            <a:ext cx="233266" cy="121298"/>
          </a:xfrm>
          <a:custGeom>
            <a:avLst/>
            <a:gdLst>
              <a:gd name="connsiteX0" fmla="*/ 0 w 233266"/>
              <a:gd name="connsiteY0" fmla="*/ 0 h 121298"/>
              <a:gd name="connsiteX1" fmla="*/ 46653 w 233266"/>
              <a:gd name="connsiteY1" fmla="*/ 18662 h 121298"/>
              <a:gd name="connsiteX2" fmla="*/ 74645 w 233266"/>
              <a:gd name="connsiteY2" fmla="*/ 27992 h 121298"/>
              <a:gd name="connsiteX3" fmla="*/ 111968 w 233266"/>
              <a:gd name="connsiteY3" fmla="*/ 55984 h 121298"/>
              <a:gd name="connsiteX4" fmla="*/ 167951 w 233266"/>
              <a:gd name="connsiteY4" fmla="*/ 74645 h 121298"/>
              <a:gd name="connsiteX5" fmla="*/ 223935 w 233266"/>
              <a:gd name="connsiteY5" fmla="*/ 102637 h 121298"/>
              <a:gd name="connsiteX6" fmla="*/ 233266 w 233266"/>
              <a:gd name="connsiteY6" fmla="*/ 121298 h 12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66" h="121298">
                <a:moveTo>
                  <a:pt x="0" y="0"/>
                </a:moveTo>
                <a:cubicBezTo>
                  <a:pt x="15551" y="6221"/>
                  <a:pt x="30970" y="12781"/>
                  <a:pt x="46653" y="18662"/>
                </a:cubicBezTo>
                <a:cubicBezTo>
                  <a:pt x="55862" y="22115"/>
                  <a:pt x="66106" y="23112"/>
                  <a:pt x="74645" y="27992"/>
                </a:cubicBezTo>
                <a:cubicBezTo>
                  <a:pt x="88147" y="35707"/>
                  <a:pt x="98059" y="49029"/>
                  <a:pt x="111968" y="55984"/>
                </a:cubicBezTo>
                <a:cubicBezTo>
                  <a:pt x="129562" y="64781"/>
                  <a:pt x="149290" y="68425"/>
                  <a:pt x="167951" y="74645"/>
                </a:cubicBezTo>
                <a:cubicBezTo>
                  <a:pt x="190717" y="82234"/>
                  <a:pt x="205848" y="84550"/>
                  <a:pt x="223935" y="102637"/>
                </a:cubicBezTo>
                <a:cubicBezTo>
                  <a:pt x="228853" y="107555"/>
                  <a:pt x="230156" y="115078"/>
                  <a:pt x="233266" y="1212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자유형: 도형 7">
            <a:extLst>
              <a:ext uri="{FF2B5EF4-FFF2-40B4-BE49-F238E27FC236}">
                <a16:creationId xmlns:a16="http://schemas.microsoft.com/office/drawing/2014/main" id="{54FAD684-0CB1-4E93-997D-01C457A71FDB}"/>
              </a:ext>
            </a:extLst>
          </p:cNvPr>
          <p:cNvSpPr/>
          <p:nvPr/>
        </p:nvSpPr>
        <p:spPr>
          <a:xfrm>
            <a:off x="2351314" y="5914990"/>
            <a:ext cx="559837" cy="37019"/>
          </a:xfrm>
          <a:custGeom>
            <a:avLst/>
            <a:gdLst>
              <a:gd name="connsiteX0" fmla="*/ 0 w 559837"/>
              <a:gd name="connsiteY0" fmla="*/ 28610 h 37019"/>
              <a:gd name="connsiteX1" fmla="*/ 149290 w 559837"/>
              <a:gd name="connsiteY1" fmla="*/ 618 h 37019"/>
              <a:gd name="connsiteX2" fmla="*/ 177282 w 559837"/>
              <a:gd name="connsiteY2" fmla="*/ 9949 h 37019"/>
              <a:gd name="connsiteX3" fmla="*/ 317241 w 559837"/>
              <a:gd name="connsiteY3" fmla="*/ 19279 h 37019"/>
              <a:gd name="connsiteX4" fmla="*/ 522515 w 559837"/>
              <a:gd name="connsiteY4" fmla="*/ 19279 h 37019"/>
              <a:gd name="connsiteX5" fmla="*/ 550506 w 559837"/>
              <a:gd name="connsiteY5" fmla="*/ 618 h 37019"/>
              <a:gd name="connsiteX6" fmla="*/ 559837 w 559837"/>
              <a:gd name="connsiteY6" fmla="*/ 618 h 3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837" h="37019">
                <a:moveTo>
                  <a:pt x="0" y="28610"/>
                </a:moveTo>
                <a:cubicBezTo>
                  <a:pt x="47780" y="16665"/>
                  <a:pt x="99246" y="618"/>
                  <a:pt x="149290" y="618"/>
                </a:cubicBezTo>
                <a:cubicBezTo>
                  <a:pt x="159125" y="618"/>
                  <a:pt x="167507" y="8863"/>
                  <a:pt x="177282" y="9949"/>
                </a:cubicBezTo>
                <a:cubicBezTo>
                  <a:pt x="223753" y="15112"/>
                  <a:pt x="270588" y="16169"/>
                  <a:pt x="317241" y="19279"/>
                </a:cubicBezTo>
                <a:cubicBezTo>
                  <a:pt x="395828" y="45476"/>
                  <a:pt x="368765" y="40245"/>
                  <a:pt x="522515" y="19279"/>
                </a:cubicBezTo>
                <a:cubicBezTo>
                  <a:pt x="533626" y="17764"/>
                  <a:pt x="540476" y="5633"/>
                  <a:pt x="550506" y="618"/>
                </a:cubicBezTo>
                <a:cubicBezTo>
                  <a:pt x="553288" y="-773"/>
                  <a:pt x="556727" y="618"/>
                  <a:pt x="559837" y="61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자유형: 도형 8">
            <a:extLst>
              <a:ext uri="{FF2B5EF4-FFF2-40B4-BE49-F238E27FC236}">
                <a16:creationId xmlns:a16="http://schemas.microsoft.com/office/drawing/2014/main" id="{883DBFEF-493E-47B3-BE46-61138B328CDE}"/>
              </a:ext>
            </a:extLst>
          </p:cNvPr>
          <p:cNvSpPr/>
          <p:nvPr/>
        </p:nvSpPr>
        <p:spPr>
          <a:xfrm>
            <a:off x="4945224" y="4544008"/>
            <a:ext cx="1026368" cy="46653"/>
          </a:xfrm>
          <a:custGeom>
            <a:avLst/>
            <a:gdLst>
              <a:gd name="connsiteX0" fmla="*/ 0 w 1026368"/>
              <a:gd name="connsiteY0" fmla="*/ 0 h 46653"/>
              <a:gd name="connsiteX1" fmla="*/ 494523 w 1026368"/>
              <a:gd name="connsiteY1" fmla="*/ 9331 h 46653"/>
              <a:gd name="connsiteX2" fmla="*/ 643813 w 1026368"/>
              <a:gd name="connsiteY2" fmla="*/ 27992 h 46653"/>
              <a:gd name="connsiteX3" fmla="*/ 765111 w 1026368"/>
              <a:gd name="connsiteY3" fmla="*/ 37323 h 46653"/>
              <a:gd name="connsiteX4" fmla="*/ 858417 w 1026368"/>
              <a:gd name="connsiteY4" fmla="*/ 46653 h 46653"/>
              <a:gd name="connsiteX5" fmla="*/ 1026368 w 1026368"/>
              <a:gd name="connsiteY5" fmla="*/ 37323 h 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368" h="46653">
                <a:moveTo>
                  <a:pt x="0" y="0"/>
                </a:moveTo>
                <a:lnTo>
                  <a:pt x="494523" y="9331"/>
                </a:lnTo>
                <a:cubicBezTo>
                  <a:pt x="552683" y="11207"/>
                  <a:pt x="587844" y="22395"/>
                  <a:pt x="643813" y="27992"/>
                </a:cubicBezTo>
                <a:cubicBezTo>
                  <a:pt x="684164" y="32027"/>
                  <a:pt x="724711" y="33810"/>
                  <a:pt x="765111" y="37323"/>
                </a:cubicBezTo>
                <a:cubicBezTo>
                  <a:pt x="796251" y="40031"/>
                  <a:pt x="827315" y="43543"/>
                  <a:pt x="858417" y="46653"/>
                </a:cubicBezTo>
                <a:cubicBezTo>
                  <a:pt x="1007686" y="36702"/>
                  <a:pt x="951619" y="37323"/>
                  <a:pt x="1026368" y="37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자유형: 도형 10">
            <a:extLst>
              <a:ext uri="{FF2B5EF4-FFF2-40B4-BE49-F238E27FC236}">
                <a16:creationId xmlns:a16="http://schemas.microsoft.com/office/drawing/2014/main" id="{2F2122E7-07A2-4928-8E97-64ECFF675D67}"/>
              </a:ext>
            </a:extLst>
          </p:cNvPr>
          <p:cNvSpPr/>
          <p:nvPr/>
        </p:nvSpPr>
        <p:spPr>
          <a:xfrm>
            <a:off x="4733543" y="5800336"/>
            <a:ext cx="1026368" cy="46653"/>
          </a:xfrm>
          <a:custGeom>
            <a:avLst/>
            <a:gdLst>
              <a:gd name="connsiteX0" fmla="*/ 0 w 1026368"/>
              <a:gd name="connsiteY0" fmla="*/ 0 h 46653"/>
              <a:gd name="connsiteX1" fmla="*/ 494523 w 1026368"/>
              <a:gd name="connsiteY1" fmla="*/ 9331 h 46653"/>
              <a:gd name="connsiteX2" fmla="*/ 643813 w 1026368"/>
              <a:gd name="connsiteY2" fmla="*/ 27992 h 46653"/>
              <a:gd name="connsiteX3" fmla="*/ 765111 w 1026368"/>
              <a:gd name="connsiteY3" fmla="*/ 37323 h 46653"/>
              <a:gd name="connsiteX4" fmla="*/ 858417 w 1026368"/>
              <a:gd name="connsiteY4" fmla="*/ 46653 h 46653"/>
              <a:gd name="connsiteX5" fmla="*/ 1026368 w 1026368"/>
              <a:gd name="connsiteY5" fmla="*/ 37323 h 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368" h="46653">
                <a:moveTo>
                  <a:pt x="0" y="0"/>
                </a:moveTo>
                <a:lnTo>
                  <a:pt x="494523" y="9331"/>
                </a:lnTo>
                <a:cubicBezTo>
                  <a:pt x="552683" y="11207"/>
                  <a:pt x="587844" y="22395"/>
                  <a:pt x="643813" y="27992"/>
                </a:cubicBezTo>
                <a:cubicBezTo>
                  <a:pt x="684164" y="32027"/>
                  <a:pt x="724711" y="33810"/>
                  <a:pt x="765111" y="37323"/>
                </a:cubicBezTo>
                <a:cubicBezTo>
                  <a:pt x="796251" y="40031"/>
                  <a:pt x="827315" y="43543"/>
                  <a:pt x="858417" y="46653"/>
                </a:cubicBezTo>
                <a:cubicBezTo>
                  <a:pt x="1007686" y="36702"/>
                  <a:pt x="951619" y="37323"/>
                  <a:pt x="1026368" y="37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0030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Serialize the graph</a:t>
            </a:r>
            <a:endParaRPr spc="-150" dirty="0"/>
          </a:p>
        </p:txBody>
      </p:sp>
      <p:sp>
        <p:nvSpPr>
          <p:cNvPr id="14" name="object 3"/>
          <p:cNvSpPr txBox="1"/>
          <p:nvPr/>
        </p:nvSpPr>
        <p:spPr>
          <a:xfrm>
            <a:off x="535940" y="1569720"/>
            <a:ext cx="7994015" cy="4052904"/>
          </a:xfrm>
          <a:prstGeom prst="rect">
            <a:avLst/>
          </a:prstGeom>
        </p:spPr>
        <p:txBody>
          <a:bodyPr vert="horz" wrap="square" lIns="0" tIns="63500" rIns="0" bIns="0" rtlCol="0">
            <a:spAutoFit/>
          </a:bodyPr>
          <a:lstStyle/>
          <a:p>
            <a:pPr marL="342900" indent="-342900">
              <a:lnSpc>
                <a:spcPct val="90000"/>
              </a:lnSpc>
              <a:buFont typeface="Arial" panose="020B0604020202020204" pitchFamily="34" charset="0"/>
              <a:buChar char="•"/>
            </a:pPr>
            <a:r>
              <a:rPr lang="en-US" altLang="ko-KR" sz="2400" dirty="0">
                <a:latin typeface="Trebuchet MS" panose="020B0603020202020204" pitchFamily="34" charset="0"/>
              </a:rPr>
              <a:t>A </a:t>
            </a:r>
            <a:r>
              <a:rPr lang="en-US" altLang="ko-KR" sz="2400" dirty="0" err="1">
                <a:latin typeface="Trebuchet MS" panose="020B0603020202020204" pitchFamily="34" charset="0"/>
              </a:rPr>
              <a:t>FileOutputStream</a:t>
            </a:r>
            <a:r>
              <a:rPr lang="en-US" altLang="ko-KR" sz="2400" dirty="0">
                <a:latin typeface="Trebuchet MS" panose="020B0603020202020204" pitchFamily="34" charset="0"/>
              </a:rPr>
              <a:t> is created that refers to a file named "serial", and an </a:t>
            </a:r>
            <a:r>
              <a:rPr lang="en-US" altLang="ko-KR" sz="2400" dirty="0" err="1">
                <a:latin typeface="Trebuchet MS" panose="020B0603020202020204" pitchFamily="34" charset="0"/>
              </a:rPr>
              <a:t>ObjectOutputStream</a:t>
            </a:r>
            <a:r>
              <a:rPr lang="en-US" altLang="ko-KR" sz="2400" dirty="0">
                <a:latin typeface="Trebuchet MS" panose="020B0603020202020204" pitchFamily="34" charset="0"/>
              </a:rPr>
              <a:t> is created for that file stream.</a:t>
            </a:r>
          </a:p>
          <a:p>
            <a:pPr marL="342900" indent="-342900">
              <a:lnSpc>
                <a:spcPct val="90000"/>
              </a:lnSpc>
              <a:buFont typeface="Arial" panose="020B0604020202020204" pitchFamily="34" charset="0"/>
              <a:buChar char="•"/>
            </a:pPr>
            <a:endParaRPr lang="en-US" altLang="ko-KR" sz="2400" dirty="0">
              <a:latin typeface="Trebuchet MS" panose="020B0603020202020204" pitchFamily="34" charset="0"/>
            </a:endParaRPr>
          </a:p>
          <a:p>
            <a:pPr marL="342900" indent="-342900">
              <a:lnSpc>
                <a:spcPct val="90000"/>
              </a:lnSpc>
              <a:buFont typeface="Arial" panose="020B0604020202020204" pitchFamily="34" charset="0"/>
              <a:buChar char="•"/>
            </a:pPr>
            <a:r>
              <a:rPr lang="en-US" altLang="ko-KR" sz="2400" dirty="0">
                <a:latin typeface="Trebuchet MS" panose="020B0603020202020204" pitchFamily="34" charset="0"/>
              </a:rPr>
              <a:t>invoking </a:t>
            </a:r>
            <a:r>
              <a:rPr lang="en-US" altLang="ko-KR" sz="2400" dirty="0" err="1">
                <a:latin typeface="Trebuchet MS" panose="020B0603020202020204" pitchFamily="34" charset="0"/>
              </a:rPr>
              <a:t>writeObject</a:t>
            </a:r>
            <a:r>
              <a:rPr lang="en-US" altLang="ko-KR" sz="2400" dirty="0">
                <a:latin typeface="Trebuchet MS" panose="020B0603020202020204" pitchFamily="34" charset="0"/>
              </a:rPr>
              <a:t>( ) of the class </a:t>
            </a:r>
            <a:r>
              <a:rPr lang="en-US" altLang="ko-KR" sz="2400" dirty="0" err="1">
                <a:latin typeface="Trebuchet MS" panose="020B0603020202020204" pitchFamily="34" charset="0"/>
              </a:rPr>
              <a:t>ObjectOutputStream</a:t>
            </a:r>
            <a:r>
              <a:rPr lang="en-US" altLang="ko-KR" sz="2400" dirty="0">
                <a:latin typeface="Trebuchet MS" panose="020B0603020202020204" pitchFamily="34" charset="0"/>
              </a:rPr>
              <a:t> to serialize the object of </a:t>
            </a:r>
            <a:r>
              <a:rPr lang="en-US" altLang="ko-KR" sz="2400" dirty="0" err="1">
                <a:latin typeface="Trebuchet MS" panose="020B0603020202020204" pitchFamily="34" charset="0"/>
              </a:rPr>
              <a:t>FileOutputStream</a:t>
            </a:r>
            <a:r>
              <a:rPr lang="en-US" altLang="ko-KR" sz="2400" dirty="0">
                <a:latin typeface="Trebuchet MS" panose="020B0603020202020204" pitchFamily="34" charset="0"/>
              </a:rPr>
              <a:t>.</a:t>
            </a:r>
          </a:p>
          <a:p>
            <a:pPr marL="342900" indent="-342900">
              <a:lnSpc>
                <a:spcPct val="90000"/>
              </a:lnSpc>
              <a:buFont typeface="Arial" panose="020B0604020202020204" pitchFamily="34" charset="0"/>
              <a:buChar char="•"/>
            </a:pPr>
            <a:endParaRPr lang="en-US" altLang="ko-KR" sz="2400" dirty="0">
              <a:latin typeface="Trebuchet MS" panose="020B0603020202020204" pitchFamily="34" charset="0"/>
            </a:endParaRPr>
          </a:p>
          <a:p>
            <a:pPr marL="342900" indent="-342900">
              <a:lnSpc>
                <a:spcPct val="90000"/>
              </a:lnSpc>
              <a:buFont typeface="Arial" panose="020B0604020202020204" pitchFamily="34" charset="0"/>
              <a:buChar char="•"/>
            </a:pPr>
            <a:r>
              <a:rPr lang="en-US" altLang="ko-KR" sz="2400" dirty="0">
                <a:latin typeface="Trebuchet MS" panose="020B0603020202020204" pitchFamily="34" charset="0"/>
              </a:rPr>
              <a:t>The object of </a:t>
            </a:r>
            <a:r>
              <a:rPr lang="en-US" altLang="ko-KR" sz="2400" dirty="0" err="1">
                <a:latin typeface="Trebuchet MS" panose="020B0603020202020204" pitchFamily="34" charset="0"/>
              </a:rPr>
              <a:t>FileOutputStream</a:t>
            </a:r>
            <a:r>
              <a:rPr lang="en-US" altLang="ko-KR" sz="2400" dirty="0">
                <a:latin typeface="Trebuchet MS" panose="020B0603020202020204" pitchFamily="34" charset="0"/>
              </a:rPr>
              <a:t> is flushed and closed.</a:t>
            </a:r>
          </a:p>
          <a:p>
            <a:pPr marL="342900" indent="-342900">
              <a:lnSpc>
                <a:spcPct val="90000"/>
              </a:lnSpc>
              <a:buFont typeface="Arial" panose="020B0604020202020204" pitchFamily="34" charset="0"/>
              <a:buChar char="•"/>
            </a:pPr>
            <a:endParaRPr lang="en-US" altLang="ko-KR" sz="2400" b="1" dirty="0">
              <a:solidFill>
                <a:schemeClr val="accent5"/>
              </a:solidFill>
              <a:latin typeface="Trebuchet MS" panose="020B0603020202020204" pitchFamily="34" charset="0"/>
            </a:endParaRPr>
          </a:p>
          <a:p>
            <a:pPr marL="342900" indent="-342900">
              <a:lnSpc>
                <a:spcPct val="90000"/>
              </a:lnSpc>
              <a:buFont typeface="Arial" panose="020B0604020202020204" pitchFamily="34" charset="0"/>
              <a:buChar char="•"/>
            </a:pPr>
            <a:r>
              <a:rPr lang="en-US" altLang="ko-KR" sz="2400" dirty="0" err="1">
                <a:latin typeface="Trebuchet MS" panose="020B0603020202020204" pitchFamily="34" charset="0"/>
              </a:rPr>
              <a:t>ObjectOutputStream</a:t>
            </a:r>
            <a:r>
              <a:rPr lang="en-US" altLang="ko-KR" sz="2400" dirty="0">
                <a:latin typeface="Trebuchet MS" panose="020B0603020202020204" pitchFamily="34" charset="0"/>
              </a:rPr>
              <a:t> is used to create binary representation of Serializable objects</a:t>
            </a:r>
          </a:p>
        </p:txBody>
      </p:sp>
    </p:spTree>
    <p:extLst>
      <p:ext uri="{BB962C8B-B14F-4D97-AF65-F5344CB8AC3E}">
        <p14:creationId xmlns:p14="http://schemas.microsoft.com/office/powerpoint/2010/main" val="2519362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Random Access Files</a:t>
            </a:r>
            <a:endParaRPr spc="-150" dirty="0"/>
          </a:p>
        </p:txBody>
      </p:sp>
      <p:sp>
        <p:nvSpPr>
          <p:cNvPr id="6" name="object 3"/>
          <p:cNvSpPr txBox="1"/>
          <p:nvPr/>
        </p:nvSpPr>
        <p:spPr>
          <a:xfrm>
            <a:off x="535940" y="1569720"/>
            <a:ext cx="7994015" cy="2033890"/>
          </a:xfrm>
          <a:prstGeom prst="rect">
            <a:avLst/>
          </a:prstGeom>
        </p:spPr>
        <p:txBody>
          <a:bodyPr vert="horz" wrap="square" lIns="0" tIns="63500" rIns="0" bIns="0" rtlCol="0">
            <a:spAutoFit/>
          </a:bodyPr>
          <a:lstStyle/>
          <a:p>
            <a:pPr marL="457200" indent="-457200">
              <a:buFont typeface="Arial" panose="020B0604020202020204" pitchFamily="34" charset="0"/>
              <a:buChar char="•"/>
            </a:pPr>
            <a:r>
              <a:rPr lang="en-US" altLang="ko-KR" sz="2800" dirty="0">
                <a:latin typeface="Trebuchet MS" panose="020B0603020202020204" pitchFamily="34" charset="0"/>
              </a:rPr>
              <a:t>Random access files are files in which records can be accessed in any order.</a:t>
            </a:r>
          </a:p>
          <a:p>
            <a:pPr marL="914400" lvl="1" indent="-457200">
              <a:buFont typeface="Wingdings" panose="05000000000000000000" pitchFamily="2" charset="2"/>
              <a:buChar char="ü"/>
            </a:pPr>
            <a:r>
              <a:rPr lang="en-US" altLang="ko-KR" sz="2400" dirty="0">
                <a:latin typeface="Trebuchet MS" panose="020B0603020202020204" pitchFamily="34" charset="0"/>
              </a:rPr>
              <a:t>Also called direct access files.</a:t>
            </a:r>
          </a:p>
          <a:p>
            <a:pPr marL="914400" lvl="1" indent="-457200">
              <a:buFont typeface="Wingdings" panose="05000000000000000000" pitchFamily="2" charset="2"/>
              <a:buChar char="ü"/>
            </a:pPr>
            <a:r>
              <a:rPr lang="en-US" altLang="ko-KR" sz="2400" dirty="0">
                <a:latin typeface="Trebuchet MS" panose="020B0603020202020204" pitchFamily="34" charset="0"/>
              </a:rPr>
              <a:t>More efficient than sequential access files</a:t>
            </a:r>
          </a:p>
          <a:p>
            <a:pPr marL="457200" indent="-457200">
              <a:buFont typeface="Arial" panose="020B0604020202020204" pitchFamily="34" charset="0"/>
              <a:buChar char="•"/>
            </a:pPr>
            <a:endParaRPr lang="en-US" altLang="ko-KR" sz="2400" dirty="0">
              <a:latin typeface="Trebuchet MS" panose="020B0603020202020204" pitchFamily="34"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947" y="3603610"/>
            <a:ext cx="4200000" cy="2520000"/>
          </a:xfrm>
          <a:prstGeom prst="rect">
            <a:avLst/>
          </a:prstGeom>
        </p:spPr>
      </p:pic>
    </p:spTree>
    <p:extLst>
      <p:ext uri="{BB962C8B-B14F-4D97-AF65-F5344CB8AC3E}">
        <p14:creationId xmlns:p14="http://schemas.microsoft.com/office/powerpoint/2010/main" val="1604728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Random Access Files</a:t>
            </a:r>
            <a:endParaRPr spc="-150" dirty="0"/>
          </a:p>
        </p:txBody>
      </p:sp>
      <p:sp>
        <p:nvSpPr>
          <p:cNvPr id="6" name="object 3"/>
          <p:cNvSpPr txBox="1"/>
          <p:nvPr/>
        </p:nvSpPr>
        <p:spPr>
          <a:xfrm>
            <a:off x="535940" y="1569720"/>
            <a:ext cx="7994015" cy="4957767"/>
          </a:xfrm>
          <a:prstGeom prst="rect">
            <a:avLst/>
          </a:prstGeom>
        </p:spPr>
        <p:txBody>
          <a:bodyPr vert="horz" wrap="square" lIns="0" tIns="63500" rIns="0" bIns="0" rtlCol="0">
            <a:spAutoFit/>
          </a:bodyPr>
          <a:lstStyle/>
          <a:p>
            <a:pPr marL="457200" indent="-457200">
              <a:buFont typeface="Arial" panose="020B0604020202020204" pitchFamily="34" charset="0"/>
              <a:buChar char="•"/>
            </a:pPr>
            <a:r>
              <a:rPr lang="en-US" altLang="ko-KR" sz="2800" dirty="0">
                <a:latin typeface="Trebuchet MS" panose="020B0603020202020204" pitchFamily="34" charset="0"/>
              </a:rPr>
              <a:t>The class </a:t>
            </a:r>
            <a:r>
              <a:rPr lang="en-US" altLang="ko-KR" sz="2800" b="1" dirty="0" err="1">
                <a:solidFill>
                  <a:schemeClr val="accent5"/>
                </a:solidFill>
                <a:latin typeface="Courier New" panose="02070309020205020404" pitchFamily="49" charset="0"/>
                <a:cs typeface="Courier New" panose="02070309020205020404" pitchFamily="49" charset="0"/>
              </a:rPr>
              <a:t>RandomAccessFile</a:t>
            </a:r>
            <a:r>
              <a:rPr lang="en-US" altLang="ko-KR" sz="2800" dirty="0">
                <a:latin typeface="Trebuchet MS" panose="020B0603020202020204" pitchFamily="34" charset="0"/>
              </a:rPr>
              <a:t> is in the </a:t>
            </a:r>
            <a:r>
              <a:rPr lang="en-US" altLang="ko-KR" sz="2800" dirty="0" err="1">
                <a:latin typeface="Trebuchet MS" panose="020B0603020202020204" pitchFamily="34" charset="0"/>
              </a:rPr>
              <a:t>java.io.package</a:t>
            </a:r>
            <a:r>
              <a:rPr lang="en-US" altLang="ko-KR" sz="2800" dirty="0">
                <a:latin typeface="Trebuchet MS" panose="020B0603020202020204" pitchFamily="34" charset="0"/>
              </a:rPr>
              <a:t>.</a:t>
            </a:r>
          </a:p>
          <a:p>
            <a:pPr marL="742950" lvl="1" indent="-285750">
              <a:buFont typeface="Wingdings" panose="05000000000000000000" pitchFamily="2" charset="2"/>
              <a:buChar char="ü"/>
            </a:pPr>
            <a:r>
              <a:rPr lang="en-US" altLang="ko-KR" b="1" dirty="0">
                <a:latin typeface="Courier New" panose="02070309020205020404" pitchFamily="49" charset="0"/>
                <a:cs typeface="Courier New" panose="02070309020205020404" pitchFamily="49" charset="0"/>
              </a:rPr>
              <a:t>public </a:t>
            </a:r>
            <a:r>
              <a:rPr lang="en-US" altLang="ko-KR" b="1" dirty="0" err="1">
                <a:latin typeface="Courier New" panose="02070309020205020404" pitchFamily="49" charset="0"/>
                <a:cs typeface="Courier New" panose="02070309020205020404" pitchFamily="49" charset="0"/>
              </a:rPr>
              <a:t>RandomAccessFile</a:t>
            </a:r>
            <a:r>
              <a:rPr lang="en-US" altLang="ko-KR" b="1" dirty="0">
                <a:latin typeface="Courier New" panose="02070309020205020404" pitchFamily="49" charset="0"/>
                <a:cs typeface="Courier New" panose="02070309020205020404" pitchFamily="49" charset="0"/>
              </a:rPr>
              <a:t>(String </a:t>
            </a:r>
            <a:r>
              <a:rPr lang="en-US" altLang="ko-KR" b="1" dirty="0" err="1">
                <a:latin typeface="Courier New" panose="02070309020205020404" pitchFamily="49" charset="0"/>
                <a:cs typeface="Courier New" panose="02070309020205020404" pitchFamily="49" charset="0"/>
              </a:rPr>
              <a:t>fileName</a:t>
            </a:r>
            <a:r>
              <a:rPr lang="en-US" altLang="ko-KR" b="1" dirty="0">
                <a:latin typeface="Courier New" panose="02070309020205020404" pitchFamily="49" charset="0"/>
                <a:cs typeface="Courier New" panose="02070309020205020404" pitchFamily="49" charset="0"/>
              </a:rPr>
              <a:t>, String mode)</a:t>
            </a:r>
            <a:endParaRPr lang="en-US" altLang="ko-KR" b="1" dirty="0">
              <a:latin typeface="Trebuchet MS" panose="020B0603020202020204" pitchFamily="34" charset="0"/>
            </a:endParaRPr>
          </a:p>
          <a:p>
            <a:pPr marL="742950" lvl="1" indent="-285750">
              <a:buFont typeface="Wingdings" panose="05000000000000000000" pitchFamily="2" charset="2"/>
              <a:buChar char="ü"/>
            </a:pPr>
            <a:r>
              <a:rPr lang="en-US" altLang="ko-KR" b="1" dirty="0">
                <a:latin typeface="Courier New" panose="02070309020205020404" pitchFamily="49" charset="0"/>
                <a:cs typeface="Courier New" panose="02070309020205020404" pitchFamily="49" charset="0"/>
              </a:rPr>
              <a:t>public </a:t>
            </a:r>
            <a:r>
              <a:rPr lang="en-US" altLang="ko-KR" b="1" dirty="0" err="1">
                <a:latin typeface="Courier New" panose="02070309020205020404" pitchFamily="49" charset="0"/>
                <a:cs typeface="Courier New" panose="02070309020205020404" pitchFamily="49" charset="0"/>
              </a:rPr>
              <a:t>RandomAccessFile</a:t>
            </a:r>
            <a:r>
              <a:rPr lang="en-US" altLang="ko-KR" b="1" dirty="0">
                <a:latin typeface="Courier New" panose="02070309020205020404" pitchFamily="49" charset="0"/>
                <a:cs typeface="Courier New" panose="02070309020205020404" pitchFamily="49" charset="0"/>
              </a:rPr>
              <a:t>(File </a:t>
            </a:r>
            <a:r>
              <a:rPr lang="en-US" altLang="ko-KR" b="1" dirty="0" err="1">
                <a:latin typeface="Courier New" panose="02070309020205020404" pitchFamily="49" charset="0"/>
                <a:cs typeface="Courier New" panose="02070309020205020404" pitchFamily="49" charset="0"/>
              </a:rPr>
              <a:t>fileObject</a:t>
            </a:r>
            <a:r>
              <a:rPr lang="en-US" altLang="ko-KR" b="1" dirty="0">
                <a:latin typeface="Courier New" panose="02070309020205020404" pitchFamily="49" charset="0"/>
                <a:cs typeface="Courier New" panose="02070309020205020404" pitchFamily="49" charset="0"/>
              </a:rPr>
              <a:t>, String mode)</a:t>
            </a:r>
          </a:p>
          <a:p>
            <a:pPr lvl="1"/>
            <a:endParaRPr lang="en-US" altLang="ko-KR" dirty="0">
              <a:latin typeface="Trebuchet MS" panose="020B0603020202020204" pitchFamily="34" charset="0"/>
              <a:cs typeface="Courier New" panose="02070309020205020404" pitchFamily="49" charset="0"/>
            </a:endParaRPr>
          </a:p>
          <a:p>
            <a:pPr lvl="1"/>
            <a:r>
              <a:rPr lang="en-US" altLang="ko-KR" dirty="0">
                <a:latin typeface="Trebuchet MS" panose="020B0603020202020204" pitchFamily="34" charset="0"/>
                <a:cs typeface="Courier New" panose="02070309020205020404" pitchFamily="49" charset="0"/>
              </a:rPr>
              <a:t>Opens the file, dose not delete data already in the file, but does position the file pointer at the first location.</a:t>
            </a:r>
            <a:endParaRPr lang="en-US" altLang="ko-KR" dirty="0">
              <a:latin typeface="Trebuchet MS" panose="020B0603020202020204" pitchFamily="34" charset="0"/>
            </a:endParaRPr>
          </a:p>
          <a:p>
            <a:pPr marL="457200" indent="-457200">
              <a:buFont typeface="Arial" panose="020B0604020202020204" pitchFamily="34" charset="0"/>
              <a:buChar char="•"/>
            </a:pPr>
            <a:endParaRPr lang="en-US" altLang="ko-KR" sz="2800" dirty="0">
              <a:latin typeface="Trebuchet MS" panose="020B0603020202020204" pitchFamily="34" charset="0"/>
            </a:endParaRPr>
          </a:p>
          <a:p>
            <a:pPr lvl="1"/>
            <a:r>
              <a:rPr lang="en-US" altLang="ko-KR" b="1" dirty="0" err="1">
                <a:latin typeface="Courier New" panose="02070309020205020404" pitchFamily="49" charset="0"/>
                <a:cs typeface="Courier New" panose="02070309020205020404" pitchFamily="49" charset="0"/>
              </a:rPr>
              <a:t>RandomAccessFile</a:t>
            </a:r>
            <a:r>
              <a:rPr lang="en-US" altLang="ko-KR" b="1" dirty="0">
                <a:latin typeface="Courier New" panose="02070309020205020404" pitchFamily="49" charset="0"/>
                <a:cs typeface="Courier New" panose="02070309020205020404" pitchFamily="49" charset="0"/>
              </a:rPr>
              <a:t> </a:t>
            </a:r>
            <a:r>
              <a:rPr lang="en-US" altLang="ko-KR" b="1" dirty="0" err="1">
                <a:latin typeface="Courier New" panose="02070309020205020404" pitchFamily="49" charset="0"/>
                <a:cs typeface="Courier New" panose="02070309020205020404" pitchFamily="49" charset="0"/>
              </a:rPr>
              <a:t>raf</a:t>
            </a:r>
            <a:r>
              <a:rPr lang="en-US" altLang="ko-KR" b="1" dirty="0">
                <a:latin typeface="Courier New" panose="02070309020205020404" pitchFamily="49" charset="0"/>
                <a:cs typeface="Courier New" panose="02070309020205020404" pitchFamily="49" charset="0"/>
              </a:rPr>
              <a:t>;</a:t>
            </a:r>
          </a:p>
          <a:p>
            <a:pPr lvl="1"/>
            <a:r>
              <a:rPr lang="en-US" altLang="ko-KR" b="1" dirty="0" err="1">
                <a:latin typeface="Courier New" panose="02070309020205020404" pitchFamily="49" charset="0"/>
                <a:cs typeface="Courier New" panose="02070309020205020404" pitchFamily="49" charset="0"/>
              </a:rPr>
              <a:t>raf</a:t>
            </a:r>
            <a:r>
              <a:rPr lang="en-US" altLang="ko-KR" b="1" dirty="0">
                <a:latin typeface="Courier New" panose="02070309020205020404" pitchFamily="49" charset="0"/>
                <a:cs typeface="Courier New" panose="02070309020205020404" pitchFamily="49" charset="0"/>
              </a:rPr>
              <a:t> = new </a:t>
            </a:r>
            <a:r>
              <a:rPr lang="en-US" altLang="ko-KR" b="1" dirty="0" err="1">
                <a:latin typeface="Courier New" panose="02070309020205020404" pitchFamily="49" charset="0"/>
                <a:cs typeface="Courier New" panose="02070309020205020404" pitchFamily="49" charset="0"/>
              </a:rPr>
              <a:t>RandomAccessFile</a:t>
            </a:r>
            <a:r>
              <a:rPr lang="en-US" altLang="ko-KR" b="1" dirty="0">
                <a:latin typeface="Courier New" panose="02070309020205020404" pitchFamily="49" charset="0"/>
                <a:cs typeface="Courier New" panose="02070309020205020404" pitchFamily="49" charset="0"/>
              </a:rPr>
              <a:t>("input.txt", "</a:t>
            </a:r>
            <a:r>
              <a:rPr lang="en-US" altLang="ko-KR" b="1" dirty="0" err="1">
                <a:latin typeface="Courier New" panose="02070309020205020404" pitchFamily="49" charset="0"/>
                <a:cs typeface="Courier New" panose="02070309020205020404" pitchFamily="49" charset="0"/>
              </a:rPr>
              <a:t>rw</a:t>
            </a:r>
            <a:r>
              <a:rPr lang="en-US" altLang="ko-KR" b="1" dirty="0">
                <a:latin typeface="Courier New" panose="02070309020205020404" pitchFamily="49" charset="0"/>
                <a:cs typeface="Courier New" panose="02070309020205020404" pitchFamily="49" charset="0"/>
              </a:rPr>
              <a:t>");</a:t>
            </a:r>
            <a:endParaRPr lang="en-US" altLang="ko-KR" sz="2800" b="1" dirty="0">
              <a:latin typeface="Courier New" panose="02070309020205020404" pitchFamily="49" charset="0"/>
              <a:cs typeface="Courier New" panose="02070309020205020404" pitchFamily="49" charset="0"/>
            </a:endParaRPr>
          </a:p>
          <a:p>
            <a:pPr lvl="1"/>
            <a:endParaRPr lang="en-US" altLang="ko-KR" b="1" dirty="0">
              <a:latin typeface="Courier New" panose="02070309020205020404" pitchFamily="49" charset="0"/>
              <a:cs typeface="Courier New" panose="02070309020205020404" pitchFamily="49" charset="0"/>
            </a:endParaRPr>
          </a:p>
          <a:p>
            <a:pPr lvl="1"/>
            <a:r>
              <a:rPr lang="en-US" altLang="ko-KR" b="1" dirty="0" err="1">
                <a:latin typeface="Courier New" panose="02070309020205020404" pitchFamily="49" charset="0"/>
                <a:cs typeface="Courier New" panose="02070309020205020404" pitchFamily="49" charset="0"/>
              </a:rPr>
              <a:t>RandomAccessFile</a:t>
            </a:r>
            <a:r>
              <a:rPr lang="en-US" altLang="ko-KR" b="1" dirty="0">
                <a:latin typeface="Courier New" panose="02070309020205020404" pitchFamily="49" charset="0"/>
                <a:cs typeface="Courier New" panose="02070309020205020404" pitchFamily="49" charset="0"/>
              </a:rPr>
              <a:t> </a:t>
            </a:r>
            <a:r>
              <a:rPr lang="en-US" altLang="ko-KR" b="1" dirty="0" err="1">
                <a:latin typeface="Courier New" panose="02070309020205020404" pitchFamily="49" charset="0"/>
                <a:cs typeface="Courier New" panose="02070309020205020404" pitchFamily="49" charset="0"/>
              </a:rPr>
              <a:t>raf</a:t>
            </a:r>
            <a:r>
              <a:rPr lang="en-US" altLang="ko-KR" b="1" dirty="0">
                <a:latin typeface="Courier New" panose="02070309020205020404" pitchFamily="49" charset="0"/>
                <a:cs typeface="Courier New" panose="02070309020205020404" pitchFamily="49" charset="0"/>
              </a:rPr>
              <a:t>;</a:t>
            </a:r>
          </a:p>
          <a:p>
            <a:pPr lvl="1"/>
            <a:r>
              <a:rPr lang="en-US" altLang="ko-KR" b="1" dirty="0" err="1">
                <a:latin typeface="Courier New" panose="02070309020205020404" pitchFamily="49" charset="0"/>
                <a:cs typeface="Courier New" panose="02070309020205020404" pitchFamily="49" charset="0"/>
              </a:rPr>
              <a:t>raf</a:t>
            </a:r>
            <a:r>
              <a:rPr lang="en-US" altLang="ko-KR" b="1" dirty="0">
                <a:latin typeface="Courier New" panose="02070309020205020404" pitchFamily="49" charset="0"/>
                <a:cs typeface="Courier New" panose="02070309020205020404" pitchFamily="49" charset="0"/>
              </a:rPr>
              <a:t> = new </a:t>
            </a:r>
            <a:r>
              <a:rPr lang="en-US" altLang="ko-KR" b="1" dirty="0" err="1">
                <a:latin typeface="Courier New" panose="02070309020205020404" pitchFamily="49" charset="0"/>
                <a:cs typeface="Courier New" panose="02070309020205020404" pitchFamily="49" charset="0"/>
              </a:rPr>
              <a:t>RandomAccessFile</a:t>
            </a:r>
            <a:r>
              <a:rPr lang="en-US" altLang="ko-KR" b="1" dirty="0">
                <a:latin typeface="Courier New" panose="02070309020205020404" pitchFamily="49" charset="0"/>
                <a:cs typeface="Courier New" panose="02070309020205020404" pitchFamily="49" charset="0"/>
              </a:rPr>
              <a:t>(new File("input.txt"), "</a:t>
            </a:r>
            <a:r>
              <a:rPr lang="en-US" altLang="ko-KR" b="1" dirty="0" err="1">
                <a:latin typeface="Courier New" panose="02070309020205020404" pitchFamily="49" charset="0"/>
                <a:cs typeface="Courier New" panose="02070309020205020404" pitchFamily="49" charset="0"/>
              </a:rPr>
              <a:t>rw</a:t>
            </a:r>
            <a:r>
              <a:rPr lang="en-US" altLang="ko-KR" b="1" dirty="0">
                <a:latin typeface="Courier New" panose="02070309020205020404" pitchFamily="49" charset="0"/>
                <a:cs typeface="Courier New" panose="02070309020205020404" pitchFamily="49" charset="0"/>
              </a:rPr>
              <a:t>");</a:t>
            </a:r>
          </a:p>
          <a:p>
            <a:endParaRPr lang="en-US" altLang="ko-KR" b="1" dirty="0">
              <a:latin typeface="Courier New" panose="02070309020205020404" pitchFamily="49" charset="0"/>
              <a:cs typeface="Courier New" panose="02070309020205020404" pitchFamily="49" charset="0"/>
            </a:endParaRPr>
          </a:p>
          <a:p>
            <a:endParaRPr lang="en-US" altLang="ko-KR" sz="2400" dirty="0">
              <a:latin typeface="Trebuchet MS" panose="020B0603020202020204" pitchFamily="34" charset="0"/>
            </a:endParaRPr>
          </a:p>
        </p:txBody>
      </p:sp>
    </p:spTree>
    <p:extLst>
      <p:ext uri="{BB962C8B-B14F-4D97-AF65-F5344CB8AC3E}">
        <p14:creationId xmlns:p14="http://schemas.microsoft.com/office/powerpoint/2010/main" val="1526354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Random Access Files</a:t>
            </a:r>
            <a:endParaRPr spc="-150" dirty="0"/>
          </a:p>
        </p:txBody>
      </p:sp>
      <p:sp>
        <p:nvSpPr>
          <p:cNvPr id="6" name="object 3"/>
          <p:cNvSpPr txBox="1"/>
          <p:nvPr/>
        </p:nvSpPr>
        <p:spPr>
          <a:xfrm>
            <a:off x="723900" y="4759960"/>
            <a:ext cx="8420100" cy="618118"/>
          </a:xfrm>
          <a:prstGeom prst="rect">
            <a:avLst/>
          </a:prstGeom>
        </p:spPr>
        <p:txBody>
          <a:bodyPr vert="horz" wrap="square" lIns="0" tIns="63500" rIns="0" bIns="0" rtlCol="0">
            <a:spAutoFit/>
          </a:bodyPr>
          <a:lstStyle/>
          <a:p>
            <a:endParaRPr lang="en-US" altLang="ko-KR" b="1" dirty="0">
              <a:latin typeface="Courier New" panose="02070309020205020404" pitchFamily="49" charset="0"/>
              <a:cs typeface="Courier New" panose="02070309020205020404" pitchFamily="49" charset="0"/>
            </a:endParaRPr>
          </a:p>
          <a:p>
            <a:r>
              <a:rPr lang="en-US" altLang="ko-KR" b="1" dirty="0">
                <a:latin typeface="Courier New" panose="02070309020205020404" pitchFamily="49" charset="0"/>
                <a:cs typeface="Courier New" panose="02070309020205020404" pitchFamily="49" charset="0"/>
              </a:rPr>
              <a:t>e.g. </a:t>
            </a:r>
            <a:r>
              <a:rPr lang="en-US" altLang="ko-KR" b="1" dirty="0" err="1">
                <a:latin typeface="Courier New" panose="02070309020205020404" pitchFamily="49" charset="0"/>
                <a:cs typeface="Courier New" panose="02070309020205020404" pitchFamily="49" charset="0"/>
              </a:rPr>
              <a:t>RandomAccessFile</a:t>
            </a:r>
            <a:r>
              <a:rPr lang="en-US" altLang="ko-KR" b="1" dirty="0">
                <a:latin typeface="Trebuchet MS" panose="020B0603020202020204" pitchFamily="34" charset="0"/>
              </a:rPr>
              <a:t> </a:t>
            </a:r>
            <a:r>
              <a:rPr lang="en-US" altLang="ko-KR" b="1" dirty="0" err="1">
                <a:latin typeface="Courier New" panose="02070309020205020404" pitchFamily="49" charset="0"/>
                <a:cs typeface="Courier New" panose="02070309020205020404" pitchFamily="49" charset="0"/>
              </a:rPr>
              <a:t>raf</a:t>
            </a:r>
            <a:r>
              <a:rPr lang="en-US" altLang="ko-KR" b="1" dirty="0">
                <a:latin typeface="Courier New" panose="02070309020205020404" pitchFamily="49" charset="0"/>
                <a:cs typeface="Courier New" panose="02070309020205020404" pitchFamily="49" charset="0"/>
              </a:rPr>
              <a:t> = new </a:t>
            </a:r>
            <a:r>
              <a:rPr lang="en-US" altLang="ko-KR" b="1" dirty="0" err="1">
                <a:latin typeface="Courier New" panose="02070309020205020404" pitchFamily="49" charset="0"/>
                <a:cs typeface="Courier New" panose="02070309020205020404" pitchFamily="49" charset="0"/>
              </a:rPr>
              <a:t>RandomAccessFile</a:t>
            </a:r>
            <a:r>
              <a:rPr lang="en-US" altLang="ko-KR" b="1" dirty="0">
                <a:latin typeface="Courier New" panose="02070309020205020404" pitchFamily="49" charset="0"/>
                <a:cs typeface="Courier New" panose="02070309020205020404" pitchFamily="49" charset="0"/>
              </a:rPr>
              <a:t>(file, ”</a:t>
            </a:r>
            <a:r>
              <a:rPr lang="en-US" altLang="ko-KR" b="1" dirty="0" err="1">
                <a:latin typeface="Courier New" panose="02070309020205020404" pitchFamily="49" charset="0"/>
                <a:cs typeface="Courier New" panose="02070309020205020404" pitchFamily="49" charset="0"/>
              </a:rPr>
              <a:t>rw</a:t>
            </a:r>
            <a:r>
              <a:rPr lang="en-US" altLang="ko-KR" b="1" dirty="0">
                <a:latin typeface="Courier New" panose="02070309020205020404" pitchFamily="49" charset="0"/>
                <a:cs typeface="Courier New" panose="02070309020205020404" pitchFamily="49" charset="0"/>
              </a:rPr>
              <a:t>”);</a:t>
            </a:r>
            <a:endParaRPr lang="en-US" altLang="ko-KR" b="1" dirty="0">
              <a:latin typeface="Trebuchet MS" panose="020B0603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val="1077985197"/>
              </p:ext>
            </p:extLst>
          </p:nvPr>
        </p:nvGraphicFramePr>
        <p:xfrm>
          <a:off x="723900" y="2098040"/>
          <a:ext cx="7696200" cy="2661920"/>
        </p:xfrm>
        <a:graphic>
          <a:graphicData uri="http://schemas.openxmlformats.org/drawingml/2006/table">
            <a:tbl>
              <a:tblPr firstRow="1" bandRow="1">
                <a:tableStyleId>{7DF18680-E054-41AD-8BC1-D1AEF772440D}</a:tableStyleId>
              </a:tblPr>
              <a:tblGrid>
                <a:gridCol w="777852">
                  <a:extLst>
                    <a:ext uri="{9D8B030D-6E8A-4147-A177-3AD203B41FA5}">
                      <a16:colId xmlns:a16="http://schemas.microsoft.com/office/drawing/2014/main" val="1722372204"/>
                    </a:ext>
                  </a:extLst>
                </a:gridCol>
                <a:gridCol w="6918348">
                  <a:extLst>
                    <a:ext uri="{9D8B030D-6E8A-4147-A177-3AD203B41FA5}">
                      <a16:colId xmlns:a16="http://schemas.microsoft.com/office/drawing/2014/main" val="807781072"/>
                    </a:ext>
                  </a:extLst>
                </a:gridCol>
              </a:tblGrid>
              <a:tr h="370840">
                <a:tc>
                  <a:txBody>
                    <a:bodyPr/>
                    <a:lstStyle/>
                    <a:p>
                      <a:pPr latinLnBrk="1"/>
                      <a:r>
                        <a:rPr lang="en-US" altLang="ko-KR" dirty="0"/>
                        <a:t>Mode</a:t>
                      </a:r>
                      <a:endParaRPr lang="ko-KR" altLang="en-US" dirty="0"/>
                    </a:p>
                  </a:txBody>
                  <a:tcPr/>
                </a:tc>
                <a:tc>
                  <a:txBody>
                    <a:bodyPr/>
                    <a:lstStyle/>
                    <a:p>
                      <a:pPr latinLnBrk="1"/>
                      <a:r>
                        <a:rPr lang="en-US" altLang="ko-KR" dirty="0"/>
                        <a:t>Remarks</a:t>
                      </a:r>
                      <a:endParaRPr lang="ko-KR" altLang="en-US" dirty="0"/>
                    </a:p>
                  </a:txBody>
                  <a:tcPr/>
                </a:tc>
                <a:extLst>
                  <a:ext uri="{0D108BD9-81ED-4DB2-BD59-A6C34878D82A}">
                    <a16:rowId xmlns:a16="http://schemas.microsoft.com/office/drawing/2014/main" val="3718274420"/>
                  </a:ext>
                </a:extLst>
              </a:tr>
              <a:tr h="370840">
                <a:tc>
                  <a:txBody>
                    <a:bodyPr/>
                    <a:lstStyle/>
                    <a:p>
                      <a:pPr latinLnBrk="1"/>
                      <a:r>
                        <a:rPr lang="en-US" altLang="ko-KR" dirty="0"/>
                        <a:t>“r”</a:t>
                      </a:r>
                      <a:endParaRPr lang="ko-KR" altLang="en-US" dirty="0"/>
                    </a:p>
                  </a:txBody>
                  <a:tcPr anchor="ctr"/>
                </a:tc>
                <a:tc>
                  <a:txBody>
                    <a:bodyPr/>
                    <a:lstStyle/>
                    <a:p>
                      <a:pPr latinLnBrk="1"/>
                      <a:r>
                        <a:rPr lang="en-US" altLang="ko-KR" dirty="0"/>
                        <a:t>The</a:t>
                      </a:r>
                      <a:r>
                        <a:rPr lang="en-US" altLang="ko-KR" baseline="0" dirty="0"/>
                        <a:t> file is opened in a read-only mode.</a:t>
                      </a:r>
                      <a:endParaRPr lang="ko-KR" altLang="en-US" dirty="0"/>
                    </a:p>
                  </a:txBody>
                  <a:tcPr anchor="ctr"/>
                </a:tc>
                <a:extLst>
                  <a:ext uri="{0D108BD9-81ED-4DB2-BD59-A6C34878D82A}">
                    <a16:rowId xmlns:a16="http://schemas.microsoft.com/office/drawing/2014/main" val="2640701784"/>
                  </a:ext>
                </a:extLst>
              </a:tr>
              <a:tr h="370840">
                <a:tc>
                  <a:txBody>
                    <a:bodyPr/>
                    <a:lstStyle/>
                    <a:p>
                      <a:pPr latinLnBrk="1"/>
                      <a:r>
                        <a:rPr lang="en-US" altLang="ko-KR" dirty="0"/>
                        <a:t>“</a:t>
                      </a:r>
                      <a:r>
                        <a:rPr lang="en-US" altLang="ko-KR" dirty="0" err="1"/>
                        <a:t>rw</a:t>
                      </a:r>
                      <a:r>
                        <a:rPr lang="en-US" altLang="ko-KR" dirty="0"/>
                        <a:t>”</a:t>
                      </a:r>
                      <a:endParaRPr lang="ko-KR" altLang="en-US" dirty="0"/>
                    </a:p>
                  </a:txBody>
                  <a:tcPr anchor="ctr"/>
                </a:tc>
                <a:tc>
                  <a:txBody>
                    <a:bodyPr/>
                    <a:lstStyle/>
                    <a:p>
                      <a:pPr latinLnBrk="1"/>
                      <a:r>
                        <a:rPr lang="en-US" altLang="ko-KR" dirty="0"/>
                        <a:t>The</a:t>
                      </a:r>
                      <a:r>
                        <a:rPr lang="en-US" altLang="ko-KR" baseline="0" dirty="0"/>
                        <a:t> file is opened in a read-write mode. The file is created if it dose not exist.</a:t>
                      </a:r>
                      <a:endParaRPr lang="ko-KR" altLang="en-US" dirty="0"/>
                    </a:p>
                  </a:txBody>
                  <a:tcPr anchor="ctr"/>
                </a:tc>
                <a:extLst>
                  <a:ext uri="{0D108BD9-81ED-4DB2-BD59-A6C34878D82A}">
                    <a16:rowId xmlns:a16="http://schemas.microsoft.com/office/drawing/2014/main" val="2297633162"/>
                  </a:ext>
                </a:extLst>
              </a:tr>
              <a:tr h="370840">
                <a:tc>
                  <a:txBody>
                    <a:bodyPr/>
                    <a:lstStyle/>
                    <a:p>
                      <a:pPr latinLnBrk="1"/>
                      <a:r>
                        <a:rPr lang="en-US" altLang="ko-KR" dirty="0"/>
                        <a:t>“</a:t>
                      </a:r>
                      <a:r>
                        <a:rPr lang="en-US" altLang="ko-KR" dirty="0" err="1"/>
                        <a:t>rws</a:t>
                      </a:r>
                      <a:r>
                        <a:rPr lang="en-US" altLang="ko-KR" dirty="0"/>
                        <a:t>”</a:t>
                      </a:r>
                      <a:endParaRPr lang="ko-KR" altLang="en-US" dirty="0"/>
                    </a:p>
                  </a:txBody>
                  <a:tcPr anchor="ctr"/>
                </a:tc>
                <a:tc>
                  <a:txBody>
                    <a:bodyPr/>
                    <a:lstStyle/>
                    <a:p>
                      <a:pPr latinLnBrk="1"/>
                      <a:r>
                        <a:rPr lang="en-US" altLang="ko-KR" dirty="0"/>
                        <a:t>The</a:t>
                      </a:r>
                      <a:r>
                        <a:rPr lang="en-US" altLang="ko-KR" baseline="0" dirty="0"/>
                        <a:t> file is opened in a read-write mode. Any modifications to the file’s content and its metadata are written to the storage device immediately.</a:t>
                      </a:r>
                      <a:endParaRPr lang="ko-KR" altLang="en-US" dirty="0"/>
                    </a:p>
                  </a:txBody>
                  <a:tcPr anchor="ctr"/>
                </a:tc>
                <a:extLst>
                  <a:ext uri="{0D108BD9-81ED-4DB2-BD59-A6C34878D82A}">
                    <a16:rowId xmlns:a16="http://schemas.microsoft.com/office/drawing/2014/main" val="3776669729"/>
                  </a:ext>
                </a:extLst>
              </a:tr>
              <a:tr h="370840">
                <a:tc>
                  <a:txBody>
                    <a:bodyPr/>
                    <a:lstStyle/>
                    <a:p>
                      <a:pPr latinLnBrk="1"/>
                      <a:r>
                        <a:rPr lang="en-US" altLang="ko-KR" dirty="0"/>
                        <a:t>“</a:t>
                      </a:r>
                      <a:r>
                        <a:rPr lang="en-US" altLang="ko-KR" dirty="0" err="1"/>
                        <a:t>rwd</a:t>
                      </a:r>
                      <a:r>
                        <a:rPr lang="en-US" altLang="ko-KR" dirty="0"/>
                        <a:t>”</a:t>
                      </a:r>
                      <a:endParaRPr lang="ko-KR" altLang="en-US" dirty="0"/>
                    </a:p>
                  </a:txBody>
                  <a:tcPr anchor="ctr"/>
                </a:tc>
                <a:tc>
                  <a:txBody>
                    <a:bodyPr/>
                    <a:lstStyle/>
                    <a:p>
                      <a:pPr latinLnBrk="1"/>
                      <a:r>
                        <a:rPr lang="en-US" altLang="ko-KR" dirty="0"/>
                        <a:t>The</a:t>
                      </a:r>
                      <a:r>
                        <a:rPr lang="en-US" altLang="ko-KR" baseline="0" dirty="0"/>
                        <a:t> file is opened in a read-write mode. Any modifications to the file’s content are written to the storage device immediately.</a:t>
                      </a:r>
                      <a:endParaRPr lang="ko-KR" altLang="en-US" dirty="0"/>
                    </a:p>
                  </a:txBody>
                  <a:tcPr anchor="ctr"/>
                </a:tc>
                <a:extLst>
                  <a:ext uri="{0D108BD9-81ED-4DB2-BD59-A6C34878D82A}">
                    <a16:rowId xmlns:a16="http://schemas.microsoft.com/office/drawing/2014/main" val="910113923"/>
                  </a:ext>
                </a:extLst>
              </a:tr>
            </a:tbl>
          </a:graphicData>
        </a:graphic>
      </p:graphicFrame>
      <p:sp>
        <p:nvSpPr>
          <p:cNvPr id="5" name="object 3"/>
          <p:cNvSpPr txBox="1"/>
          <p:nvPr/>
        </p:nvSpPr>
        <p:spPr>
          <a:xfrm>
            <a:off x="723900" y="1664588"/>
            <a:ext cx="7994015" cy="433452"/>
          </a:xfrm>
          <a:prstGeom prst="rect">
            <a:avLst/>
          </a:prstGeom>
        </p:spPr>
        <p:txBody>
          <a:bodyPr vert="horz" wrap="square" lIns="0" tIns="63500" rIns="0" bIns="0" rtlCol="0">
            <a:spAutoFit/>
          </a:bodyPr>
          <a:lstStyle/>
          <a:p>
            <a:r>
              <a:rPr lang="en-US" altLang="ko-KR" sz="2400" dirty="0">
                <a:latin typeface="+mj-lt"/>
                <a:cs typeface="Courier New" panose="02070309020205020404" pitchFamily="49" charset="0"/>
              </a:rPr>
              <a:t>Table 1: </a:t>
            </a:r>
            <a:r>
              <a:rPr lang="en-US" altLang="ko-KR" sz="2400" dirty="0" err="1">
                <a:latin typeface="+mj-lt"/>
                <a:cs typeface="Courier New" panose="02070309020205020404" pitchFamily="49" charset="0"/>
              </a:rPr>
              <a:t>RandomAccessFile</a:t>
            </a:r>
            <a:r>
              <a:rPr lang="en-US" altLang="ko-KR" sz="2400" dirty="0">
                <a:latin typeface="+mj-lt"/>
              </a:rPr>
              <a:t> Mode</a:t>
            </a:r>
            <a:endParaRPr lang="en-US" altLang="ko-KR" sz="2000" dirty="0">
              <a:latin typeface="+mj-lt"/>
            </a:endParaRPr>
          </a:p>
        </p:txBody>
      </p:sp>
    </p:spTree>
    <p:extLst>
      <p:ext uri="{BB962C8B-B14F-4D97-AF65-F5344CB8AC3E}">
        <p14:creationId xmlns:p14="http://schemas.microsoft.com/office/powerpoint/2010/main" val="2535498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Random Access Files</a:t>
            </a:r>
            <a:endParaRPr spc="-150" dirty="0"/>
          </a:p>
        </p:txBody>
      </p:sp>
      <p:sp>
        <p:nvSpPr>
          <p:cNvPr id="7" name="object 3"/>
          <p:cNvSpPr txBox="1"/>
          <p:nvPr/>
        </p:nvSpPr>
        <p:spPr>
          <a:xfrm>
            <a:off x="535940" y="1569720"/>
            <a:ext cx="8608060" cy="3718967"/>
          </a:xfrm>
          <a:prstGeom prst="rect">
            <a:avLst/>
          </a:prstGeom>
        </p:spPr>
        <p:txBody>
          <a:bodyPr vert="horz" wrap="square" lIns="0" tIns="55880" rIns="0" bIns="0" rtlCol="0">
            <a:spAutoFit/>
          </a:bodyPr>
          <a:lstStyle/>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long </a:t>
            </a:r>
            <a:r>
              <a:rPr lang="en-US" altLang="ko-KR" sz="2000" dirty="0" err="1">
                <a:latin typeface="Courier New" panose="02070309020205020404" pitchFamily="49" charset="0"/>
                <a:cs typeface="Courier New" panose="02070309020205020404" pitchFamily="49" charset="0"/>
              </a:rPr>
              <a:t>getFilePointer</a:t>
            </a:r>
            <a:r>
              <a:rPr lang="en-US" altLang="ko-KR" sz="2000" dirty="0">
                <a:latin typeface="Courier New" panose="02070309020205020404" pitchFamily="49" charset="0"/>
                <a:cs typeface="Courier New" panose="02070309020205020404" pitchFamily="49" charset="0"/>
              </a:rPr>
              <a:t>()</a:t>
            </a:r>
          </a:p>
          <a:p>
            <a:pPr lvl="1"/>
            <a:r>
              <a:rPr lang="en-US" altLang="ko-KR" sz="2000" dirty="0"/>
              <a:t>Returns the current location of the file pointer. Locations are numbered starting with 0.</a:t>
            </a:r>
          </a:p>
          <a:p>
            <a:pPr lvl="1"/>
            <a:endParaRPr lang="en-US" altLang="ko-KR" sz="2000" dirty="0"/>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void </a:t>
            </a:r>
            <a:r>
              <a:rPr lang="en-US" altLang="ko-KR" sz="2000" dirty="0">
                <a:latin typeface="Courier New" panose="02070309020205020404" pitchFamily="49" charset="0"/>
                <a:cs typeface="Courier New" panose="02070309020205020404" pitchFamily="49" charset="0"/>
              </a:rPr>
              <a:t>seek(</a:t>
            </a:r>
            <a:r>
              <a:rPr lang="en-US" altLang="ko-KR" sz="2000" b="1" dirty="0">
                <a:latin typeface="Courier New" panose="02070309020205020404" pitchFamily="49" charset="0"/>
                <a:cs typeface="Courier New" panose="02070309020205020404" pitchFamily="49" charset="0"/>
              </a:rPr>
              <a:t>long</a:t>
            </a:r>
            <a:r>
              <a:rPr lang="en-US" altLang="ko-KR" sz="2000" dirty="0">
                <a:latin typeface="Courier New" panose="02070309020205020404" pitchFamily="49" charset="0"/>
                <a:cs typeface="Courier New" panose="02070309020205020404" pitchFamily="49" charset="0"/>
              </a:rPr>
              <a:t> location) </a:t>
            </a:r>
            <a:r>
              <a:rPr lang="en-US" altLang="ko-KR" sz="2000" b="1" dirty="0">
                <a:latin typeface="Courier New" panose="02070309020205020404" pitchFamily="49" charset="0"/>
                <a:cs typeface="Courier New" panose="02070309020205020404" pitchFamily="49" charset="0"/>
              </a:rPr>
              <a:t>throws</a:t>
            </a:r>
            <a:r>
              <a:rPr lang="en-US" altLang="ko-KR" sz="2000"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IOException</a:t>
            </a:r>
            <a:endParaRPr lang="en-US" altLang="ko-KR" sz="2000" dirty="0">
              <a:latin typeface="Courier New" panose="02070309020205020404" pitchFamily="49" charset="0"/>
              <a:cs typeface="Courier New" panose="02070309020205020404" pitchFamily="49" charset="0"/>
            </a:endParaRPr>
          </a:p>
          <a:p>
            <a:pPr lvl="1"/>
            <a:r>
              <a:rPr lang="en-US" altLang="ko-KR" sz="2000" dirty="0"/>
              <a:t>Moves the file pointer to the specified location.</a:t>
            </a:r>
          </a:p>
          <a:p>
            <a:endParaRPr lang="en-US" altLang="ko-KR" sz="2000" dirty="0"/>
          </a:p>
          <a:p>
            <a:pPr marL="342900" indent="-342900">
              <a:buFont typeface="Arial" panose="020B0604020202020204" pitchFamily="34" charset="0"/>
              <a:buChar char="•"/>
            </a:pPr>
            <a:r>
              <a:rPr lang="en-US" altLang="ko-KR" sz="2000" b="1" dirty="0">
                <a:latin typeface="Courier New" panose="02070309020205020404" pitchFamily="49" charset="0"/>
                <a:cs typeface="Courier New" panose="02070309020205020404" pitchFamily="49" charset="0"/>
              </a:rPr>
              <a:t>public long </a:t>
            </a:r>
            <a:r>
              <a:rPr lang="en-US" altLang="ko-KR" sz="2000" dirty="0">
                <a:latin typeface="Courier New" panose="02070309020205020404" pitchFamily="49" charset="0"/>
                <a:cs typeface="Courier New" panose="02070309020205020404" pitchFamily="49" charset="0"/>
              </a:rPr>
              <a:t>length() </a:t>
            </a:r>
            <a:r>
              <a:rPr lang="en-US" altLang="ko-KR" sz="2000" b="1" dirty="0">
                <a:latin typeface="Courier New" panose="02070309020205020404" pitchFamily="49" charset="0"/>
                <a:cs typeface="Courier New" panose="02070309020205020404" pitchFamily="49" charset="0"/>
              </a:rPr>
              <a:t>throws</a:t>
            </a:r>
            <a:r>
              <a:rPr lang="en-US" altLang="ko-KR" sz="2000"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IOException</a:t>
            </a:r>
            <a:endParaRPr lang="en-US" altLang="ko-KR" sz="2000" dirty="0">
              <a:latin typeface="Courier New" panose="02070309020205020404" pitchFamily="49" charset="0"/>
              <a:cs typeface="Courier New" panose="02070309020205020404" pitchFamily="49" charset="0"/>
            </a:endParaRPr>
          </a:p>
          <a:p>
            <a:pPr lvl="1"/>
            <a:r>
              <a:rPr lang="en-US" altLang="ko-KR" sz="2000" dirty="0"/>
              <a:t>Returns the length of the file.</a:t>
            </a:r>
          </a:p>
          <a:p>
            <a:endParaRPr lang="en-US" altLang="ko-KR" sz="1900" dirty="0"/>
          </a:p>
          <a:p>
            <a:pPr marL="342900" indent="-342900">
              <a:buFont typeface="Arial" panose="020B0604020202020204" pitchFamily="34" charset="0"/>
              <a:buChar char="•"/>
            </a:pPr>
            <a:r>
              <a:rPr lang="en-US" altLang="ko-KR" sz="1900" b="1" dirty="0">
                <a:latin typeface="Courier New" panose="02070309020205020404" pitchFamily="49" charset="0"/>
                <a:cs typeface="Courier New" panose="02070309020205020404" pitchFamily="49" charset="0"/>
              </a:rPr>
              <a:t>public void </a:t>
            </a:r>
            <a:r>
              <a:rPr lang="en-US" altLang="ko-KR" sz="1900" dirty="0" err="1">
                <a:latin typeface="Courier New" panose="02070309020205020404" pitchFamily="49" charset="0"/>
                <a:cs typeface="Courier New" panose="02070309020205020404" pitchFamily="49" charset="0"/>
              </a:rPr>
              <a:t>setLength</a:t>
            </a:r>
            <a:r>
              <a:rPr lang="en-US" altLang="ko-KR" sz="1900" dirty="0">
                <a:latin typeface="Courier New" panose="02070309020205020404" pitchFamily="49" charset="0"/>
                <a:cs typeface="Courier New" panose="02070309020205020404" pitchFamily="49" charset="0"/>
              </a:rPr>
              <a:t>(</a:t>
            </a:r>
            <a:r>
              <a:rPr lang="en-US" altLang="ko-KR" sz="1900" b="1" dirty="0">
                <a:latin typeface="Courier New" panose="02070309020205020404" pitchFamily="49" charset="0"/>
                <a:cs typeface="Courier New" panose="02070309020205020404" pitchFamily="49" charset="0"/>
              </a:rPr>
              <a:t>long</a:t>
            </a:r>
            <a:r>
              <a:rPr lang="en-US" altLang="ko-KR" sz="1900" dirty="0">
                <a:latin typeface="Courier New" panose="02070309020205020404" pitchFamily="49" charset="0"/>
                <a:cs typeface="Courier New" panose="02070309020205020404" pitchFamily="49" charset="0"/>
              </a:rPr>
              <a:t> </a:t>
            </a:r>
            <a:r>
              <a:rPr lang="en-US" altLang="ko-KR" sz="1900" dirty="0" err="1">
                <a:latin typeface="Courier New" panose="02070309020205020404" pitchFamily="49" charset="0"/>
                <a:cs typeface="Courier New" panose="02070309020205020404" pitchFamily="49" charset="0"/>
              </a:rPr>
              <a:t>newLength</a:t>
            </a:r>
            <a:r>
              <a:rPr lang="en-US" altLang="ko-KR" sz="1900" dirty="0">
                <a:latin typeface="Courier New" panose="02070309020205020404" pitchFamily="49" charset="0"/>
                <a:cs typeface="Courier New" panose="02070309020205020404" pitchFamily="49" charset="0"/>
              </a:rPr>
              <a:t>) </a:t>
            </a:r>
            <a:r>
              <a:rPr lang="en-US" altLang="ko-KR" sz="1900" b="1" dirty="0">
                <a:latin typeface="Courier New" panose="02070309020205020404" pitchFamily="49" charset="0"/>
                <a:cs typeface="Courier New" panose="02070309020205020404" pitchFamily="49" charset="0"/>
              </a:rPr>
              <a:t>throws</a:t>
            </a:r>
            <a:r>
              <a:rPr lang="en-US" altLang="ko-KR" sz="1900" dirty="0">
                <a:latin typeface="Courier New" panose="02070309020205020404" pitchFamily="49" charset="0"/>
                <a:cs typeface="Courier New" panose="02070309020205020404" pitchFamily="49" charset="0"/>
              </a:rPr>
              <a:t> </a:t>
            </a:r>
            <a:r>
              <a:rPr lang="en-US" altLang="ko-KR" sz="1900" dirty="0" err="1">
                <a:latin typeface="Courier New" panose="02070309020205020404" pitchFamily="49" charset="0"/>
                <a:cs typeface="Courier New" panose="02070309020205020404" pitchFamily="49" charset="0"/>
              </a:rPr>
              <a:t>IOException</a:t>
            </a:r>
            <a:endParaRPr lang="en-US" altLang="ko-KR" sz="1900" dirty="0">
              <a:latin typeface="Courier New" panose="02070309020205020404" pitchFamily="49" charset="0"/>
              <a:cs typeface="Courier New" panose="02070309020205020404" pitchFamily="49" charset="0"/>
            </a:endParaRPr>
          </a:p>
          <a:p>
            <a:pPr lvl="1"/>
            <a:r>
              <a:rPr lang="en-US" altLang="ko-KR" sz="2000" dirty="0"/>
              <a:t>Sets the length of this file.</a:t>
            </a:r>
            <a:endParaRPr lang="en-US" sz="2800" spc="-100" dirty="0">
              <a:latin typeface="Trebuchet MS"/>
              <a:cs typeface="Trebuchet MS"/>
            </a:endParaRPr>
          </a:p>
        </p:txBody>
      </p:sp>
    </p:spTree>
    <p:extLst>
      <p:ext uri="{BB962C8B-B14F-4D97-AF65-F5344CB8AC3E}">
        <p14:creationId xmlns:p14="http://schemas.microsoft.com/office/powerpoint/2010/main" val="269559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70" dirty="0"/>
              <a:t>Example</a:t>
            </a:r>
            <a:endParaRPr spc="-150" dirty="0"/>
          </a:p>
        </p:txBody>
      </p:sp>
      <p:sp>
        <p:nvSpPr>
          <p:cNvPr id="6" name="object 3"/>
          <p:cNvSpPr txBox="1"/>
          <p:nvPr/>
        </p:nvSpPr>
        <p:spPr>
          <a:xfrm>
            <a:off x="535940" y="1569720"/>
            <a:ext cx="7994015" cy="5234766"/>
          </a:xfrm>
          <a:prstGeom prst="rect">
            <a:avLst/>
          </a:prstGeom>
        </p:spPr>
        <p:txBody>
          <a:bodyPr vert="horz" wrap="square" lIns="0" tIns="63500" rIns="0" bIns="0" rtlCol="0">
            <a:spAutoFit/>
          </a:bodyPr>
          <a:lstStyle/>
          <a:p>
            <a:r>
              <a:rPr lang="en-US" altLang="ko-KR" sz="1600" b="1" dirty="0"/>
              <a:t>public class </a:t>
            </a:r>
            <a:r>
              <a:rPr lang="en-US" altLang="ko-KR" sz="1600" b="1" dirty="0" err="1"/>
              <a:t>RandomAccessFileDemo</a:t>
            </a:r>
            <a:r>
              <a:rPr lang="en-US" altLang="ko-KR" sz="1600" b="1" dirty="0"/>
              <a:t> {</a:t>
            </a:r>
          </a:p>
          <a:p>
            <a:pPr lvl="1"/>
            <a:r>
              <a:rPr lang="en-US" altLang="ko-KR" sz="1600" b="1" dirty="0"/>
              <a:t>public static void main(String[] </a:t>
            </a:r>
            <a:r>
              <a:rPr lang="en-US" altLang="ko-KR" sz="1600" b="1" dirty="0" err="1"/>
              <a:t>args</a:t>
            </a:r>
            <a:r>
              <a:rPr lang="en-US" altLang="ko-KR" sz="1600" b="1" dirty="0"/>
              <a:t>) {</a:t>
            </a:r>
          </a:p>
          <a:p>
            <a:pPr lvl="2"/>
            <a:r>
              <a:rPr lang="en-US" altLang="ko-KR" sz="1600" dirty="0"/>
              <a:t>File </a:t>
            </a:r>
            <a:r>
              <a:rPr lang="en-US" altLang="ko-KR" sz="1600" dirty="0" err="1"/>
              <a:t>file</a:t>
            </a:r>
            <a:r>
              <a:rPr lang="en-US" altLang="ko-KR" sz="1600" dirty="0"/>
              <a:t> = </a:t>
            </a:r>
            <a:r>
              <a:rPr lang="en-US" altLang="ko-KR" sz="1600" b="1" dirty="0"/>
              <a:t>new File("input.txt");</a:t>
            </a:r>
            <a:endParaRPr lang="ko-KR" altLang="en-US" sz="1600" dirty="0"/>
          </a:p>
          <a:p>
            <a:pPr lvl="2"/>
            <a:r>
              <a:rPr lang="en-US" altLang="ko-KR" sz="1600" b="1" dirty="0"/>
              <a:t>try {</a:t>
            </a:r>
          </a:p>
          <a:p>
            <a:pPr lvl="3"/>
            <a:r>
              <a:rPr lang="en-US" altLang="ko-KR" sz="1600" dirty="0" err="1"/>
              <a:t>RandomAccessFile</a:t>
            </a:r>
            <a:r>
              <a:rPr lang="en-US" altLang="ko-KR" sz="1600" dirty="0"/>
              <a:t> </a:t>
            </a:r>
            <a:r>
              <a:rPr lang="en-US" altLang="ko-KR" sz="1600" dirty="0" err="1"/>
              <a:t>raf</a:t>
            </a:r>
            <a:r>
              <a:rPr lang="en-US" altLang="ko-KR" sz="1600" dirty="0"/>
              <a:t> = </a:t>
            </a:r>
            <a:r>
              <a:rPr lang="en-US" altLang="ko-KR" sz="1600" b="1" dirty="0"/>
              <a:t>new </a:t>
            </a:r>
            <a:r>
              <a:rPr lang="en-US" altLang="ko-KR" sz="1600" b="1" dirty="0" err="1"/>
              <a:t>RandomAccessFile</a:t>
            </a:r>
            <a:r>
              <a:rPr lang="en-US" altLang="ko-KR" sz="1600" b="1" dirty="0"/>
              <a:t>(file, "</a:t>
            </a:r>
            <a:r>
              <a:rPr lang="en-US" altLang="ko-KR" sz="1600" b="1" dirty="0" err="1"/>
              <a:t>rw</a:t>
            </a:r>
            <a:r>
              <a:rPr lang="en-US" altLang="ko-KR" sz="1600" b="1" dirty="0"/>
              <a:t>");</a:t>
            </a:r>
          </a:p>
          <a:p>
            <a:pPr lvl="3"/>
            <a:r>
              <a:rPr lang="en-US" altLang="ko-KR" sz="1600" dirty="0" err="1"/>
              <a:t>raf.writeInt</a:t>
            </a:r>
            <a:r>
              <a:rPr lang="en-US" altLang="ko-KR" sz="1600" dirty="0"/>
              <a:t>(100);		// 4 bytes</a:t>
            </a:r>
          </a:p>
          <a:p>
            <a:pPr lvl="3"/>
            <a:r>
              <a:rPr lang="en-US" altLang="ko-KR" sz="1600" dirty="0" err="1"/>
              <a:t>raf.writeUTF</a:t>
            </a:r>
            <a:r>
              <a:rPr lang="en-US" altLang="ko-KR" sz="1600" dirty="0"/>
              <a:t>("Hello, world!");	// 2 + 1*13 = 15 bytes</a:t>
            </a:r>
          </a:p>
          <a:p>
            <a:pPr lvl="3"/>
            <a:r>
              <a:rPr lang="en-US" altLang="ko-KR" sz="1600" dirty="0" err="1"/>
              <a:t>raf.writeUTF</a:t>
            </a:r>
            <a:r>
              <a:rPr lang="en-US" altLang="ko-KR" sz="1600" dirty="0"/>
              <a:t>("</a:t>
            </a:r>
            <a:r>
              <a:rPr lang="ko-KR" altLang="en-US" sz="1600" dirty="0"/>
              <a:t>안녕하세요</a:t>
            </a:r>
            <a:r>
              <a:rPr lang="en-US" altLang="ko-KR" sz="1600" dirty="0"/>
              <a:t>");	// 2 + 3*5 = 17 bytes</a:t>
            </a:r>
            <a:endParaRPr lang="ko-KR" altLang="en-US" sz="1600" dirty="0"/>
          </a:p>
          <a:p>
            <a:pPr lvl="3"/>
            <a:r>
              <a:rPr lang="en-US" altLang="ko-KR" sz="1600" dirty="0" err="1"/>
              <a:t>System.</a:t>
            </a:r>
            <a:r>
              <a:rPr lang="en-US" altLang="ko-KR" sz="1600" b="1" i="1" dirty="0" err="1"/>
              <a:t>out.println</a:t>
            </a:r>
            <a:r>
              <a:rPr lang="en-US" altLang="ko-KR" sz="1600" b="1" i="1" dirty="0"/>
              <a:t>(</a:t>
            </a:r>
            <a:r>
              <a:rPr lang="en-US" altLang="ko-KR" sz="1600" b="1" i="1" dirty="0" err="1"/>
              <a:t>raf.length</a:t>
            </a:r>
            <a:r>
              <a:rPr lang="en-US" altLang="ko-KR" sz="1600" b="1" i="1" dirty="0"/>
              <a:t>());	</a:t>
            </a:r>
            <a:r>
              <a:rPr lang="en-US" altLang="ko-KR" sz="1600" dirty="0"/>
              <a:t>// 4 + 15 + 17 = 36 bytes</a:t>
            </a:r>
            <a:endParaRPr lang="ko-KR" altLang="en-US" sz="1600" dirty="0"/>
          </a:p>
          <a:p>
            <a:pPr lvl="3"/>
            <a:r>
              <a:rPr lang="en-US" altLang="ko-KR" sz="1600" dirty="0" err="1"/>
              <a:t>raf.seek</a:t>
            </a:r>
            <a:r>
              <a:rPr lang="en-US" altLang="ko-KR" sz="1600" dirty="0"/>
              <a:t>(0);</a:t>
            </a:r>
          </a:p>
          <a:p>
            <a:pPr lvl="3"/>
            <a:r>
              <a:rPr lang="en-US" altLang="ko-KR" sz="1600" dirty="0" err="1"/>
              <a:t>System.</a:t>
            </a:r>
            <a:r>
              <a:rPr lang="en-US" altLang="ko-KR" sz="1600" b="1" i="1" dirty="0" err="1"/>
              <a:t>out.println</a:t>
            </a:r>
            <a:r>
              <a:rPr lang="en-US" altLang="ko-KR" sz="1600" b="1" i="1" dirty="0"/>
              <a:t>("" + </a:t>
            </a:r>
            <a:r>
              <a:rPr lang="en-US" altLang="ko-KR" sz="1600" b="1" i="1" dirty="0" err="1"/>
              <a:t>raf.readInt</a:t>
            </a:r>
            <a:r>
              <a:rPr lang="en-US" altLang="ko-KR" sz="1600" b="1" i="1" dirty="0"/>
              <a:t>());</a:t>
            </a:r>
            <a:endParaRPr lang="ko-KR" altLang="en-US" sz="1600" dirty="0"/>
          </a:p>
          <a:p>
            <a:pPr lvl="3"/>
            <a:r>
              <a:rPr lang="en-US" altLang="ko-KR" sz="1600" dirty="0" err="1"/>
              <a:t>raf.seek</a:t>
            </a:r>
            <a:r>
              <a:rPr lang="en-US" altLang="ko-KR" sz="1600" dirty="0"/>
              <a:t>(4);</a:t>
            </a:r>
          </a:p>
          <a:p>
            <a:pPr lvl="3"/>
            <a:r>
              <a:rPr lang="en-US" altLang="ko-KR" sz="1600" dirty="0" err="1"/>
              <a:t>System.</a:t>
            </a:r>
            <a:r>
              <a:rPr lang="en-US" altLang="ko-KR" sz="1600" b="1" i="1" dirty="0" err="1"/>
              <a:t>out.println</a:t>
            </a:r>
            <a:r>
              <a:rPr lang="en-US" altLang="ko-KR" sz="1600" b="1" i="1" dirty="0"/>
              <a:t>(</a:t>
            </a:r>
            <a:r>
              <a:rPr lang="en-US" altLang="ko-KR" sz="1600" b="1" i="1" dirty="0" err="1"/>
              <a:t>raf.readUTF</a:t>
            </a:r>
            <a:r>
              <a:rPr lang="en-US" altLang="ko-KR" sz="1600" b="1" i="1" dirty="0"/>
              <a:t>());</a:t>
            </a:r>
            <a:endParaRPr lang="ko-KR" altLang="en-US" sz="1600" dirty="0"/>
          </a:p>
          <a:p>
            <a:pPr lvl="3"/>
            <a:r>
              <a:rPr lang="en-US" altLang="ko-KR" sz="1600" dirty="0" err="1"/>
              <a:t>raf.seek</a:t>
            </a:r>
            <a:r>
              <a:rPr lang="en-US" altLang="ko-KR" sz="1600" dirty="0"/>
              <a:t>(19);</a:t>
            </a:r>
          </a:p>
          <a:p>
            <a:pPr lvl="3"/>
            <a:r>
              <a:rPr lang="en-US" altLang="ko-KR" sz="1600" dirty="0" err="1"/>
              <a:t>System.</a:t>
            </a:r>
            <a:r>
              <a:rPr lang="en-US" altLang="ko-KR" sz="1600" b="1" i="1" dirty="0" err="1"/>
              <a:t>out.println</a:t>
            </a:r>
            <a:r>
              <a:rPr lang="en-US" altLang="ko-KR" sz="1600" b="1" i="1" dirty="0"/>
              <a:t>(</a:t>
            </a:r>
            <a:r>
              <a:rPr lang="en-US" altLang="ko-KR" sz="1600" b="1" i="1" dirty="0" err="1"/>
              <a:t>raf.readUTF</a:t>
            </a:r>
            <a:r>
              <a:rPr lang="en-US" altLang="ko-KR" sz="1600" b="1" i="1" dirty="0"/>
              <a:t>());</a:t>
            </a:r>
            <a:endParaRPr lang="ko-KR" altLang="en-US" sz="1600" dirty="0"/>
          </a:p>
          <a:p>
            <a:pPr lvl="3"/>
            <a:r>
              <a:rPr lang="en-US" altLang="ko-KR" sz="1600" dirty="0" err="1"/>
              <a:t>raf.close</a:t>
            </a:r>
            <a:r>
              <a:rPr lang="en-US" altLang="ko-KR" sz="1600" dirty="0"/>
              <a:t>();</a:t>
            </a:r>
          </a:p>
          <a:p>
            <a:pPr lvl="2"/>
            <a:r>
              <a:rPr lang="en-US" altLang="ko-KR" sz="1600" dirty="0"/>
              <a:t>} </a:t>
            </a:r>
            <a:r>
              <a:rPr lang="en-US" altLang="ko-KR" sz="1600" b="1" dirty="0"/>
              <a:t>catch (</a:t>
            </a:r>
            <a:r>
              <a:rPr lang="en-US" altLang="ko-KR" sz="1600" b="1" dirty="0" err="1"/>
              <a:t>IOException</a:t>
            </a:r>
            <a:r>
              <a:rPr lang="en-US" altLang="ko-KR" sz="1600" b="1" dirty="0"/>
              <a:t> ex) {</a:t>
            </a:r>
          </a:p>
          <a:p>
            <a:pPr lvl="3"/>
            <a:r>
              <a:rPr lang="en-US" altLang="ko-KR" sz="1600" dirty="0" err="1"/>
              <a:t>ex.printStackTrace</a:t>
            </a:r>
            <a:r>
              <a:rPr lang="en-US" altLang="ko-KR" sz="1600" dirty="0"/>
              <a:t>();</a:t>
            </a:r>
          </a:p>
          <a:p>
            <a:pPr lvl="2"/>
            <a:r>
              <a:rPr lang="en-US" altLang="ko-KR" sz="1600" dirty="0"/>
              <a:t>}</a:t>
            </a:r>
          </a:p>
          <a:p>
            <a:pPr lvl="1"/>
            <a:r>
              <a:rPr lang="en-US" altLang="ko-KR" sz="1600" dirty="0"/>
              <a:t>}</a:t>
            </a:r>
          </a:p>
          <a:p>
            <a:r>
              <a:rPr lang="en-US" altLang="ko-KR" sz="1600" dirty="0"/>
              <a:t>}</a:t>
            </a:r>
            <a:endParaRPr lang="en-US" altLang="ko-KR" sz="2000" dirty="0">
              <a:latin typeface="Trebuchet MS" panose="020B0603020202020204" pitchFamily="34" charset="0"/>
            </a:endParaRPr>
          </a:p>
        </p:txBody>
      </p:sp>
    </p:spTree>
    <p:extLst>
      <p:ext uri="{BB962C8B-B14F-4D97-AF65-F5344CB8AC3E}">
        <p14:creationId xmlns:p14="http://schemas.microsoft.com/office/powerpoint/2010/main" val="51643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1140937" y="3081020"/>
            <a:ext cx="6862127" cy="695960"/>
          </a:xfrm>
        </p:spPr>
        <p:txBody>
          <a:bodyPr/>
          <a:lstStyle/>
          <a:p>
            <a:pPr algn="ctr"/>
            <a:r>
              <a:rPr lang="en-US" altLang="ko-KR" b="1" dirty="0">
                <a:latin typeface="+mn-lt"/>
              </a:rPr>
              <a:t>Q &amp; A</a:t>
            </a:r>
            <a:endParaRPr lang="ko-KR" altLang="en-US" b="1" dirty="0">
              <a:latin typeface="+mn-lt"/>
            </a:endParaRPr>
          </a:p>
        </p:txBody>
      </p:sp>
    </p:spTree>
    <p:extLst>
      <p:ext uri="{BB962C8B-B14F-4D97-AF65-F5344CB8AC3E}">
        <p14:creationId xmlns:p14="http://schemas.microsoft.com/office/powerpoint/2010/main" val="327954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50" dirty="0"/>
              <a:t>System.in, </a:t>
            </a:r>
            <a:r>
              <a:rPr lang="en-US" spc="-150" dirty="0" err="1"/>
              <a:t>System.out</a:t>
            </a:r>
            <a:r>
              <a:rPr lang="en-US" spc="-150" dirty="0"/>
              <a:t>, </a:t>
            </a:r>
            <a:r>
              <a:rPr lang="en-US" spc="-150" dirty="0" err="1"/>
              <a:t>System.err</a:t>
            </a:r>
            <a:endParaRPr spc="-150" dirty="0"/>
          </a:p>
        </p:txBody>
      </p:sp>
      <p:sp>
        <p:nvSpPr>
          <p:cNvPr id="3" name="object 3"/>
          <p:cNvSpPr txBox="1"/>
          <p:nvPr/>
        </p:nvSpPr>
        <p:spPr>
          <a:xfrm>
            <a:off x="535940" y="1569720"/>
            <a:ext cx="7994015" cy="2403222"/>
          </a:xfrm>
          <a:prstGeom prst="rect">
            <a:avLst/>
          </a:prstGeom>
        </p:spPr>
        <p:txBody>
          <a:bodyPr vert="horz" wrap="square" lIns="0" tIns="63500" rIns="0" bIns="0" rtlCol="0">
            <a:spAutoFit/>
          </a:bodyPr>
          <a:lstStyle/>
          <a:p>
            <a:pPr marL="355600" marR="5080" indent="-342900">
              <a:lnSpc>
                <a:spcPts val="3000"/>
              </a:lnSpc>
              <a:spcBef>
                <a:spcPts val="500"/>
              </a:spcBef>
              <a:buFont typeface="Arial"/>
              <a:buChar char="•"/>
              <a:tabLst>
                <a:tab pos="354965" algn="l"/>
                <a:tab pos="355600" algn="l"/>
              </a:tabLst>
            </a:pPr>
            <a:r>
              <a:rPr lang="en-US" sz="2800" spc="-155" dirty="0">
                <a:latin typeface="Trebuchet MS"/>
                <a:cs typeface="Trebuchet MS"/>
              </a:rPr>
              <a:t>The standard streams </a:t>
            </a:r>
            <a:r>
              <a:rPr lang="en-US" sz="2800" spc="-155" dirty="0">
                <a:solidFill>
                  <a:schemeClr val="accent5"/>
                </a:solidFill>
                <a:latin typeface="Consolas" panose="020B0609020204030204" pitchFamily="49" charset="0"/>
                <a:cs typeface="Trebuchet MS"/>
              </a:rPr>
              <a:t>System.in</a:t>
            </a:r>
            <a:r>
              <a:rPr lang="en-US" sz="2800" spc="-155" dirty="0">
                <a:latin typeface="Trebuchet MS"/>
                <a:cs typeface="Trebuchet MS"/>
              </a:rPr>
              <a:t>, </a:t>
            </a:r>
            <a:r>
              <a:rPr lang="en-US" sz="2800" spc="-155" dirty="0" err="1">
                <a:solidFill>
                  <a:schemeClr val="accent5"/>
                </a:solidFill>
                <a:latin typeface="Consolas" panose="020B0609020204030204" pitchFamily="49" charset="0"/>
                <a:cs typeface="Trebuchet MS"/>
              </a:rPr>
              <a:t>System.out</a:t>
            </a:r>
            <a:r>
              <a:rPr lang="en-US" sz="2800" spc="-155" dirty="0">
                <a:latin typeface="Trebuchet MS"/>
                <a:cs typeface="Trebuchet MS"/>
              </a:rPr>
              <a:t>, and </a:t>
            </a:r>
            <a:r>
              <a:rPr lang="en-US" sz="2800" spc="-155" dirty="0" err="1">
                <a:solidFill>
                  <a:schemeClr val="accent5"/>
                </a:solidFill>
                <a:latin typeface="Consolas" panose="020B0609020204030204" pitchFamily="49" charset="0"/>
                <a:cs typeface="Trebuchet MS"/>
              </a:rPr>
              <a:t>System.err</a:t>
            </a:r>
            <a:r>
              <a:rPr lang="en-US" sz="2800" spc="-155" dirty="0">
                <a:latin typeface="Trebuchet MS"/>
                <a:cs typeface="Trebuchet MS"/>
              </a:rPr>
              <a:t> are automatically available to every       Java program.</a:t>
            </a:r>
          </a:p>
          <a:p>
            <a:pPr marL="755650" lvl="1" indent="-285750">
              <a:lnSpc>
                <a:spcPct val="100000"/>
              </a:lnSpc>
              <a:spcBef>
                <a:spcPts val="265"/>
              </a:spcBef>
              <a:buFont typeface="Arial"/>
              <a:buChar char="–"/>
              <a:tabLst>
                <a:tab pos="755650" algn="l"/>
              </a:tabLst>
            </a:pPr>
            <a:r>
              <a:rPr lang="en-US" sz="2400" spc="-114" dirty="0" err="1">
                <a:solidFill>
                  <a:schemeClr val="accent5"/>
                </a:solidFill>
                <a:latin typeface="Consolas" panose="020B0609020204030204" pitchFamily="49" charset="0"/>
                <a:cs typeface="Trebuchet MS"/>
              </a:rPr>
              <a:t>System.out</a:t>
            </a:r>
            <a:r>
              <a:rPr lang="en-US" sz="2400" spc="-114" dirty="0">
                <a:latin typeface="Trebuchet MS"/>
                <a:cs typeface="Trebuchet MS"/>
              </a:rPr>
              <a:t> is used for normal screen output.</a:t>
            </a:r>
          </a:p>
          <a:p>
            <a:pPr marL="755650" lvl="1" indent="-285750">
              <a:lnSpc>
                <a:spcPct val="100000"/>
              </a:lnSpc>
              <a:spcBef>
                <a:spcPts val="265"/>
              </a:spcBef>
              <a:buFont typeface="Arial"/>
              <a:buChar char="–"/>
              <a:tabLst>
                <a:tab pos="755650" algn="l"/>
              </a:tabLst>
            </a:pPr>
            <a:r>
              <a:rPr lang="en-US" sz="2400" spc="-114" dirty="0" err="1">
                <a:solidFill>
                  <a:schemeClr val="accent5"/>
                </a:solidFill>
                <a:latin typeface="Consolas" panose="020B0609020204030204" pitchFamily="49" charset="0"/>
                <a:cs typeface="Trebuchet MS"/>
              </a:rPr>
              <a:t>System.err</a:t>
            </a:r>
            <a:r>
              <a:rPr lang="en-US" sz="2400" spc="-114" dirty="0">
                <a:latin typeface="Trebuchet MS"/>
                <a:cs typeface="Trebuchet MS"/>
              </a:rPr>
              <a:t> is used to output error messages to the          screen.</a:t>
            </a:r>
            <a:endParaRPr sz="2400" dirty="0">
              <a:latin typeface="Trebuchet MS"/>
              <a:cs typeface="Trebuchet MS"/>
            </a:endParaRPr>
          </a:p>
        </p:txBody>
      </p:sp>
      <p:sp>
        <p:nvSpPr>
          <p:cNvPr id="4" name="TextBox 3">
            <a:extLst>
              <a:ext uri="{FF2B5EF4-FFF2-40B4-BE49-F238E27FC236}">
                <a16:creationId xmlns:a16="http://schemas.microsoft.com/office/drawing/2014/main" id="{010E5DB3-EE9D-433D-A928-2A24C255D781}"/>
              </a:ext>
            </a:extLst>
          </p:cNvPr>
          <p:cNvSpPr txBox="1"/>
          <p:nvPr/>
        </p:nvSpPr>
        <p:spPr>
          <a:xfrm>
            <a:off x="2362200" y="4876800"/>
            <a:ext cx="5410200" cy="369332"/>
          </a:xfrm>
          <a:prstGeom prst="rect">
            <a:avLst/>
          </a:prstGeom>
          <a:noFill/>
        </p:spPr>
        <p:txBody>
          <a:bodyPr wrap="square" rtlCol="0">
            <a:spAutoFit/>
          </a:bodyPr>
          <a:lstStyle/>
          <a:p>
            <a:r>
              <a:rPr lang="en-US" altLang="ko-KR"/>
              <a:t> System</a:t>
            </a:r>
            <a:r>
              <a:rPr lang="en-US" altLang="ko-KR" dirty="0"/>
              <a:t>.in(out/err) : </a:t>
            </a:r>
            <a:r>
              <a:rPr lang="en-US" altLang="ko-KR" dirty="0" err="1"/>
              <a:t>Println</a:t>
            </a:r>
            <a:r>
              <a:rPr lang="en-US" altLang="ko-KR" dirty="0"/>
              <a:t> </a:t>
            </a:r>
            <a:r>
              <a:rPr lang="ko-KR" altLang="en-US" dirty="0"/>
              <a:t>클래스를 참조하는 변수</a:t>
            </a:r>
          </a:p>
        </p:txBody>
      </p:sp>
      <p:sp>
        <p:nvSpPr>
          <p:cNvPr id="5" name="TextBox 4">
            <a:extLst>
              <a:ext uri="{FF2B5EF4-FFF2-40B4-BE49-F238E27FC236}">
                <a16:creationId xmlns:a16="http://schemas.microsoft.com/office/drawing/2014/main" id="{FC60B745-1EB9-473D-8A7D-09E014CE3CF4}"/>
              </a:ext>
            </a:extLst>
          </p:cNvPr>
          <p:cNvSpPr txBox="1"/>
          <p:nvPr/>
        </p:nvSpPr>
        <p:spPr>
          <a:xfrm>
            <a:off x="-2666999" y="1676399"/>
            <a:ext cx="1066340" cy="45216605"/>
          </a:xfrm>
          <a:prstGeom prst="rect">
            <a:avLst/>
          </a:prstGeom>
          <a:noFill/>
        </p:spPr>
        <p:txBody>
          <a:bodyPr wrap="square" rtlCol="0">
            <a:spAutoFit/>
          </a:bodyPr>
          <a:lstStyle/>
          <a:p>
            <a:endParaRPr lang="ko-KR" altLang="en-US" dirty="0"/>
          </a:p>
        </p:txBody>
      </p:sp>
      <p:sp>
        <p:nvSpPr>
          <p:cNvPr id="8" name="TextBox 7">
            <a:extLst>
              <a:ext uri="{FF2B5EF4-FFF2-40B4-BE49-F238E27FC236}">
                <a16:creationId xmlns:a16="http://schemas.microsoft.com/office/drawing/2014/main" id="{C7145A20-EDE6-444E-B7DA-3E2B24421BAE}"/>
              </a:ext>
            </a:extLst>
          </p:cNvPr>
          <p:cNvSpPr txBox="1"/>
          <p:nvPr/>
        </p:nvSpPr>
        <p:spPr>
          <a:xfrm>
            <a:off x="-2438400" y="2057400"/>
            <a:ext cx="2438400" cy="2585323"/>
          </a:xfrm>
          <a:prstGeom prst="rect">
            <a:avLst/>
          </a:prstGeom>
          <a:noFill/>
        </p:spPr>
        <p:txBody>
          <a:bodyPr wrap="square" rtlCol="0">
            <a:spAutoFit/>
          </a:bodyPr>
          <a:lstStyle/>
          <a:p>
            <a:r>
              <a:rPr lang="ko-KR" altLang="en-US" dirty="0" err="1"/>
              <a:t>표준스트림</a:t>
            </a:r>
            <a:r>
              <a:rPr lang="ko-KR" altLang="en-US" dirty="0"/>
              <a:t> </a:t>
            </a:r>
            <a:r>
              <a:rPr lang="en-US" altLang="ko-KR" dirty="0"/>
              <a:t>…</a:t>
            </a:r>
            <a:r>
              <a:rPr lang="ko-KR" altLang="en-US" dirty="0"/>
              <a:t>은 모든 자바프로그램에서 </a:t>
            </a:r>
            <a:r>
              <a:rPr lang="ko-KR" altLang="en-US" dirty="0" err="1"/>
              <a:t>이용가능합니다</a:t>
            </a:r>
            <a:r>
              <a:rPr lang="en-US" altLang="ko-KR" dirty="0"/>
              <a:t>.</a:t>
            </a:r>
          </a:p>
          <a:p>
            <a:pPr marL="285750" indent="-285750">
              <a:buFontTx/>
              <a:buChar char="-"/>
            </a:pPr>
            <a:r>
              <a:rPr lang="en-US" altLang="ko-KR" dirty="0" err="1"/>
              <a:t>system.out</a:t>
            </a:r>
            <a:r>
              <a:rPr lang="ko-KR" altLang="en-US" dirty="0"/>
              <a:t>은 일반적으로 화면 출력에 사용됩니다</a:t>
            </a:r>
            <a:endParaRPr lang="en-US" altLang="ko-KR" dirty="0"/>
          </a:p>
          <a:p>
            <a:pPr marL="285750" indent="-285750">
              <a:buFontTx/>
              <a:buChar char="-"/>
            </a:pPr>
            <a:r>
              <a:rPr lang="en-US" altLang="ko-KR" dirty="0"/>
              <a:t>Err</a:t>
            </a:r>
            <a:r>
              <a:rPr lang="ko-KR" altLang="en-US" dirty="0"/>
              <a:t>는 </a:t>
            </a:r>
            <a:r>
              <a:rPr lang="ko-KR" altLang="en-US" dirty="0" err="1"/>
              <a:t>에러메세지를</a:t>
            </a:r>
            <a:r>
              <a:rPr lang="ko-KR" altLang="en-US" dirty="0"/>
              <a:t> </a:t>
            </a:r>
            <a:r>
              <a:rPr lang="en-US" altLang="ko-KR" dirty="0"/>
              <a:t>screen</a:t>
            </a:r>
            <a:r>
              <a:rPr lang="ko-KR" altLang="en-US" dirty="0"/>
              <a:t>에 보여주기 위해 사용됩니다</a:t>
            </a:r>
            <a:r>
              <a:rPr lang="en-US" altLang="ko-KR" dirty="0"/>
              <a:t>.</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50" dirty="0"/>
              <a:t>System.in, </a:t>
            </a:r>
            <a:r>
              <a:rPr lang="en-US" spc="-150" dirty="0" err="1"/>
              <a:t>System.out</a:t>
            </a:r>
            <a:r>
              <a:rPr lang="en-US" spc="-150" dirty="0"/>
              <a:t>, </a:t>
            </a:r>
            <a:r>
              <a:rPr lang="en-US" spc="-150" dirty="0" err="1"/>
              <a:t>System.err</a:t>
            </a:r>
            <a:endParaRPr spc="-150" dirty="0"/>
          </a:p>
        </p:txBody>
      </p:sp>
      <p:sp>
        <p:nvSpPr>
          <p:cNvPr id="3" name="object 3"/>
          <p:cNvSpPr txBox="1"/>
          <p:nvPr/>
        </p:nvSpPr>
        <p:spPr>
          <a:xfrm>
            <a:off x="535940" y="1569720"/>
            <a:ext cx="7994015" cy="4311437"/>
          </a:xfrm>
          <a:prstGeom prst="rect">
            <a:avLst/>
          </a:prstGeom>
        </p:spPr>
        <p:txBody>
          <a:bodyPr vert="horz" wrap="square" lIns="0" tIns="63500" rIns="0" bIns="0" rtlCol="0">
            <a:spAutoFit/>
          </a:bodyPr>
          <a:lstStyle/>
          <a:p>
            <a:pPr marL="355600" marR="5080" indent="-342900">
              <a:lnSpc>
                <a:spcPts val="3000"/>
              </a:lnSpc>
              <a:spcBef>
                <a:spcPts val="500"/>
              </a:spcBef>
              <a:buFont typeface="Arial"/>
              <a:buChar char="•"/>
              <a:tabLst>
                <a:tab pos="354965" algn="l"/>
                <a:tab pos="355600" algn="l"/>
              </a:tabLst>
            </a:pPr>
            <a:r>
              <a:rPr lang="en-US" sz="2800" spc="-155" dirty="0">
                <a:latin typeface="Trebuchet MS"/>
                <a:cs typeface="Trebuchet MS"/>
              </a:rPr>
              <a:t>The </a:t>
            </a:r>
            <a:r>
              <a:rPr lang="en-US" sz="2800" spc="-155" dirty="0" err="1">
                <a:latin typeface="Trebuchet MS"/>
                <a:cs typeface="Trebuchet MS"/>
              </a:rPr>
              <a:t>java.lang.System</a:t>
            </a:r>
            <a:r>
              <a:rPr lang="en-US" sz="2800" spc="-155" dirty="0">
                <a:latin typeface="Trebuchet MS"/>
                <a:cs typeface="Trebuchet MS"/>
              </a:rPr>
              <a:t> class contains several useful     class fields and methods.</a:t>
            </a:r>
          </a:p>
          <a:p>
            <a:pPr marL="755650" lvl="1" indent="-285750">
              <a:lnSpc>
                <a:spcPct val="100000"/>
              </a:lnSpc>
              <a:spcBef>
                <a:spcPts val="265"/>
              </a:spcBef>
              <a:buFont typeface="Arial"/>
              <a:buChar char="–"/>
              <a:tabLst>
                <a:tab pos="755650" algn="l"/>
              </a:tabLst>
            </a:pPr>
            <a:r>
              <a:rPr lang="en-US" sz="2400" b="1" spc="-114" dirty="0">
                <a:latin typeface="Courier New" panose="02070309020205020404" pitchFamily="49" charset="0"/>
                <a:cs typeface="Courier New" panose="02070309020205020404" pitchFamily="49" charset="0"/>
              </a:rPr>
              <a:t>static </a:t>
            </a:r>
            <a:r>
              <a:rPr lang="en-US" sz="2400" b="1" spc="-114" dirty="0" err="1">
                <a:latin typeface="Courier New" panose="02070309020205020404" pitchFamily="49" charset="0"/>
                <a:cs typeface="Courier New" panose="02070309020205020404" pitchFamily="49" charset="0"/>
              </a:rPr>
              <a:t>PrintStream</a:t>
            </a:r>
            <a:r>
              <a:rPr lang="en-US" sz="2400" b="1" spc="-114" dirty="0">
                <a:latin typeface="Courier New" panose="02070309020205020404" pitchFamily="49" charset="0"/>
                <a:cs typeface="Courier New" panose="02070309020205020404" pitchFamily="49" charset="0"/>
              </a:rPr>
              <a:t> err</a:t>
            </a:r>
            <a:r>
              <a:rPr lang="en-US" sz="2400" spc="-114" dirty="0">
                <a:latin typeface="Trebuchet MS" panose="020B0603020202020204" pitchFamily="34" charset="0"/>
                <a:cs typeface="Trebuchet MS"/>
              </a:rPr>
              <a:t> : This is the "standard" error output stream.</a:t>
            </a:r>
          </a:p>
          <a:p>
            <a:pPr marL="755650" lvl="1" indent="-285750">
              <a:lnSpc>
                <a:spcPct val="100000"/>
              </a:lnSpc>
              <a:spcBef>
                <a:spcPts val="265"/>
              </a:spcBef>
              <a:buFont typeface="Arial"/>
              <a:buChar char="–"/>
              <a:tabLst>
                <a:tab pos="755650" algn="l"/>
              </a:tabLst>
            </a:pPr>
            <a:r>
              <a:rPr lang="en-US" sz="2400" b="1" spc="-114" dirty="0">
                <a:latin typeface="Courier New" panose="02070309020205020404" pitchFamily="49" charset="0"/>
                <a:cs typeface="Courier New" panose="02070309020205020404" pitchFamily="49" charset="0"/>
              </a:rPr>
              <a:t>static </a:t>
            </a:r>
            <a:r>
              <a:rPr lang="en-US" sz="2400" b="1" spc="-114" dirty="0" err="1">
                <a:latin typeface="Courier New" panose="02070309020205020404" pitchFamily="49" charset="0"/>
                <a:cs typeface="Courier New" panose="02070309020205020404" pitchFamily="49" charset="0"/>
              </a:rPr>
              <a:t>InputStream</a:t>
            </a:r>
            <a:r>
              <a:rPr lang="en-US" sz="2400" b="1" spc="-114" dirty="0">
                <a:latin typeface="Courier New" panose="02070309020205020404" pitchFamily="49" charset="0"/>
                <a:cs typeface="Courier New" panose="02070309020205020404" pitchFamily="49" charset="0"/>
              </a:rPr>
              <a:t> in </a:t>
            </a:r>
            <a:r>
              <a:rPr lang="en-US" sz="2400" spc="-114" dirty="0">
                <a:latin typeface="Trebuchet MS" panose="020B0603020202020204" pitchFamily="34" charset="0"/>
                <a:cs typeface="Trebuchet MS"/>
              </a:rPr>
              <a:t>− This is the "standard" input stream.</a:t>
            </a:r>
          </a:p>
          <a:p>
            <a:pPr marL="755650" lvl="1" indent="-285750">
              <a:lnSpc>
                <a:spcPct val="100000"/>
              </a:lnSpc>
              <a:spcBef>
                <a:spcPts val="265"/>
              </a:spcBef>
              <a:buFont typeface="Arial"/>
              <a:buChar char="–"/>
              <a:tabLst>
                <a:tab pos="755650" algn="l"/>
              </a:tabLst>
            </a:pPr>
            <a:r>
              <a:rPr lang="en-US" sz="2400" b="1" spc="-114" dirty="0">
                <a:latin typeface="Courier New" panose="02070309020205020404" pitchFamily="49" charset="0"/>
                <a:cs typeface="Courier New" panose="02070309020205020404" pitchFamily="49" charset="0"/>
              </a:rPr>
              <a:t>static </a:t>
            </a:r>
            <a:r>
              <a:rPr lang="en-US" sz="2400" b="1" spc="-114" dirty="0" err="1">
                <a:latin typeface="Courier New" panose="02070309020205020404" pitchFamily="49" charset="0"/>
                <a:cs typeface="Courier New" panose="02070309020205020404" pitchFamily="49" charset="0"/>
              </a:rPr>
              <a:t>PrintStream</a:t>
            </a:r>
            <a:r>
              <a:rPr lang="en-US" sz="2400" b="1" spc="-114" dirty="0">
                <a:latin typeface="Courier New" panose="02070309020205020404" pitchFamily="49" charset="0"/>
                <a:cs typeface="Courier New" panose="02070309020205020404" pitchFamily="49" charset="0"/>
              </a:rPr>
              <a:t> out </a:t>
            </a:r>
            <a:r>
              <a:rPr lang="en-US" sz="2400" spc="-114" dirty="0">
                <a:latin typeface="Trebuchet MS" panose="020B0603020202020204" pitchFamily="34" charset="0"/>
                <a:cs typeface="Trebuchet MS"/>
              </a:rPr>
              <a:t>− This is the "standard"      output stream.</a:t>
            </a:r>
          </a:p>
          <a:p>
            <a:pPr marL="755650" lvl="1" indent="-285750">
              <a:lnSpc>
                <a:spcPct val="100000"/>
              </a:lnSpc>
              <a:spcBef>
                <a:spcPts val="265"/>
              </a:spcBef>
              <a:buFont typeface="Arial"/>
              <a:buChar char="–"/>
              <a:tabLst>
                <a:tab pos="755650" algn="l"/>
              </a:tabLst>
            </a:pPr>
            <a:endParaRPr lang="en-US" sz="2400" spc="-114" dirty="0">
              <a:latin typeface="Trebuchet MS" panose="020B0603020202020204" pitchFamily="34" charset="0"/>
              <a:cs typeface="Trebuchet MS"/>
            </a:endParaRPr>
          </a:p>
          <a:p>
            <a:pPr lvl="1">
              <a:lnSpc>
                <a:spcPct val="80000"/>
              </a:lnSpc>
            </a:pPr>
            <a:r>
              <a:rPr lang="en-US" altLang="ko-KR" sz="2000" b="1" dirty="0">
                <a:latin typeface="Courier New" pitchFamily="49" charset="0"/>
              </a:rPr>
              <a:t>public static void </a:t>
            </a:r>
            <a:r>
              <a:rPr lang="en-US" altLang="ko-KR" sz="2000" dirty="0" err="1">
                <a:latin typeface="Courier New" pitchFamily="49" charset="0"/>
              </a:rPr>
              <a:t>setIn</a:t>
            </a:r>
            <a:r>
              <a:rPr lang="en-US" altLang="ko-KR" sz="2000" dirty="0">
                <a:latin typeface="Courier New" pitchFamily="49" charset="0"/>
              </a:rPr>
              <a:t>(</a:t>
            </a:r>
            <a:r>
              <a:rPr lang="en-US" altLang="ko-KR" sz="2000" dirty="0" err="1">
                <a:latin typeface="Courier New" pitchFamily="49" charset="0"/>
              </a:rPr>
              <a:t>InputStream</a:t>
            </a:r>
            <a:r>
              <a:rPr lang="en-US" altLang="ko-KR" sz="2000" dirty="0">
                <a:latin typeface="Courier New" pitchFamily="49" charset="0"/>
              </a:rPr>
              <a:t> </a:t>
            </a:r>
            <a:r>
              <a:rPr lang="en-US" altLang="ko-KR" sz="2000" dirty="0" err="1">
                <a:latin typeface="Courier New" pitchFamily="49" charset="0"/>
              </a:rPr>
              <a:t>inStream</a:t>
            </a:r>
            <a:r>
              <a:rPr lang="en-US" altLang="ko-KR" sz="2000" dirty="0">
                <a:latin typeface="Courier New" pitchFamily="49" charset="0"/>
              </a:rPr>
              <a:t>)</a:t>
            </a:r>
          </a:p>
          <a:p>
            <a:pPr lvl="1">
              <a:lnSpc>
                <a:spcPct val="80000"/>
              </a:lnSpc>
            </a:pPr>
            <a:r>
              <a:rPr lang="en-US" altLang="ko-KR" sz="2000" b="1" dirty="0">
                <a:latin typeface="Courier New" pitchFamily="49" charset="0"/>
              </a:rPr>
              <a:t>public static void </a:t>
            </a:r>
            <a:r>
              <a:rPr lang="en-US" altLang="ko-KR" sz="2000" dirty="0" err="1">
                <a:latin typeface="Courier New" pitchFamily="49" charset="0"/>
              </a:rPr>
              <a:t>setOut</a:t>
            </a:r>
            <a:r>
              <a:rPr lang="en-US" altLang="ko-KR" sz="2000" dirty="0">
                <a:latin typeface="Courier New" pitchFamily="49" charset="0"/>
              </a:rPr>
              <a:t>(</a:t>
            </a:r>
            <a:r>
              <a:rPr lang="en-US" altLang="ko-KR" sz="2000" dirty="0" err="1">
                <a:latin typeface="Courier New" pitchFamily="49" charset="0"/>
              </a:rPr>
              <a:t>PrintStream</a:t>
            </a:r>
            <a:r>
              <a:rPr lang="en-US" altLang="ko-KR" sz="2000" dirty="0">
                <a:latin typeface="Courier New" pitchFamily="49" charset="0"/>
              </a:rPr>
              <a:t> </a:t>
            </a:r>
            <a:r>
              <a:rPr lang="en-US" altLang="ko-KR" sz="2000" dirty="0" err="1">
                <a:latin typeface="Courier New" pitchFamily="49" charset="0"/>
              </a:rPr>
              <a:t>outStream</a:t>
            </a:r>
            <a:r>
              <a:rPr lang="en-US" altLang="ko-KR" sz="2000" dirty="0">
                <a:latin typeface="Courier New" pitchFamily="49" charset="0"/>
              </a:rPr>
              <a:t>)</a:t>
            </a:r>
          </a:p>
          <a:p>
            <a:pPr lvl="1">
              <a:lnSpc>
                <a:spcPct val="80000"/>
              </a:lnSpc>
            </a:pPr>
            <a:r>
              <a:rPr lang="en-US" altLang="ko-KR" sz="2000" b="1" dirty="0">
                <a:latin typeface="Courier New" pitchFamily="49" charset="0"/>
              </a:rPr>
              <a:t>public static void </a:t>
            </a:r>
            <a:r>
              <a:rPr lang="en-US" altLang="ko-KR" sz="2000" dirty="0" err="1">
                <a:latin typeface="Courier New" pitchFamily="49" charset="0"/>
              </a:rPr>
              <a:t>setErr</a:t>
            </a:r>
            <a:r>
              <a:rPr lang="en-US" altLang="ko-KR" sz="2000" dirty="0">
                <a:latin typeface="Courier New" pitchFamily="49" charset="0"/>
              </a:rPr>
              <a:t>(</a:t>
            </a:r>
            <a:r>
              <a:rPr lang="en-US" altLang="ko-KR" sz="2000" dirty="0" err="1">
                <a:latin typeface="Courier New" pitchFamily="49" charset="0"/>
              </a:rPr>
              <a:t>PrintStream</a:t>
            </a:r>
            <a:r>
              <a:rPr lang="en-US" altLang="ko-KR" sz="2000" dirty="0">
                <a:latin typeface="Courier New" pitchFamily="49" charset="0"/>
              </a:rPr>
              <a:t> </a:t>
            </a:r>
            <a:r>
              <a:rPr lang="en-US" altLang="ko-KR" sz="2000" dirty="0" err="1">
                <a:latin typeface="Courier New" pitchFamily="49" charset="0"/>
              </a:rPr>
              <a:t>outStream</a:t>
            </a:r>
            <a:r>
              <a:rPr lang="en-US" altLang="ko-KR" sz="2000" dirty="0">
                <a:latin typeface="Courier New" pitchFamily="49" charset="0"/>
              </a:rPr>
              <a:t>)</a:t>
            </a:r>
          </a:p>
        </p:txBody>
      </p:sp>
      <p:sp>
        <p:nvSpPr>
          <p:cNvPr id="4" name="TextBox 3">
            <a:extLst>
              <a:ext uri="{FF2B5EF4-FFF2-40B4-BE49-F238E27FC236}">
                <a16:creationId xmlns:a16="http://schemas.microsoft.com/office/drawing/2014/main" id="{22091432-C0BF-43B5-8007-653700773531}"/>
              </a:ext>
            </a:extLst>
          </p:cNvPr>
          <p:cNvSpPr txBox="1"/>
          <p:nvPr/>
        </p:nvSpPr>
        <p:spPr>
          <a:xfrm>
            <a:off x="-2631453" y="2362200"/>
            <a:ext cx="3276600" cy="1200329"/>
          </a:xfrm>
          <a:prstGeom prst="rect">
            <a:avLst/>
          </a:prstGeom>
          <a:noFill/>
        </p:spPr>
        <p:txBody>
          <a:bodyPr wrap="square" rtlCol="0">
            <a:spAutoFit/>
          </a:bodyPr>
          <a:lstStyle/>
          <a:p>
            <a:r>
              <a:rPr lang="ko-KR" altLang="en-US" dirty="0"/>
              <a:t>표준 에러 </a:t>
            </a:r>
            <a:r>
              <a:rPr lang="en-US" altLang="ko-KR" dirty="0"/>
              <a:t>output stream</a:t>
            </a:r>
            <a:r>
              <a:rPr lang="ko-KR" altLang="en-US" dirty="0"/>
              <a:t>이다</a:t>
            </a:r>
            <a:r>
              <a:rPr lang="en-US" altLang="ko-KR" dirty="0"/>
              <a:t>.</a:t>
            </a:r>
          </a:p>
          <a:p>
            <a:r>
              <a:rPr lang="en-US" altLang="ko-KR" dirty="0"/>
              <a:t> (stream</a:t>
            </a:r>
            <a:r>
              <a:rPr lang="ko-KR" altLang="en-US" dirty="0"/>
              <a:t>으로 </a:t>
            </a:r>
            <a:r>
              <a:rPr lang="en-US" altLang="ko-KR" dirty="0"/>
              <a:t>screen</a:t>
            </a:r>
            <a:r>
              <a:rPr lang="ko-KR" altLang="en-US" dirty="0"/>
              <a:t>에 출력할지 </a:t>
            </a:r>
            <a:r>
              <a:rPr lang="en-US" altLang="ko-KR" dirty="0"/>
              <a:t>file</a:t>
            </a:r>
            <a:r>
              <a:rPr lang="ko-KR" altLang="en-US" dirty="0"/>
              <a:t>에 출력할지 아래의 함수로 결정</a:t>
            </a:r>
            <a:r>
              <a:rPr lang="en-US" altLang="ko-KR" dirty="0"/>
              <a:t>)</a:t>
            </a:r>
            <a:endParaRPr lang="ko-KR" altLang="en-US" dirty="0"/>
          </a:p>
        </p:txBody>
      </p:sp>
    </p:spTree>
    <p:extLst>
      <p:ext uri="{BB962C8B-B14F-4D97-AF65-F5344CB8AC3E}">
        <p14:creationId xmlns:p14="http://schemas.microsoft.com/office/powerpoint/2010/main" val="49952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50" dirty="0"/>
              <a:t>System.in, </a:t>
            </a:r>
            <a:r>
              <a:rPr lang="en-US" spc="-150" dirty="0" err="1"/>
              <a:t>System.out</a:t>
            </a:r>
            <a:r>
              <a:rPr lang="en-US" spc="-150" dirty="0"/>
              <a:t>, </a:t>
            </a:r>
            <a:r>
              <a:rPr lang="en-US" spc="-150" dirty="0" err="1"/>
              <a:t>System.err</a:t>
            </a:r>
            <a:endParaRPr spc="-150" dirty="0"/>
          </a:p>
        </p:txBody>
      </p:sp>
      <p:sp>
        <p:nvSpPr>
          <p:cNvPr id="3" name="object 3"/>
          <p:cNvSpPr txBox="1"/>
          <p:nvPr/>
        </p:nvSpPr>
        <p:spPr>
          <a:xfrm>
            <a:off x="535940" y="1569720"/>
            <a:ext cx="7994015" cy="4442242"/>
          </a:xfrm>
          <a:prstGeom prst="rect">
            <a:avLst/>
          </a:prstGeom>
        </p:spPr>
        <p:txBody>
          <a:bodyPr vert="horz" wrap="square" lIns="0" tIns="63500" rIns="0" bIns="0" rtlCol="0">
            <a:spAutoFit/>
          </a:bodyPr>
          <a:lstStyle/>
          <a:p>
            <a:pPr marL="355600" marR="5080" indent="-342900">
              <a:lnSpc>
                <a:spcPts val="3000"/>
              </a:lnSpc>
              <a:spcBef>
                <a:spcPts val="500"/>
              </a:spcBef>
              <a:buFont typeface="Arial"/>
              <a:buChar char="•"/>
              <a:tabLst>
                <a:tab pos="354965" algn="l"/>
                <a:tab pos="355600" algn="l"/>
              </a:tabLst>
            </a:pPr>
            <a:r>
              <a:rPr lang="en-US" sz="2800" spc="-155" dirty="0">
                <a:latin typeface="Trebuchet MS"/>
                <a:cs typeface="Trebuchet MS"/>
              </a:rPr>
              <a:t>Using these methods, any of the three standard          streams can be redirected.</a:t>
            </a:r>
          </a:p>
          <a:p>
            <a:pPr marL="755650" lvl="1" indent="-285750">
              <a:lnSpc>
                <a:spcPct val="100000"/>
              </a:lnSpc>
              <a:spcBef>
                <a:spcPts val="265"/>
              </a:spcBef>
              <a:buFont typeface="Arial"/>
              <a:buChar char="–"/>
              <a:tabLst>
                <a:tab pos="755650" algn="l"/>
              </a:tabLst>
            </a:pPr>
            <a:r>
              <a:rPr lang="en-US" sz="2400" spc="-114" dirty="0">
                <a:latin typeface="Trebuchet MS" panose="020B0603020202020204" pitchFamily="34" charset="0"/>
                <a:cs typeface="Trebuchet MS"/>
              </a:rPr>
              <a:t>For example, instead of appearing on the screen, error messages could be redirected to a file.</a:t>
            </a:r>
          </a:p>
          <a:p>
            <a:pPr marL="755650" lvl="1" indent="-285750">
              <a:lnSpc>
                <a:spcPct val="100000"/>
              </a:lnSpc>
              <a:spcBef>
                <a:spcPts val="265"/>
              </a:spcBef>
              <a:buFont typeface="Arial"/>
              <a:buChar char="–"/>
              <a:tabLst>
                <a:tab pos="755650" algn="l"/>
              </a:tabLst>
            </a:pPr>
            <a:endParaRPr lang="en-US" altLang="ko-KR" sz="2400" spc="-114" dirty="0">
              <a:latin typeface="Trebuchet MS" panose="020B0603020202020204" pitchFamily="34" charset="0"/>
            </a:endParaRPr>
          </a:p>
          <a:p>
            <a:pPr marL="469900" lvl="1">
              <a:lnSpc>
                <a:spcPct val="100000"/>
              </a:lnSpc>
              <a:spcBef>
                <a:spcPts val="265"/>
              </a:spcBef>
              <a:tabLst>
                <a:tab pos="755650" algn="l"/>
              </a:tabLst>
            </a:pPr>
            <a:r>
              <a:rPr lang="en-US" altLang="ko-KR" sz="2000" dirty="0" err="1">
                <a:latin typeface="Courier New" panose="02070309020205020404" pitchFamily="49" charset="0"/>
                <a:cs typeface="Courier New" panose="02070309020205020404" pitchFamily="49" charset="0"/>
              </a:rPr>
              <a:t>PrintStream</a:t>
            </a:r>
            <a:r>
              <a:rPr lang="en-US" altLang="ko-KR" sz="2000"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errStream</a:t>
            </a:r>
            <a:r>
              <a:rPr lang="en-US" altLang="ko-KR" sz="2000" dirty="0">
                <a:latin typeface="Courier New" panose="02070309020205020404" pitchFamily="49" charset="0"/>
                <a:cs typeface="Courier New" panose="02070309020205020404" pitchFamily="49" charset="0"/>
              </a:rPr>
              <a:t> = </a:t>
            </a:r>
            <a:r>
              <a:rPr lang="en-US" altLang="ko-KR" sz="2000" b="1" dirty="0">
                <a:latin typeface="Courier New" panose="02070309020205020404" pitchFamily="49" charset="0"/>
                <a:cs typeface="Courier New" panose="02070309020205020404" pitchFamily="49" charset="0"/>
              </a:rPr>
              <a:t>null</a:t>
            </a:r>
            <a:r>
              <a:rPr lang="en-US" altLang="ko-KR" sz="2000" dirty="0">
                <a:latin typeface="Courier New" panose="02070309020205020404" pitchFamily="49" charset="0"/>
                <a:cs typeface="Courier New" panose="02070309020205020404" pitchFamily="49" charset="0"/>
              </a:rPr>
              <a:t>;</a:t>
            </a:r>
          </a:p>
          <a:p>
            <a:pPr marL="469900" lvl="1">
              <a:lnSpc>
                <a:spcPct val="100000"/>
              </a:lnSpc>
              <a:spcBef>
                <a:spcPts val="265"/>
              </a:spcBef>
              <a:tabLst>
                <a:tab pos="755650" algn="l"/>
              </a:tabLst>
            </a:pPr>
            <a:r>
              <a:rPr lang="en-US" altLang="ko-KR" sz="2000" b="1" dirty="0">
                <a:latin typeface="Courier New" panose="02070309020205020404" pitchFamily="49" charset="0"/>
                <a:cs typeface="Courier New" panose="02070309020205020404" pitchFamily="49" charset="0"/>
              </a:rPr>
              <a:t>try </a:t>
            </a:r>
            <a:r>
              <a:rPr lang="en-US" altLang="ko-KR" sz="2000" dirty="0">
                <a:latin typeface="Courier New" panose="02070309020205020404" pitchFamily="49" charset="0"/>
                <a:cs typeface="Courier New" panose="02070309020205020404" pitchFamily="49" charset="0"/>
              </a:rPr>
              <a:t>{</a:t>
            </a:r>
          </a:p>
          <a:p>
            <a:pPr marL="469900" lvl="1">
              <a:lnSpc>
                <a:spcPct val="100000"/>
              </a:lnSpc>
              <a:spcBef>
                <a:spcPts val="265"/>
              </a:spcBef>
              <a:tabLst>
                <a:tab pos="755650" algn="l"/>
              </a:tabLst>
            </a:pPr>
            <a:r>
              <a:rPr lang="en-US" altLang="ko-KR" sz="2000"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errStream</a:t>
            </a:r>
            <a:r>
              <a:rPr lang="en-US" altLang="ko-KR" sz="2000" dirty="0">
                <a:latin typeface="Courier New" panose="02070309020205020404" pitchFamily="49" charset="0"/>
                <a:cs typeface="Courier New" panose="02070309020205020404" pitchFamily="49" charset="0"/>
              </a:rPr>
              <a:t> = </a:t>
            </a:r>
            <a:r>
              <a:rPr lang="en-US" altLang="ko-KR" sz="2000" b="1" dirty="0">
                <a:latin typeface="Courier New" panose="02070309020205020404" pitchFamily="49" charset="0"/>
                <a:cs typeface="Courier New" panose="02070309020205020404" pitchFamily="49" charset="0"/>
              </a:rPr>
              <a:t>new</a:t>
            </a:r>
            <a:r>
              <a:rPr lang="en-US" altLang="ko-KR" sz="2000" dirty="0">
                <a:latin typeface="Courier New" panose="02070309020205020404" pitchFamily="49" charset="0"/>
                <a:cs typeface="Courier New" panose="02070309020205020404" pitchFamily="49" charset="0"/>
              </a:rPr>
              <a:t> </a:t>
            </a:r>
            <a:r>
              <a:rPr lang="en-US" altLang="ko-KR" sz="2000" b="1" dirty="0" err="1">
                <a:latin typeface="Courier New" panose="02070309020205020404" pitchFamily="49" charset="0"/>
                <a:cs typeface="Courier New" panose="02070309020205020404" pitchFamily="49" charset="0"/>
              </a:rPr>
              <a:t>PrintStream</a:t>
            </a:r>
            <a:r>
              <a:rPr lang="en-US" altLang="ko-KR" sz="2000"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rPr>
              <a:t>new</a:t>
            </a:r>
          </a:p>
          <a:p>
            <a:pPr marL="469900" lvl="1">
              <a:lnSpc>
                <a:spcPct val="100000"/>
              </a:lnSpc>
              <a:spcBef>
                <a:spcPts val="265"/>
              </a:spcBef>
              <a:tabLst>
                <a:tab pos="755650" algn="l"/>
              </a:tabLst>
            </a:pPr>
            <a:r>
              <a:rPr lang="en-US" altLang="ko-KR" sz="2000"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FileOuptputStream</a:t>
            </a:r>
            <a:r>
              <a:rPr lang="en-US" altLang="ko-KR" sz="2000" dirty="0">
                <a:latin typeface="Courier New" panose="02070309020205020404" pitchFamily="49" charset="0"/>
                <a:cs typeface="Courier New" panose="02070309020205020404" pitchFamily="49" charset="0"/>
              </a:rPr>
              <a:t>("errMessages.txt"));</a:t>
            </a:r>
          </a:p>
          <a:p>
            <a:pPr marL="469900" lvl="1">
              <a:lnSpc>
                <a:spcPct val="100000"/>
              </a:lnSpc>
              <a:spcBef>
                <a:spcPts val="265"/>
              </a:spcBef>
              <a:tabLst>
                <a:tab pos="755650" algn="l"/>
              </a:tabLst>
            </a:pPr>
            <a:r>
              <a:rPr lang="en-US" altLang="ko-KR" sz="2000" dirty="0">
                <a:latin typeface="Courier New" panose="02070309020205020404" pitchFamily="49" charset="0"/>
                <a:cs typeface="Courier New" panose="02070309020205020404" pitchFamily="49" charset="0"/>
              </a:rPr>
              <a:t>	</a:t>
            </a:r>
            <a:r>
              <a:rPr lang="en-US" altLang="ko-KR" sz="2000" dirty="0" err="1">
                <a:latin typeface="Courier New" panose="02070309020205020404" pitchFamily="49" charset="0"/>
                <a:cs typeface="Courier New" panose="02070309020205020404" pitchFamily="49" charset="0"/>
              </a:rPr>
              <a:t>System.setErr</a:t>
            </a:r>
            <a:r>
              <a:rPr lang="en-US" altLang="ko-KR" sz="2000" dirty="0">
                <a:latin typeface="Courier New" panose="02070309020205020404" pitchFamily="49" charset="0"/>
                <a:cs typeface="Courier New" panose="02070309020205020404" pitchFamily="49" charset="0"/>
              </a:rPr>
              <a:t>(</a:t>
            </a:r>
            <a:r>
              <a:rPr lang="en-US" altLang="ko-KR" sz="2000" dirty="0" err="1">
                <a:latin typeface="Courier New" panose="02070309020205020404" pitchFamily="49" charset="0"/>
                <a:cs typeface="Courier New" panose="02070309020205020404" pitchFamily="49" charset="0"/>
              </a:rPr>
              <a:t>errStream</a:t>
            </a:r>
            <a:r>
              <a:rPr lang="en-US" altLang="ko-KR" sz="2000" dirty="0">
                <a:latin typeface="Courier New" panose="02070309020205020404" pitchFamily="49" charset="0"/>
                <a:cs typeface="Courier New" panose="02070309020205020404" pitchFamily="49" charset="0"/>
              </a:rPr>
              <a:t>);</a:t>
            </a:r>
          </a:p>
          <a:p>
            <a:pPr marL="469900" lvl="1">
              <a:lnSpc>
                <a:spcPct val="100000"/>
              </a:lnSpc>
              <a:spcBef>
                <a:spcPts val="265"/>
              </a:spcBef>
              <a:tabLst>
                <a:tab pos="755650" algn="l"/>
              </a:tabLst>
            </a:pPr>
            <a:r>
              <a:rPr lang="en-US" altLang="ko-KR" sz="2000" dirty="0">
                <a:latin typeface="Courier New" panose="02070309020205020404" pitchFamily="49" charset="0"/>
                <a:cs typeface="Courier New" panose="02070309020205020404" pitchFamily="49" charset="0"/>
              </a:rPr>
              <a:t>	. . . //Set up input stream and read</a:t>
            </a:r>
          </a:p>
          <a:p>
            <a:pPr marL="469900" lvl="1">
              <a:lnSpc>
                <a:spcPct val="100000"/>
              </a:lnSpc>
              <a:spcBef>
                <a:spcPts val="265"/>
              </a:spcBef>
              <a:tabLst>
                <a:tab pos="755650" algn="l"/>
              </a:tabLst>
            </a:pPr>
            <a:r>
              <a:rPr lang="en-US" altLang="ko-KR"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586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50" dirty="0"/>
              <a:t>Example</a:t>
            </a:r>
            <a:endParaRPr spc="-150" dirty="0"/>
          </a:p>
        </p:txBody>
      </p:sp>
      <p:sp>
        <p:nvSpPr>
          <p:cNvPr id="5" name="object 3"/>
          <p:cNvSpPr txBox="1"/>
          <p:nvPr/>
        </p:nvSpPr>
        <p:spPr>
          <a:xfrm>
            <a:off x="535940" y="1569720"/>
            <a:ext cx="7994015" cy="4219104"/>
          </a:xfrm>
          <a:prstGeom prst="rect">
            <a:avLst/>
          </a:prstGeom>
        </p:spPr>
        <p:txBody>
          <a:bodyPr vert="horz" wrap="square" lIns="0" tIns="63500" rIns="0" bIns="0" rtlCol="0">
            <a:spAutoFit/>
          </a:bodyPr>
          <a:lstStyle/>
          <a:p>
            <a:r>
              <a:rPr lang="en-US" altLang="ko-KR" b="1" dirty="0">
                <a:latin typeface="Courier New" panose="02070309020205020404" pitchFamily="49" charset="0"/>
                <a:cs typeface="Courier New" panose="02070309020205020404" pitchFamily="49" charset="0"/>
              </a:rPr>
              <a:t>public class </a:t>
            </a:r>
            <a:r>
              <a:rPr lang="en-US" altLang="ko-KR" b="1" dirty="0" err="1">
                <a:latin typeface="Courier New" panose="02070309020205020404" pitchFamily="49" charset="0"/>
                <a:cs typeface="Courier New" panose="02070309020205020404" pitchFamily="49" charset="0"/>
              </a:rPr>
              <a:t>SystemErrDemo</a:t>
            </a:r>
            <a:r>
              <a:rPr lang="en-US" altLang="ko-KR" b="1" dirty="0">
                <a:latin typeface="Courier New" panose="02070309020205020404" pitchFamily="49" charset="0"/>
                <a:cs typeface="Courier New" panose="02070309020205020404" pitchFamily="49" charset="0"/>
              </a:rPr>
              <a:t> {</a:t>
            </a:r>
          </a:p>
          <a:p>
            <a:pPr lvl="1"/>
            <a:r>
              <a:rPr lang="en-US" altLang="ko-KR" b="1" dirty="0">
                <a:latin typeface="Courier New" panose="02070309020205020404" pitchFamily="49" charset="0"/>
                <a:cs typeface="Courier New" panose="02070309020205020404" pitchFamily="49" charset="0"/>
              </a:rPr>
              <a:t>public static void main(String[] </a:t>
            </a:r>
            <a:r>
              <a:rPr lang="en-US" altLang="ko-KR" b="1" dirty="0" err="1">
                <a:latin typeface="Courier New" panose="02070309020205020404" pitchFamily="49" charset="0"/>
                <a:cs typeface="Courier New" panose="02070309020205020404" pitchFamily="49" charset="0"/>
              </a:rPr>
              <a:t>args</a:t>
            </a:r>
            <a:r>
              <a:rPr lang="en-US" altLang="ko-KR" b="1" dirty="0">
                <a:latin typeface="Courier New" panose="02070309020205020404" pitchFamily="49" charset="0"/>
                <a:cs typeface="Courier New" panose="02070309020205020404" pitchFamily="49" charset="0"/>
              </a:rPr>
              <a:t>) {</a:t>
            </a:r>
          </a:p>
          <a:p>
            <a:pPr lvl="1"/>
            <a:r>
              <a:rPr lang="en-US" altLang="ko-KR" dirty="0" err="1">
                <a:latin typeface="Courier New" panose="02070309020205020404" pitchFamily="49" charset="0"/>
                <a:cs typeface="Courier New" panose="02070309020205020404" pitchFamily="49" charset="0"/>
              </a:rPr>
              <a:t>PrintStream</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errStream</a:t>
            </a:r>
            <a:r>
              <a:rPr lang="en-US" altLang="ko-KR" dirty="0">
                <a:latin typeface="Courier New" panose="02070309020205020404" pitchFamily="49" charset="0"/>
                <a:cs typeface="Courier New" panose="02070309020205020404" pitchFamily="49" charset="0"/>
              </a:rPr>
              <a:t> = </a:t>
            </a:r>
            <a:r>
              <a:rPr lang="en-US" altLang="ko-KR" b="1" dirty="0">
                <a:latin typeface="Courier New" panose="02070309020205020404" pitchFamily="49" charset="0"/>
                <a:cs typeface="Courier New" panose="02070309020205020404" pitchFamily="49" charset="0"/>
              </a:rPr>
              <a:t>null;</a:t>
            </a:r>
          </a:p>
          <a:p>
            <a:pPr lvl="2"/>
            <a:r>
              <a:rPr lang="en-US" altLang="ko-KR" b="1" dirty="0">
                <a:latin typeface="Courier New" panose="02070309020205020404" pitchFamily="49" charset="0"/>
                <a:cs typeface="Courier New" panose="02070309020205020404" pitchFamily="49" charset="0"/>
              </a:rPr>
              <a:t>try {</a:t>
            </a:r>
          </a:p>
          <a:p>
            <a:pPr lvl="3"/>
            <a:r>
              <a:rPr lang="en-US" altLang="ko-KR" dirty="0" err="1">
                <a:latin typeface="Courier New" panose="02070309020205020404" pitchFamily="49" charset="0"/>
                <a:cs typeface="Courier New" panose="02070309020205020404" pitchFamily="49" charset="0"/>
              </a:rPr>
              <a:t>errStream</a:t>
            </a:r>
            <a:r>
              <a:rPr lang="en-US" altLang="ko-KR" dirty="0">
                <a:latin typeface="Courier New" panose="02070309020205020404" pitchFamily="49" charset="0"/>
                <a:cs typeface="Courier New" panose="02070309020205020404" pitchFamily="49" charset="0"/>
              </a:rPr>
              <a:t> = </a:t>
            </a:r>
            <a:r>
              <a:rPr lang="en-US" altLang="ko-KR" b="1" dirty="0">
                <a:latin typeface="Courier New" panose="02070309020205020404" pitchFamily="49" charset="0"/>
                <a:cs typeface="Courier New" panose="02070309020205020404" pitchFamily="49" charset="0"/>
              </a:rPr>
              <a:t>new </a:t>
            </a:r>
            <a:r>
              <a:rPr lang="en-US" altLang="ko-KR" b="1" dirty="0" err="1">
                <a:latin typeface="Courier New" panose="02070309020205020404" pitchFamily="49" charset="0"/>
                <a:cs typeface="Courier New" panose="02070309020205020404" pitchFamily="49" charset="0"/>
              </a:rPr>
              <a:t>PrintStream</a:t>
            </a:r>
            <a:r>
              <a:rPr lang="en-US" altLang="ko-KR" b="1" dirty="0">
                <a:latin typeface="Courier New" panose="02070309020205020404" pitchFamily="49" charset="0"/>
                <a:cs typeface="Courier New" panose="02070309020205020404" pitchFamily="49" charset="0"/>
              </a:rPr>
              <a:t>(new </a:t>
            </a:r>
            <a:r>
              <a:rPr lang="en-US" altLang="ko-KR" b="1" dirty="0" err="1">
                <a:latin typeface="Courier New" panose="02070309020205020404" pitchFamily="49" charset="0"/>
                <a:cs typeface="Courier New" panose="02070309020205020404" pitchFamily="49" charset="0"/>
              </a:rPr>
              <a:t>FileOutputStream</a:t>
            </a:r>
            <a:r>
              <a:rPr lang="en-US" altLang="ko-KR" b="1" dirty="0">
                <a:latin typeface="Courier New" panose="02070309020205020404" pitchFamily="49" charset="0"/>
                <a:cs typeface="Courier New" panose="02070309020205020404" pitchFamily="49" charset="0"/>
              </a:rPr>
              <a:t>("errMessages.txt"));</a:t>
            </a:r>
          </a:p>
          <a:p>
            <a:pPr lvl="3"/>
            <a:r>
              <a:rPr lang="en-US" altLang="ko-KR" dirty="0" err="1">
                <a:latin typeface="Courier New" panose="02070309020205020404" pitchFamily="49" charset="0"/>
                <a:cs typeface="Courier New" panose="02070309020205020404" pitchFamily="49" charset="0"/>
              </a:rPr>
              <a:t>System.</a:t>
            </a:r>
            <a:r>
              <a:rPr lang="en-US" altLang="ko-KR" i="1" dirty="0" err="1">
                <a:latin typeface="Courier New" panose="02070309020205020404" pitchFamily="49" charset="0"/>
                <a:cs typeface="Courier New" panose="02070309020205020404" pitchFamily="49" charset="0"/>
              </a:rPr>
              <a:t>setErr</a:t>
            </a:r>
            <a:r>
              <a:rPr lang="en-US" altLang="ko-KR" i="1" dirty="0">
                <a:latin typeface="Courier New" panose="02070309020205020404" pitchFamily="49" charset="0"/>
                <a:cs typeface="Courier New" panose="02070309020205020404" pitchFamily="49" charset="0"/>
              </a:rPr>
              <a:t>(</a:t>
            </a:r>
            <a:r>
              <a:rPr lang="en-US" altLang="ko-KR" i="1" dirty="0" err="1">
                <a:latin typeface="Courier New" panose="02070309020205020404" pitchFamily="49" charset="0"/>
                <a:cs typeface="Courier New" panose="02070309020205020404" pitchFamily="49" charset="0"/>
              </a:rPr>
              <a:t>errStream</a:t>
            </a:r>
            <a:r>
              <a:rPr lang="en-US" altLang="ko-KR" i="1" dirty="0">
                <a:latin typeface="Courier New" panose="02070309020205020404" pitchFamily="49" charset="0"/>
                <a:cs typeface="Courier New" panose="02070309020205020404" pitchFamily="49" charset="0"/>
              </a:rPr>
              <a:t>);</a:t>
            </a:r>
          </a:p>
          <a:p>
            <a:pPr lvl="3"/>
            <a:r>
              <a:rPr lang="en-US" altLang="ko-KR" b="1" dirty="0">
                <a:latin typeface="Courier New" panose="02070309020205020404" pitchFamily="49" charset="0"/>
                <a:cs typeface="Courier New" panose="02070309020205020404" pitchFamily="49" charset="0"/>
              </a:rPr>
              <a:t>throw new Exception();</a:t>
            </a:r>
          </a:p>
          <a:p>
            <a:pPr lvl="2"/>
            <a:r>
              <a:rPr lang="en-US" altLang="ko-KR" dirty="0">
                <a:latin typeface="Courier New" panose="02070309020205020404" pitchFamily="49" charset="0"/>
                <a:cs typeface="Courier New" panose="02070309020205020404" pitchFamily="49" charset="0"/>
              </a:rPr>
              <a:t>} </a:t>
            </a:r>
            <a:r>
              <a:rPr lang="en-US" altLang="ko-KR" b="1" dirty="0">
                <a:latin typeface="Courier New" panose="02070309020205020404" pitchFamily="49" charset="0"/>
                <a:cs typeface="Courier New" panose="02070309020205020404" pitchFamily="49" charset="0"/>
              </a:rPr>
              <a:t>catch (Exception e) {</a:t>
            </a:r>
          </a:p>
          <a:p>
            <a:pPr lvl="3"/>
            <a:r>
              <a:rPr lang="en-US" altLang="ko-KR" dirty="0" err="1">
                <a:latin typeface="Courier New" panose="02070309020205020404" pitchFamily="49" charset="0"/>
                <a:cs typeface="Courier New" panose="02070309020205020404" pitchFamily="49" charset="0"/>
              </a:rPr>
              <a:t>System.</a:t>
            </a:r>
            <a:r>
              <a:rPr lang="en-US" altLang="ko-KR" b="1" i="1" dirty="0" err="1">
                <a:latin typeface="Courier New" panose="02070309020205020404" pitchFamily="49" charset="0"/>
                <a:cs typeface="Courier New" panose="02070309020205020404" pitchFamily="49" charset="0"/>
              </a:rPr>
              <a:t>err.println</a:t>
            </a:r>
            <a:r>
              <a:rPr lang="en-US" altLang="ko-KR" b="1" i="1" dirty="0">
                <a:latin typeface="Courier New" panose="02070309020205020404" pitchFamily="49" charset="0"/>
                <a:cs typeface="Courier New" panose="02070309020205020404" pitchFamily="49" charset="0"/>
              </a:rPr>
              <a:t>(e);</a:t>
            </a:r>
          </a:p>
          <a:p>
            <a:pPr lvl="2"/>
            <a:r>
              <a:rPr lang="en-US" altLang="ko-KR" dirty="0">
                <a:latin typeface="Courier New" panose="02070309020205020404" pitchFamily="49" charset="0"/>
                <a:cs typeface="Courier New" panose="02070309020205020404" pitchFamily="49" charset="0"/>
              </a:rPr>
              <a:t>}</a:t>
            </a:r>
          </a:p>
          <a:p>
            <a:pPr lvl="1"/>
            <a:r>
              <a:rPr lang="en-US" altLang="ko-KR" dirty="0">
                <a:latin typeface="Courier New" panose="02070309020205020404" pitchFamily="49" charset="0"/>
                <a:cs typeface="Courier New" panose="02070309020205020404" pitchFamily="49" charset="0"/>
              </a:rPr>
              <a:t>}</a:t>
            </a:r>
          </a:p>
          <a:p>
            <a:r>
              <a:rPr lang="en-US" altLang="ko-KR" dirty="0">
                <a:latin typeface="Courier New" panose="02070309020205020404" pitchFamily="49" charset="0"/>
                <a:cs typeface="Courier New" panose="02070309020205020404" pitchFamily="49" charset="0"/>
              </a:rPr>
              <a:t>}</a:t>
            </a:r>
          </a:p>
          <a:p>
            <a:endParaRPr lang="en-US" altLang="ko-KR" dirty="0">
              <a:latin typeface="Courier New" panose="02070309020205020404" pitchFamily="49" charset="0"/>
              <a:cs typeface="Courier New" panose="02070309020205020404" pitchFamily="49" charset="0"/>
            </a:endParaRPr>
          </a:p>
          <a:p>
            <a:r>
              <a:rPr lang="en-US" altLang="ko-KR" b="1" dirty="0">
                <a:latin typeface="Trebuchet MS" panose="020B0603020202020204" pitchFamily="34" charset="0"/>
                <a:cs typeface="Courier New" panose="02070309020205020404" pitchFamily="49" charset="0"/>
              </a:rPr>
              <a:t>Output:</a:t>
            </a:r>
          </a:p>
        </p:txBody>
      </p:sp>
      <p:pic>
        <p:nvPicPr>
          <p:cNvPr id="7" name="그림 6"/>
          <p:cNvPicPr>
            <a:picLocks noChangeAspect="1"/>
          </p:cNvPicPr>
          <p:nvPr/>
        </p:nvPicPr>
        <p:blipFill rotWithShape="1">
          <a:blip r:embed="rId2"/>
          <a:srcRect l="25238" t="7129" r="26313" b="82574"/>
          <a:stretch/>
        </p:blipFill>
        <p:spPr>
          <a:xfrm>
            <a:off x="535940" y="5788824"/>
            <a:ext cx="7752754" cy="990600"/>
          </a:xfrm>
          <a:prstGeom prst="rect">
            <a:avLst/>
          </a:prstGeom>
        </p:spPr>
      </p:pic>
    </p:spTree>
    <p:extLst>
      <p:ext uri="{BB962C8B-B14F-4D97-AF65-F5344CB8AC3E}">
        <p14:creationId xmlns:p14="http://schemas.microsoft.com/office/powerpoint/2010/main" val="28902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50" dirty="0"/>
              <a:t>Example</a:t>
            </a:r>
            <a:endParaRPr spc="-150" dirty="0"/>
          </a:p>
        </p:txBody>
      </p:sp>
      <p:pic>
        <p:nvPicPr>
          <p:cNvPr id="6" name="그림 5"/>
          <p:cNvPicPr>
            <a:picLocks noChangeAspect="1"/>
          </p:cNvPicPr>
          <p:nvPr/>
        </p:nvPicPr>
        <p:blipFill rotWithShape="1">
          <a:blip r:embed="rId2"/>
          <a:srcRect l="27619" t="10297" r="40000" b="60587"/>
          <a:stretch/>
        </p:blipFill>
        <p:spPr>
          <a:xfrm>
            <a:off x="542036" y="1569720"/>
            <a:ext cx="5181600" cy="2801112"/>
          </a:xfrm>
          <a:prstGeom prst="rect">
            <a:avLst/>
          </a:prstGeom>
        </p:spPr>
      </p:pic>
      <p:sp>
        <p:nvSpPr>
          <p:cNvPr id="8" name="object 3"/>
          <p:cNvSpPr txBox="1"/>
          <p:nvPr/>
        </p:nvSpPr>
        <p:spPr>
          <a:xfrm>
            <a:off x="535940" y="1569720"/>
            <a:ext cx="7994015" cy="4219104"/>
          </a:xfrm>
          <a:prstGeom prst="rect">
            <a:avLst/>
          </a:prstGeom>
        </p:spPr>
        <p:txBody>
          <a:bodyPr vert="horz" wrap="square" lIns="0" tIns="63500" rIns="0" bIns="0" rtlCol="0">
            <a:spAutoFit/>
          </a:bodyPr>
          <a:lstStyle/>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r>
              <a:rPr lang="en-US" altLang="ko-KR" b="1" dirty="0">
                <a:latin typeface="Trebuchet MS" panose="020B0603020202020204" pitchFamily="34" charset="0"/>
                <a:cs typeface="Courier New" panose="02070309020205020404" pitchFamily="49" charset="0"/>
              </a:rPr>
              <a:t>Output:</a:t>
            </a:r>
          </a:p>
        </p:txBody>
      </p:sp>
      <p:pic>
        <p:nvPicPr>
          <p:cNvPr id="11" name="그림 10"/>
          <p:cNvPicPr>
            <a:picLocks noChangeAspect="1"/>
          </p:cNvPicPr>
          <p:nvPr/>
        </p:nvPicPr>
        <p:blipFill rotWithShape="1">
          <a:blip r:embed="rId3"/>
          <a:srcRect l="25238" t="7232" r="26190" b="82632"/>
          <a:stretch/>
        </p:blipFill>
        <p:spPr>
          <a:xfrm>
            <a:off x="543726" y="5788824"/>
            <a:ext cx="7772400" cy="975023"/>
          </a:xfrm>
          <a:prstGeom prst="rect">
            <a:avLst/>
          </a:prstGeom>
        </p:spPr>
      </p:pic>
    </p:spTree>
    <p:extLst>
      <p:ext uri="{BB962C8B-B14F-4D97-AF65-F5344CB8AC3E}">
        <p14:creationId xmlns:p14="http://schemas.microsoft.com/office/powerpoint/2010/main" val="7267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0" y="464312"/>
            <a:ext cx="9144000" cy="689932"/>
          </a:xfrm>
          <a:prstGeom prst="rect">
            <a:avLst/>
          </a:prstGeom>
        </p:spPr>
        <p:txBody>
          <a:bodyPr vert="horz" wrap="square" lIns="0" tIns="12700" rIns="0" bIns="0" rtlCol="0">
            <a:spAutoFit/>
          </a:bodyPr>
          <a:lstStyle/>
          <a:p>
            <a:pPr marL="15240" algn="ctr">
              <a:lnSpc>
                <a:spcPct val="100000"/>
              </a:lnSpc>
              <a:spcBef>
                <a:spcPts val="100"/>
              </a:spcBef>
            </a:pPr>
            <a:r>
              <a:rPr lang="en-US" spc="-150" dirty="0"/>
              <a:t>Self Test</a:t>
            </a:r>
            <a:endParaRPr spc="-150" dirty="0"/>
          </a:p>
        </p:txBody>
      </p:sp>
      <p:sp>
        <p:nvSpPr>
          <p:cNvPr id="8" name="object 3"/>
          <p:cNvSpPr txBox="1"/>
          <p:nvPr/>
        </p:nvSpPr>
        <p:spPr>
          <a:xfrm>
            <a:off x="535940" y="1569720"/>
            <a:ext cx="7994015" cy="4496103"/>
          </a:xfrm>
          <a:prstGeom prst="rect">
            <a:avLst/>
          </a:prstGeom>
        </p:spPr>
        <p:txBody>
          <a:bodyPr vert="horz" wrap="square" lIns="0" tIns="63500" rIns="0" bIns="0" rtlCol="0">
            <a:spAutoFit/>
          </a:bodyPr>
          <a:lstStyle/>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endParaRPr lang="en-US" altLang="ko-KR" dirty="0">
              <a:latin typeface="Courier New" panose="02070309020205020404" pitchFamily="49" charset="0"/>
              <a:cs typeface="Courier New" panose="02070309020205020404" pitchFamily="49" charset="0"/>
            </a:endParaRPr>
          </a:p>
          <a:p>
            <a:r>
              <a:rPr lang="en-US" altLang="ko-KR" b="1" dirty="0">
                <a:latin typeface="Trebuchet MS" panose="020B0603020202020204" pitchFamily="34" charset="0"/>
                <a:cs typeface="Courier New" panose="02070309020205020404" pitchFamily="49" charset="0"/>
              </a:rPr>
              <a:t>Output:</a:t>
            </a:r>
          </a:p>
          <a:p>
            <a:r>
              <a:rPr lang="en-US" altLang="ko-KR" dirty="0">
                <a:latin typeface="Trebuchet MS" panose="020B0603020202020204" pitchFamily="34" charset="0"/>
                <a:cs typeface="Courier New" panose="02070309020205020404" pitchFamily="49" charset="0"/>
              </a:rPr>
              <a:t>Hello, world!</a:t>
            </a:r>
          </a:p>
        </p:txBody>
      </p:sp>
      <p:pic>
        <p:nvPicPr>
          <p:cNvPr id="5" name="그림 4"/>
          <p:cNvPicPr>
            <a:picLocks noChangeAspect="1"/>
          </p:cNvPicPr>
          <p:nvPr/>
        </p:nvPicPr>
        <p:blipFill rotWithShape="1">
          <a:blip r:embed="rId2"/>
          <a:srcRect l="27619" t="32791" r="45714" b="63565"/>
          <a:stretch/>
        </p:blipFill>
        <p:spPr>
          <a:xfrm>
            <a:off x="535940" y="4450080"/>
            <a:ext cx="4267200" cy="350520"/>
          </a:xfrm>
          <a:prstGeom prst="rect">
            <a:avLst/>
          </a:prstGeom>
        </p:spPr>
      </p:pic>
      <p:sp>
        <p:nvSpPr>
          <p:cNvPr id="7" name="직사각형 6"/>
          <p:cNvSpPr/>
          <p:nvPr/>
        </p:nvSpPr>
        <p:spPr>
          <a:xfrm>
            <a:off x="869540" y="2378040"/>
            <a:ext cx="3600000" cy="19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Trebuchet MS" panose="020B0603020202020204" pitchFamily="34" charset="0"/>
              </a:rPr>
              <a:t>???</a:t>
            </a:r>
            <a:endParaRPr lang="ko-KR" altLang="en-US" dirty="0">
              <a:solidFill>
                <a:schemeClr val="tx1"/>
              </a:solidFill>
              <a:latin typeface="Trebuchet MS" panose="020B0603020202020204" pitchFamily="34" charset="0"/>
            </a:endParaRPr>
          </a:p>
        </p:txBody>
      </p:sp>
      <p:pic>
        <p:nvPicPr>
          <p:cNvPr id="12" name="그림 11"/>
          <p:cNvPicPr>
            <a:picLocks noChangeAspect="1"/>
          </p:cNvPicPr>
          <p:nvPr/>
        </p:nvPicPr>
        <p:blipFill rotWithShape="1">
          <a:blip r:embed="rId2"/>
          <a:srcRect l="27619" t="10297" r="45714" b="82258"/>
          <a:stretch/>
        </p:blipFill>
        <p:spPr>
          <a:xfrm>
            <a:off x="542036" y="1569720"/>
            <a:ext cx="4267200" cy="716280"/>
          </a:xfrm>
          <a:prstGeom prst="rect">
            <a:avLst/>
          </a:prstGeom>
        </p:spPr>
      </p:pic>
    </p:spTree>
    <p:extLst>
      <p:ext uri="{BB962C8B-B14F-4D97-AF65-F5344CB8AC3E}">
        <p14:creationId xmlns:p14="http://schemas.microsoft.com/office/powerpoint/2010/main" val="213491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gn="ctr">
              <a:lnSpc>
                <a:spcPct val="100000"/>
              </a:lnSpc>
              <a:spcBef>
                <a:spcPts val="100"/>
              </a:spcBef>
            </a:pPr>
            <a:r>
              <a:rPr lang="en-US" spc="-170" dirty="0"/>
              <a:t>The File Class</a:t>
            </a:r>
            <a:endParaRPr spc="-150" dirty="0"/>
          </a:p>
        </p:txBody>
      </p:sp>
      <p:sp>
        <p:nvSpPr>
          <p:cNvPr id="3" name="object 3"/>
          <p:cNvSpPr txBox="1"/>
          <p:nvPr/>
        </p:nvSpPr>
        <p:spPr>
          <a:xfrm>
            <a:off x="535940" y="1569720"/>
            <a:ext cx="7609205" cy="3243452"/>
          </a:xfrm>
          <a:prstGeom prst="rect">
            <a:avLst/>
          </a:prstGeom>
        </p:spPr>
        <p:txBody>
          <a:bodyPr vert="horz" wrap="square" lIns="0" tIns="55880" rIns="0" bIns="0" rtlCol="0">
            <a:spAutoFit/>
          </a:bodyPr>
          <a:lstStyle/>
          <a:p>
            <a:pPr marL="355600" marR="5080" indent="-342900">
              <a:lnSpc>
                <a:spcPct val="89800"/>
              </a:lnSpc>
              <a:spcBef>
                <a:spcPts val="440"/>
              </a:spcBef>
              <a:buFont typeface="Arial"/>
              <a:buChar char="•"/>
              <a:tabLst>
                <a:tab pos="354965" algn="l"/>
                <a:tab pos="355600" algn="l"/>
              </a:tabLst>
            </a:pPr>
            <a:r>
              <a:rPr lang="en-US" sz="2700" spc="-100" dirty="0">
                <a:latin typeface="Trebuchet MS"/>
                <a:cs typeface="Trebuchet MS"/>
              </a:rPr>
              <a:t>The </a:t>
            </a:r>
            <a:r>
              <a:rPr lang="en-US" sz="2700" spc="-100" dirty="0">
                <a:solidFill>
                  <a:schemeClr val="accent5"/>
                </a:solidFill>
                <a:latin typeface="Trebuchet MS"/>
                <a:cs typeface="Trebuchet MS"/>
              </a:rPr>
              <a:t>File</a:t>
            </a:r>
            <a:r>
              <a:rPr lang="en-US" sz="2700" spc="-100" dirty="0">
                <a:latin typeface="Trebuchet MS"/>
                <a:cs typeface="Trebuchet MS"/>
              </a:rPr>
              <a:t> class is like a wrapper class for file names.</a:t>
            </a:r>
          </a:p>
          <a:p>
            <a:pPr marL="812800" marR="5080" lvl="1" indent="-342900" algn="just">
              <a:lnSpc>
                <a:spcPct val="89800"/>
              </a:lnSpc>
              <a:spcBef>
                <a:spcPts val="440"/>
              </a:spcBef>
              <a:buFont typeface="Wingdings" panose="05000000000000000000" pitchFamily="2" charset="2"/>
              <a:buChar char="ü"/>
              <a:tabLst>
                <a:tab pos="354965" algn="l"/>
                <a:tab pos="355600" algn="l"/>
              </a:tabLst>
            </a:pPr>
            <a:r>
              <a:rPr lang="en-US" sz="2400" spc="-100" dirty="0">
                <a:latin typeface="Trebuchet MS"/>
                <a:cs typeface="Trebuchet MS"/>
              </a:rPr>
              <a:t>The constructor for the class </a:t>
            </a:r>
            <a:r>
              <a:rPr lang="en-US" sz="2400" spc="-100" dirty="0">
                <a:solidFill>
                  <a:schemeClr val="accent5"/>
                </a:solidFill>
                <a:latin typeface="Trebuchet MS"/>
                <a:cs typeface="Trebuchet MS"/>
              </a:rPr>
              <a:t>File</a:t>
            </a:r>
            <a:r>
              <a:rPr lang="en-US" sz="2400" spc="-100" dirty="0">
                <a:latin typeface="Trebuchet MS"/>
                <a:cs typeface="Trebuchet MS"/>
              </a:rPr>
              <a:t> takes a name,          (known as the abstract name) as a string argument,   and produces an object that represents the file with  that name.</a:t>
            </a:r>
          </a:p>
          <a:p>
            <a:pPr marL="812800" marR="5080" lvl="1" indent="-342900" algn="just">
              <a:lnSpc>
                <a:spcPct val="89800"/>
              </a:lnSpc>
              <a:spcBef>
                <a:spcPts val="440"/>
              </a:spcBef>
              <a:buFont typeface="Wingdings" panose="05000000000000000000" pitchFamily="2" charset="2"/>
              <a:buChar char="ü"/>
              <a:tabLst>
                <a:tab pos="354965" algn="l"/>
                <a:tab pos="355600" algn="l"/>
              </a:tabLst>
            </a:pPr>
            <a:r>
              <a:rPr lang="en-US" sz="2400" spc="-100" dirty="0">
                <a:latin typeface="Trebuchet MS"/>
                <a:cs typeface="Trebuchet MS"/>
              </a:rPr>
              <a:t>The </a:t>
            </a:r>
            <a:r>
              <a:rPr lang="en-US" sz="2400" spc="-100" dirty="0">
                <a:solidFill>
                  <a:schemeClr val="accent5"/>
                </a:solidFill>
                <a:latin typeface="Trebuchet MS"/>
                <a:cs typeface="Trebuchet MS"/>
              </a:rPr>
              <a:t>File</a:t>
            </a:r>
            <a:r>
              <a:rPr lang="en-US" sz="2400" spc="-100" dirty="0">
                <a:latin typeface="Trebuchet MS"/>
                <a:cs typeface="Trebuchet MS"/>
              </a:rPr>
              <a:t> object and methods of the class </a:t>
            </a:r>
            <a:r>
              <a:rPr lang="en-US" sz="2400" spc="-100" dirty="0">
                <a:solidFill>
                  <a:schemeClr val="accent5"/>
                </a:solidFill>
                <a:latin typeface="Trebuchet MS"/>
                <a:cs typeface="Trebuchet MS"/>
              </a:rPr>
              <a:t>File</a:t>
            </a:r>
            <a:r>
              <a:rPr lang="en-US" sz="2400" spc="-100" dirty="0">
                <a:latin typeface="Trebuchet MS"/>
                <a:cs typeface="Trebuchet MS"/>
              </a:rPr>
              <a:t> can be  used to determine information about the file and its  properties.</a:t>
            </a:r>
          </a:p>
          <a:p>
            <a:pPr marL="812800" marR="5080" lvl="1" indent="-342900" algn="just">
              <a:lnSpc>
                <a:spcPct val="89800"/>
              </a:lnSpc>
              <a:spcBef>
                <a:spcPts val="440"/>
              </a:spcBef>
              <a:buFont typeface="Wingdings" panose="05000000000000000000" pitchFamily="2" charset="2"/>
              <a:buChar char="ü"/>
              <a:tabLst>
                <a:tab pos="354965" algn="l"/>
                <a:tab pos="355600" algn="l"/>
              </a:tabLst>
            </a:pPr>
            <a:r>
              <a:rPr lang="en-US" sz="2400" dirty="0">
                <a:latin typeface="Trebuchet MS"/>
                <a:cs typeface="Trebuchet MS"/>
              </a:rPr>
              <a:t>The</a:t>
            </a:r>
            <a:r>
              <a:rPr lang="en-US" sz="2400" dirty="0">
                <a:solidFill>
                  <a:schemeClr val="accent5"/>
                </a:solidFill>
                <a:latin typeface="Trebuchet MS"/>
                <a:cs typeface="Trebuchet MS"/>
              </a:rPr>
              <a:t> File</a:t>
            </a:r>
            <a:r>
              <a:rPr lang="en-US" sz="2400" dirty="0">
                <a:latin typeface="Trebuchet MS"/>
                <a:cs typeface="Trebuchet MS"/>
              </a:rPr>
              <a:t> is in the </a:t>
            </a:r>
            <a:r>
              <a:rPr lang="en-US" sz="2400" dirty="0" err="1">
                <a:latin typeface="Trebuchet MS"/>
                <a:cs typeface="Trebuchet MS"/>
              </a:rPr>
              <a:t>java.io.package</a:t>
            </a:r>
            <a:r>
              <a:rPr lang="en-US" sz="2400" dirty="0">
                <a:latin typeface="Trebuchet MS"/>
                <a:cs typeface="Trebuchet MS"/>
              </a:rPr>
              <a:t>.</a:t>
            </a:r>
            <a:endParaRPr lang="en-US" sz="2400" spc="-100" dirty="0">
              <a:latin typeface="Trebuchet MS"/>
              <a:cs typeface="Trebuchet MS"/>
            </a:endParaRPr>
          </a:p>
        </p:txBody>
      </p:sp>
      <p:sp>
        <p:nvSpPr>
          <p:cNvPr id="4" name="TextBox 3">
            <a:extLst>
              <a:ext uri="{FF2B5EF4-FFF2-40B4-BE49-F238E27FC236}">
                <a16:creationId xmlns:a16="http://schemas.microsoft.com/office/drawing/2014/main" id="{A2D9E95F-6C07-4006-935F-1627771D5028}"/>
              </a:ext>
            </a:extLst>
          </p:cNvPr>
          <p:cNvSpPr txBox="1"/>
          <p:nvPr/>
        </p:nvSpPr>
        <p:spPr>
          <a:xfrm>
            <a:off x="-2438400" y="2133600"/>
            <a:ext cx="2743200" cy="2031325"/>
          </a:xfrm>
          <a:prstGeom prst="rect">
            <a:avLst/>
          </a:prstGeom>
          <a:noFill/>
        </p:spPr>
        <p:txBody>
          <a:bodyPr wrap="square" rtlCol="0">
            <a:spAutoFit/>
          </a:bodyPr>
          <a:lstStyle/>
          <a:p>
            <a:r>
              <a:rPr lang="ko-KR" altLang="en-US" dirty="0"/>
              <a:t>생성자는 파일이름을 </a:t>
            </a:r>
            <a:r>
              <a:rPr lang="en-US" altLang="ko-KR" dirty="0"/>
              <a:t>argument</a:t>
            </a:r>
            <a:r>
              <a:rPr lang="ko-KR" altLang="en-US" dirty="0"/>
              <a:t>로 받고</a:t>
            </a:r>
            <a:r>
              <a:rPr lang="en-US" altLang="ko-KR" dirty="0"/>
              <a:t>, </a:t>
            </a:r>
            <a:r>
              <a:rPr lang="ko-KR" altLang="en-US" dirty="0"/>
              <a:t>받은 이름을 나타내는 </a:t>
            </a:r>
            <a:r>
              <a:rPr lang="en-US" altLang="ko-KR" dirty="0"/>
              <a:t>object</a:t>
            </a:r>
            <a:r>
              <a:rPr lang="ko-KR" altLang="en-US" dirty="0"/>
              <a:t>를 생성한다</a:t>
            </a:r>
            <a:endParaRPr lang="en-US" altLang="ko-KR" dirty="0"/>
          </a:p>
          <a:p>
            <a:endParaRPr lang="en-US" altLang="ko-KR" dirty="0"/>
          </a:p>
          <a:p>
            <a:r>
              <a:rPr lang="ko-KR" altLang="en-US" dirty="0"/>
              <a:t>파일 클래스의 메소드는 파일정보를 알려준다</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4607</TotalTime>
  <Words>1751</Words>
  <Application>Microsoft Office PowerPoint</Application>
  <PresentationFormat>화면 슬라이드 쇼(4:3)</PresentationFormat>
  <Paragraphs>269</Paragraphs>
  <Slides>27</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27</vt:i4>
      </vt:variant>
    </vt:vector>
  </HeadingPairs>
  <TitlesOfParts>
    <vt:vector size="36" baseType="lpstr">
      <vt:lpstr>맑은 고딕</vt:lpstr>
      <vt:lpstr>Arial</vt:lpstr>
      <vt:lpstr>Calibri</vt:lpstr>
      <vt:lpstr>Consolas</vt:lpstr>
      <vt:lpstr>Courier New</vt:lpstr>
      <vt:lpstr>Times New Roman</vt:lpstr>
      <vt:lpstr>Trebuchet MS</vt:lpstr>
      <vt:lpstr>Wingdings</vt:lpstr>
      <vt:lpstr>Office Theme</vt:lpstr>
      <vt:lpstr>Object Oriented Programming</vt:lpstr>
      <vt:lpstr>Content</vt:lpstr>
      <vt:lpstr>System.in, System.out, System.err</vt:lpstr>
      <vt:lpstr>System.in, System.out, System.err</vt:lpstr>
      <vt:lpstr>System.in, System.out, System.err</vt:lpstr>
      <vt:lpstr>Example</vt:lpstr>
      <vt:lpstr>Example</vt:lpstr>
      <vt:lpstr>Self Test</vt:lpstr>
      <vt:lpstr>The File Class</vt:lpstr>
      <vt:lpstr>Some Methods in the class File</vt:lpstr>
      <vt:lpstr>Some Methods in the class File</vt:lpstr>
      <vt:lpstr>Some Methods in the class File</vt:lpstr>
      <vt:lpstr>Some Methods in the class File</vt:lpstr>
      <vt:lpstr>Example</vt:lpstr>
      <vt:lpstr>Example</vt:lpstr>
      <vt:lpstr>Self Test</vt:lpstr>
      <vt:lpstr>Binary Files</vt:lpstr>
      <vt:lpstr>Binary Files</vt:lpstr>
      <vt:lpstr>The Serializable Interface</vt:lpstr>
      <vt:lpstr>Example</vt:lpstr>
      <vt:lpstr>Serialize the graph</vt:lpstr>
      <vt:lpstr>Random Access Files</vt:lpstr>
      <vt:lpstr>Random Access Files</vt:lpstr>
      <vt:lpstr>Random Access Files</vt:lpstr>
      <vt:lpstr>Random Access Files</vt:lpstr>
      <vt:lpstr>Example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JeonghunLee</dc:creator>
  <cp:lastModifiedBy>김효일</cp:lastModifiedBy>
  <cp:revision>128</cp:revision>
  <dcterms:created xsi:type="dcterms:W3CDTF">2019-04-22T01:05:30Z</dcterms:created>
  <dcterms:modified xsi:type="dcterms:W3CDTF">2019-06-19T01:21:25Z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2019-04-22T00:00:00Z</vt:filetime>
  </property>
</Properties>
</file>