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7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08F2B-7EC6-4A73-B5BF-CB5029975A06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2C0AD24-C41C-4AAB-BFA4-EF2D02BD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16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BAAA0-16AD-4A80-9E5B-3BDDA20C89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552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900CBC-D114-49C6-8593-2E2BC049A7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3322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CE1E3-846D-45DB-8E33-AB69F08D0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5692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CCB12A-1C0B-44E8-AACB-55E8AF252B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9855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A4FBF5-09A9-4826-A6DE-9FA601157A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217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AEB075-1BF3-4338-A8CB-8E285BBAC4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1376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B041F-FB18-4449-87A6-1923557429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6870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0F851-2EAE-4EB3-8997-CAE4B9C58E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0152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E226E-A831-429F-8CDE-2796F92035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00071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E11302-725B-4B53-9A89-8F81124D3B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057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FAB6A0-3D5A-46E6-BFA3-FF95FB9A06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897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671E3-4EDA-4041-A8A5-B0744CBB64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91942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71F5E2-593F-4143-86C8-2A19A0489B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67208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5B16C4-EBDB-4D11-9FE3-0CC07E21EF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6925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A71C2-4DEF-405A-BC2F-7F131640DF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8413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6C548-AEEB-448A-9C3D-6909A7BDDE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24456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BFD6AE-2A9F-43F5-A746-CD4A5D367F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48586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98810-D8DB-40A6-B986-11A032EFB3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46172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71F82-037C-47A5-88E5-528EE3E2B7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48319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556B93-5220-4214-9213-A597FCE43A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37217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1D05C-6058-416A-90D4-36EE9301D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75262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6640C-2520-47B2-8C43-AC5D97FFD7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648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9E2824-D9F4-4C84-8B80-44E1599D01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34832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E237F1-AAEA-43DB-9460-E415263879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99746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665A0F-7493-4E7E-98F2-EBD578914E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96085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CAB169-9EA5-4C04-81FE-17CF69A9C0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99302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141C7F-80AD-434E-8672-685BE68887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81593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D93362-A2E5-46DB-8B36-76E355CB12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70512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A419E-8CEB-40A4-9FE4-8B72258414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71569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08DE4D-2129-4CFD-9D78-615634CD64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83473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95884-018E-48B2-B4FE-15E958EFF5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32424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D739ED-828C-4339-8BA7-CBF833CACA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96460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6F457B-78BD-44BD-BB20-FC7CBD427D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8156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B0F39-80B9-4F1C-8C5B-03DA93EEE0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39229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221D34-B5BF-444E-9DC1-81404A154C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31733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62EB97-E16E-483F-BA37-74DB23BED6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586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A7AB7D-25BB-41DB-84ED-E38669E999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77549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97419-9DE2-4DBB-A265-03ED60434A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6760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54CA6F-08CA-4904-9112-2AF0B15DB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67436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D9856E-23AB-4C53-BD3F-C4ED66EDBC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81529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51411-8AF5-4CCF-8F0A-2B89D7E5D7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05885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283434-82FE-482C-8869-CB98EC194B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556664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3D115-DDC5-4D87-9B3C-877382F9A8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698095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8D2920-CDED-440C-9134-97ABAB5678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369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0FDDC-2D27-4CB6-961F-62D26EE1BB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38756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129E59-1ED1-4C0A-9E62-F5FF9DEF56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890028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1FF766-1186-45F7-95B1-FF7EA69999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760427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C49B8-2A82-450A-9EED-CB0790483C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040796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8F4E4F-E5FF-44A2-9315-A451EB48E4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485182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1A978-5E49-4236-B5C8-53D24FB990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769742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CBFF15-B187-471F-BAAE-8C73C35C3B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205244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A4B1A8-A240-4015-B2F4-1F87218BD6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68237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B2F41-D879-43D2-B22B-052E46A808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86631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BB1F03-4DC2-48C9-A922-05792FC3DF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853553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92036-DFFB-410B-8145-44AF2E89E6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1231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87473C-6E19-4A0B-95F5-893211E2A7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18284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C9393A-AE4F-4821-B335-16F23E3FF2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963241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EDA7AC-B9EF-439E-8BFD-2040B45082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7607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6CE82-8680-432C-A314-D015AFF404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3420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FFA3B0-978F-4007-80A9-98E8EF2B3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589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6DEB4C-477A-4B4E-98EB-A94833B633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4957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E114D-BBAA-4954-928C-03FE42C98FA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482CC377-4C7C-4357-A0CD-C21FC77F4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7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B6A7-580A-4263-8EED-0179E96FCDF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AAB671BF-DD25-48E1-87E5-CE3FD70A6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22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CF9AD-68EF-4184-8328-00E70B63BC9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6752F55-CA69-433F-BA2E-DCCAB9E56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3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CB0C-F426-4BA7-AA49-FA9E0E56BA89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B8DD49F2-673F-4D95-A3A4-92F5BCC04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772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8D773-E552-4C7B-B629-0E885A65B4F9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0C3C710-F739-4356-B558-A0B935017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9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F317-0733-4FE8-A761-3F938EB64C0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27545584-F34F-4CB9-AFAC-A923A7112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353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6732A-875F-4C58-B839-97B4C9826C8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4A40362-25DA-4950-8C80-E4DA1A739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30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59F7F-F508-4AA7-927B-5C7D3BF3FF6D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7040499-E6BD-4B0E-96F6-0F915B1FD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4886-F42A-49E8-9C0F-2BC07087B27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9363A94-4472-415C-8342-44F4342F5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02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68008-D575-4887-AF20-A85F0F1AD322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3E046D01-4343-4C7C-8680-A4C8015BC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70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C9263-1988-44BF-95B3-47B68455882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9202D73F-9678-4A77-998A-7B1DAC4D0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5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1302F1-E054-446E-9208-401D4ED51FD2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AE3F833-8067-44EC-83FE-4526C0186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</a:t>
            </a:r>
            <a:r>
              <a:rPr lang="en-US" sz="1100" dirty="0" smtClean="0">
                <a:latin typeface="Calibri" pitchFamily="34" charset="0"/>
              </a:rPr>
              <a:t>© 2017 </a:t>
            </a:r>
            <a:r>
              <a:rPr lang="en-US" sz="1100" dirty="0" smtClean="0">
                <a:latin typeface="Calibri" pitchFamily="34" charset="0"/>
              </a:rPr>
              <a:t>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else part begins with the method call: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writeVertical(n/10);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Substituting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equal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123</a:t>
            </a:r>
            <a:r>
              <a:rPr lang="en-US" sz="2000" smtClean="0"/>
              <a:t> produces: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writeVertical(123/10);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Which evaluates to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writeVertical(12);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At this point, the current method computation is placed on hold, and the recursive call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is executed with the parameter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endParaRPr lang="en-US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the recursive call is finished, the execution of the suspended computation will return and continue from the point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9644C22-F59B-44E8-B680-836C79D090E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Execution of</a:t>
            </a:r>
            <a:r>
              <a:rPr lang="en-US" sz="3200" b="1" smtClean="0"/>
              <a:t> </a:t>
            </a:r>
            <a:r>
              <a:rPr lang="en-US" sz="3200" b="1" smtClean="0">
                <a:latin typeface="Courier New" pitchFamily="49" charset="0"/>
              </a:rPr>
              <a:t>writeVertical(123)</a:t>
            </a:r>
          </a:p>
        </p:txBody>
      </p:sp>
      <p:pic>
        <p:nvPicPr>
          <p:cNvPr id="23555" name="Picture 6" descr="P5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33613"/>
            <a:ext cx="6781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CEEE9D2-5152-41C5-BE9C-EE2E3F7F51B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writeVertical(12);</a:t>
            </a:r>
            <a:endParaRPr lang="en-US" sz="2400" b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this call is executed, the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r>
              <a:rPr lang="en-US" sz="2400" smtClean="0"/>
              <a:t> is substituted for 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, and the body of the method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Since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r>
              <a:rPr lang="en-US" sz="2400" smtClean="0"/>
              <a:t> is not less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10</a:t>
            </a:r>
            <a:r>
              <a:rPr lang="en-US" sz="2400" smtClean="0"/>
              <a:t>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 smtClean="0"/>
              <a:t> part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else part begins with the method call: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writeVertical(n/10);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Substituting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equal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r>
              <a:rPr lang="en-US" sz="2400" smtClean="0"/>
              <a:t> produces: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writeVertical(12/10);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Which evaluates to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 Vertical(1);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90912E9-00A1-4B38-84CC-66249329C8C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So this second computation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mtClean="0">
                <a:solidFill>
                  <a:srgbClr val="034CA1"/>
                </a:solidFill>
              </a:rPr>
              <a:t> </a:t>
            </a:r>
            <a:r>
              <a:rPr lang="en-US" smtClean="0"/>
              <a:t>is suspended, leaving two computations waiting to resume , as the computer begins to execute another recursive call</a:t>
            </a:r>
          </a:p>
          <a:p>
            <a:pPr lvl="1" eaLnBrk="1" hangingPunct="1"/>
            <a:r>
              <a:rPr lang="en-US" smtClean="0"/>
              <a:t>When this recursive call is finished, the execution of the second suspended computation will return and continue from the point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50A67814-83A9-4DA4-BC10-530CD53F04B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writeVertical(12)</a:t>
            </a:r>
          </a:p>
        </p:txBody>
      </p:sp>
      <p:pic>
        <p:nvPicPr>
          <p:cNvPr id="26627" name="Picture 6" descr="P5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31975"/>
            <a:ext cx="70866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24AAF53-CD39-4A39-A563-21B728C9F5E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write Vertical(1);</a:t>
            </a:r>
          </a:p>
          <a:p>
            <a:pPr lvl="1" eaLnBrk="1" hangingPunct="1"/>
            <a:r>
              <a:rPr lang="en-US" sz="2400" smtClean="0"/>
              <a:t>When this call is executed, the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  <a:r>
              <a:rPr lang="en-US" sz="2400" smtClean="0"/>
              <a:t> is substituted for 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, and the body of the method is executed</a:t>
            </a:r>
          </a:p>
          <a:p>
            <a:pPr lvl="1" eaLnBrk="1" hangingPunct="1"/>
            <a:r>
              <a:rPr lang="en-US" sz="2400" smtClean="0"/>
              <a:t>Since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  <a:r>
              <a:rPr lang="en-US" sz="2400" smtClean="0"/>
              <a:t> is less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10</a:t>
            </a:r>
            <a:r>
              <a:rPr lang="en-US" sz="2400" smtClean="0"/>
              <a:t>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statement Boolean expression is finally true</a:t>
            </a:r>
          </a:p>
          <a:p>
            <a:pPr lvl="1" eaLnBrk="1" hangingPunct="1"/>
            <a:r>
              <a:rPr lang="en-US" sz="2400" smtClean="0"/>
              <a:t>The output statement writes the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  <a:r>
              <a:rPr lang="en-US" sz="2400" smtClean="0"/>
              <a:t> to the screen, and the method ends without making another recursive call</a:t>
            </a:r>
          </a:p>
          <a:p>
            <a:pPr lvl="1" eaLnBrk="1" hangingPunct="1"/>
            <a:r>
              <a:rPr lang="en-US" sz="2400" smtClean="0"/>
              <a:t>Note that this is the stopping case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5D06EE1-819D-485D-97DE-70E028E1896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writeVertical(1)</a:t>
            </a:r>
          </a:p>
        </p:txBody>
      </p:sp>
      <p:pic>
        <p:nvPicPr>
          <p:cNvPr id="28675" name="Picture 6" descr="P58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68463"/>
            <a:ext cx="73152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CEF53BE-8AA2-425A-A143-1B04743A0A1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the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writeVertical(1)</a:t>
            </a:r>
            <a:r>
              <a:rPr lang="en-US" sz="2800" smtClean="0"/>
              <a:t> ends, the suspended computation that was waiting for it to end (the one that was initiated by the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writeVertical(12)</a:t>
            </a:r>
            <a:r>
              <a:rPr lang="en-US" sz="2800" smtClean="0"/>
              <a:t>) resumes execution where it left off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outputs the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12%10</a:t>
            </a:r>
            <a:r>
              <a:rPr lang="en-US" sz="2800" smtClean="0"/>
              <a:t>, which is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ends the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Now the first suspended computation can resume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6E01075-207E-4CF4-944A-5A75BDD7B48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Completion of</a:t>
            </a:r>
            <a:r>
              <a:rPr lang="en-US" sz="3200" b="1" smtClean="0"/>
              <a:t> </a:t>
            </a:r>
            <a:r>
              <a:rPr lang="en-US" sz="3200" b="1" smtClean="0">
                <a:latin typeface="Courier New" pitchFamily="49" charset="0"/>
              </a:rPr>
              <a:t>writeVertical(12)</a:t>
            </a:r>
          </a:p>
        </p:txBody>
      </p:sp>
      <p:pic>
        <p:nvPicPr>
          <p:cNvPr id="30723" name="Picture 6" descr="P58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6413"/>
            <a:ext cx="72390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387596D-805B-48E6-A393-B9F2DB568CE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first suspended method was the one that was initiated by the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writeVertical(123)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resumes execution where it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outputs the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123%10</a:t>
            </a:r>
            <a:r>
              <a:rPr lang="en-US" sz="2800" smtClean="0"/>
              <a:t>, which is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execution of the original method call ends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As a result, the digits 1,2, and 3 have been written to the screen one per line, in that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CD20A68-CFAC-4A87-9BC9-E6317B03CFA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</a:t>
            </a:r>
            <a:r>
              <a:rPr lang="en-US" b="1" smtClean="0">
                <a:latin typeface="Courier New" pitchFamily="49" charset="0"/>
              </a:rPr>
              <a:t>void</a:t>
            </a:r>
            <a:r>
              <a:rPr lang="en-US" smtClean="0"/>
              <a:t>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recursive</a:t>
            </a:r>
            <a:r>
              <a:rPr lang="en-US" smtClean="0"/>
              <a:t> method is a method that includes a call to itself</a:t>
            </a:r>
          </a:p>
          <a:p>
            <a:pPr eaLnBrk="1" hangingPunct="1"/>
            <a:r>
              <a:rPr lang="en-US" smtClean="0"/>
              <a:t>Recursion is based on the general problem solving technique of breaking down a task into subtasks</a:t>
            </a:r>
          </a:p>
          <a:p>
            <a:pPr lvl="1" eaLnBrk="1" hangingPunct="1"/>
            <a:r>
              <a:rPr lang="en-US" smtClean="0"/>
              <a:t>In particular, recursion can be used whenever one subtask is a smaller version of the original task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6941054-8531-46F1-BF21-AA35CCD6CF8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Completion of</a:t>
            </a:r>
            <a:r>
              <a:rPr lang="en-US" sz="3200" b="1" smtClean="0"/>
              <a:t> </a:t>
            </a:r>
            <a:r>
              <a:rPr lang="en-US" sz="3200" b="1" smtClean="0">
                <a:latin typeface="Courier New" pitchFamily="49" charset="0"/>
              </a:rPr>
              <a:t>writeVertical(123)</a:t>
            </a:r>
          </a:p>
        </p:txBody>
      </p:sp>
      <p:pic>
        <p:nvPicPr>
          <p:cNvPr id="32771" name="Picture 6" descr="P58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61035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BCC6422-79EC-4AAA-B349-ADC17AA44D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Closer Look at Recursion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computer keeps track of recursive calls as follows:</a:t>
            </a:r>
          </a:p>
          <a:p>
            <a:pPr lvl="1" eaLnBrk="1" hangingPunct="1"/>
            <a:r>
              <a:rPr lang="en-US" sz="2400" smtClean="0"/>
              <a:t>When a method is called, the computer plugs in the arguments for the parameter(s), and starts executing the code</a:t>
            </a:r>
          </a:p>
          <a:p>
            <a:pPr lvl="1" eaLnBrk="1" hangingPunct="1"/>
            <a:r>
              <a:rPr lang="en-US" sz="2400" smtClean="0"/>
              <a:t>If it encounters a recursive call, it temporarily stops its computation</a:t>
            </a:r>
          </a:p>
          <a:p>
            <a:pPr lvl="1" eaLnBrk="1" hangingPunct="1"/>
            <a:r>
              <a:rPr lang="en-US" sz="2400" smtClean="0"/>
              <a:t>When the recursive call is completed, the computer returns to finish the outer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67E9C7A-B1C3-4B03-B8CF-571FDD8AE67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Closer Look at Recursion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the computer encounters a recursive call, it must temporarily suspend its execution of a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this because </a:t>
            </a:r>
            <a:r>
              <a:rPr lang="en-US" sz="2400" i="1" smtClean="0"/>
              <a:t>it must know the result of the recursive call before it can proceed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saves all the information it needs to continue the computation later on, when it returns from the recursive call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Ultimately, this entire process terminates when one of the recursive calls does not depend upon recursion to return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73E9D49-B693-4D50-BBC2-AA4D924F2C0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General Form of a Recursive Method Definition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general outline of a successful recursive method definition is as follows:</a:t>
            </a:r>
          </a:p>
          <a:p>
            <a:pPr lvl="1" eaLnBrk="1" hangingPunct="1"/>
            <a:r>
              <a:rPr lang="en-US" sz="2400" smtClean="0"/>
              <a:t>One or more cases that include one or more recursive calls to the method being defined</a:t>
            </a:r>
          </a:p>
          <a:p>
            <a:pPr lvl="2" eaLnBrk="1" hangingPunct="1"/>
            <a:r>
              <a:rPr lang="en-US" sz="2000" smtClean="0"/>
              <a:t>These recursive calls should solve "smaller" versions of the task performed by the method being defined</a:t>
            </a:r>
          </a:p>
          <a:p>
            <a:pPr lvl="1" eaLnBrk="1" hangingPunct="1"/>
            <a:r>
              <a:rPr lang="en-US" sz="2400" smtClean="0"/>
              <a:t>One or more cases that include no recursive calls:  </a:t>
            </a:r>
            <a:r>
              <a:rPr lang="en-US" sz="2400" i="1" smtClean="0"/>
              <a:t>base cases</a:t>
            </a:r>
            <a:r>
              <a:rPr lang="en-US" sz="2400" smtClean="0"/>
              <a:t> or </a:t>
            </a:r>
            <a:r>
              <a:rPr lang="en-US" sz="2400" i="1" smtClean="0"/>
              <a:t>stopping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53EA939-AB58-4E3C-A7D7-FD624570CC4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z="2800" smtClean="0"/>
              <a:t> example, the series of recursive calls eventually reached a call of the method that did not involve recursion (a stopping case)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If, instead, every recursive call had produced another recursive call, then a call to that method would, in theory, run forever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called </a:t>
            </a:r>
            <a:r>
              <a:rPr lang="en-US" sz="2400" i="1" smtClean="0"/>
              <a:t>infinite recursion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practice, such a method runs until the computer runs out of resources, and the program terminates abnormally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7125568-47AB-4C3E-BF99-3D2DF427ECC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alternative version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endParaRPr lang="en-US" b="1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Note:  No stopping case!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public static void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            newWriteVertical(int 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newWriteVertical(n/10);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System.out.println(n%10);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5EA3180-2CD8-46BE-8E3F-D721A6AE347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400" smtClean="0"/>
              <a:t>A program with this method will compile and run</a:t>
            </a:r>
          </a:p>
          <a:p>
            <a:pPr eaLnBrk="1" hangingPunct="1"/>
            <a:r>
              <a:rPr lang="en-US" sz="2400" smtClean="0"/>
              <a:t>Calling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newWriteVertical(12)</a:t>
            </a:r>
            <a:r>
              <a:rPr lang="en-US" sz="2400" smtClean="0"/>
              <a:t> causes that execution to stop to execute the recursive call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newWriteVertical(12/10)</a:t>
            </a:r>
          </a:p>
          <a:p>
            <a:pPr lvl="1" eaLnBrk="1" hangingPunct="1"/>
            <a:r>
              <a:rPr lang="en-US" sz="2000" smtClean="0"/>
              <a:t>Which is equivalent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newWriteVertical(1)</a:t>
            </a:r>
          </a:p>
          <a:p>
            <a:pPr eaLnBrk="1" hangingPunct="1"/>
            <a:r>
              <a:rPr lang="en-US" sz="2400" smtClean="0"/>
              <a:t>Calling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newWriteVertical(1)</a:t>
            </a:r>
            <a:r>
              <a:rPr lang="en-US" sz="2400" smtClean="0"/>
              <a:t> causes that execution to stop to execute the recursive call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newWriteVertical(1/10)</a:t>
            </a:r>
          </a:p>
          <a:p>
            <a:pPr lvl="1" eaLnBrk="1" hangingPunct="1"/>
            <a:r>
              <a:rPr lang="en-US" sz="2000" smtClean="0"/>
              <a:t>Which is equivalent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newWriteVertical(0)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4F86345-F62F-4E0D-A5F6-BFE1BC30735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Calling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newWriteVertical(0)</a:t>
            </a:r>
            <a:r>
              <a:rPr lang="en-US" sz="2800" smtClean="0"/>
              <a:t> causes that execution to stop to execute the recursive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newWriteVertical(0/10)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Which is equivalent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. . .</a:t>
            </a:r>
            <a:r>
              <a:rPr lang="en-US" sz="2400" smtClean="0"/>
              <a:t> And so on, forever!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Since the definition of</a:t>
            </a:r>
            <a:r>
              <a:rPr lang="en-US" sz="2800" smtClean="0">
                <a:solidFill>
                  <a:srgbClr val="034CA1"/>
                </a:solidFill>
              </a:rPr>
              <a:t>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newWriteVertical</a:t>
            </a:r>
            <a:r>
              <a:rPr lang="en-US" sz="2800" b="1" smtClean="0">
                <a:solidFill>
                  <a:srgbClr val="034CA1"/>
                </a:solidFill>
              </a:rPr>
              <a:t> </a:t>
            </a:r>
            <a:r>
              <a:rPr lang="en-US" sz="2800" smtClean="0"/>
              <a:t>has no stopping case, the process will proceed </a:t>
            </a:r>
            <a:r>
              <a:rPr lang="en-US" sz="2800" i="1" smtClean="0"/>
              <a:t>forever</a:t>
            </a:r>
            <a:r>
              <a:rPr lang="en-US" sz="2800" smtClean="0"/>
              <a:t> (or until the computer runs out of resources)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4627015-B0F2-4AB6-B8CA-5A85D66BC4C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To keep track of recursion (and other things), most computer systems use a </a:t>
            </a:r>
            <a:r>
              <a:rPr lang="en-US" sz="2800" i="1" smtClean="0"/>
              <a:t>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stack is a very specialized kind of memory structure analogous to a stack of paper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 an analogy, there is also an inexhaustible supply of extra blank sheets of paper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Information is placed on the stack by writing on one of these sheets, and placing it on top of the stack (becoming the new top of the stack)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More information is placed on the stack by  writing on another one of these sheets, placing it  on top of the stack, and so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8E790EF-39EC-41AC-9C89-801BF2FB2F9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To get information out of the stack, the top paper can be read, </a:t>
            </a:r>
            <a:r>
              <a:rPr lang="en-US" sz="2400" i="1" smtClean="0"/>
              <a:t>but only the top paper</a:t>
            </a:r>
          </a:p>
          <a:p>
            <a:pPr lvl="1" eaLnBrk="1" hangingPunct="1"/>
            <a:r>
              <a:rPr lang="en-US" sz="2400" smtClean="0"/>
              <a:t>To get more information, the top paper can be thrown away, and then the new top paper can be read, and so on</a:t>
            </a:r>
          </a:p>
          <a:p>
            <a:pPr eaLnBrk="1" hangingPunct="1"/>
            <a:r>
              <a:rPr lang="en-US" sz="2800" smtClean="0"/>
              <a:t>Since the last sheet put on the stack is the first sheet taken off the stack, a stack is called a </a:t>
            </a:r>
            <a:r>
              <a:rPr lang="en-US" sz="2800" i="1" smtClean="0"/>
              <a:t>last-in/first-out </a:t>
            </a:r>
            <a:r>
              <a:rPr lang="en-US" sz="2800" smtClean="0"/>
              <a:t>memory structure</a:t>
            </a:r>
            <a:r>
              <a:rPr lang="en-US" sz="2800" i="1" smtClean="0"/>
              <a:t> (LIFO)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C1451F1-56F8-457D-84E7-C27979183BF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Vertical Numbers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static recursive method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z="2400" smtClean="0"/>
              <a:t> takes one (nonnegative)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argument, and writes that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with the digits going down the screen one per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Note:  Recursive methods need not be static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task may be broken down into the following two subtasks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Simple case:  If n&lt;10, then write the number n to the screen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Recursive Case:  If n&gt;=10, then do two subtasks: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Output all the digits except the last digit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Output the last digit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B976C15-05EE-4D46-AED1-0980C228331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To keep track of recursion, whenever a method is called, a new "sheet of paper" is taken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 definition is copied onto this sheet, and the arguments are plugged in for the method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computer starts to execute the method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it encounters a recursive call, it stops the computation in order to make the recursive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writes information about the current method on the </a:t>
            </a:r>
            <a:r>
              <a:rPr lang="en-US" sz="2400" i="1" smtClean="0"/>
              <a:t>sheet of paper</a:t>
            </a:r>
            <a:r>
              <a:rPr lang="en-US" sz="2400" smtClean="0"/>
              <a:t>, and places it on the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76D7573-47C9-4476-A3F2-71426810499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new </a:t>
            </a:r>
            <a:r>
              <a:rPr lang="en-US" i="1" smtClean="0"/>
              <a:t>sheet of paper</a:t>
            </a:r>
            <a:r>
              <a:rPr lang="en-US" smtClean="0"/>
              <a:t> is used for the recursive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computer writes a second copy of the method, plugs in the arguments, and starts to execute its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this copy gets to a recursive call, its information is saved on the stack also, and a new </a:t>
            </a:r>
            <a:r>
              <a:rPr lang="en-US" i="1" smtClean="0"/>
              <a:t>sheet of paper</a:t>
            </a:r>
            <a:r>
              <a:rPr lang="en-US" smtClean="0"/>
              <a:t> is used for the new recursive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DEC9A96-63E1-48D2-9F4E-E7367643B6D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process continues until some recursive call to the method completes its computation without producing any more recursive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Its </a:t>
            </a:r>
            <a:r>
              <a:rPr lang="en-US" sz="2000" i="1" smtClean="0"/>
              <a:t>sheet of paper</a:t>
            </a:r>
            <a:r>
              <a:rPr lang="en-US" sz="2000" smtClean="0"/>
              <a:t> is then discarded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 the computer goes to the top </a:t>
            </a:r>
            <a:r>
              <a:rPr lang="en-US" sz="2400" i="1" smtClean="0"/>
              <a:t>sheet of paper</a:t>
            </a:r>
            <a:r>
              <a:rPr lang="en-US" sz="2400" smtClean="0"/>
              <a:t> on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sheet contains the partially completed computation that is waiting for the recursive computation that just 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Now it is possible to proceed with that suspended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B7B82AE-4505-493E-8B2A-2630CCB2CFF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After the suspended computation ends, the computer discards its corresponding sheet of paper (the one on top)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The suspended computation that is below it on the stack now becomes the computation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process continues until the computation on the bottom sheet is completed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FB19BCB-E3EB-484D-9377-52ABB24679C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Depending on how many recursive calls are made, and how the method definition is written, the stack may grow and shrink in any fashion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stack of paper analogy has its counterpart in the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contents of one of the </a:t>
            </a:r>
            <a:r>
              <a:rPr lang="en-US" sz="2400" i="1" smtClean="0"/>
              <a:t>sheets of paper</a:t>
            </a:r>
            <a:r>
              <a:rPr lang="en-US" sz="2400" smtClean="0"/>
              <a:t> is called a </a:t>
            </a:r>
            <a:r>
              <a:rPr lang="en-US" sz="2400" i="1" smtClean="0"/>
              <a:t>stack frame</a:t>
            </a:r>
            <a:r>
              <a:rPr lang="en-US" sz="2400" smtClean="0"/>
              <a:t> or </a:t>
            </a:r>
            <a:r>
              <a:rPr lang="en-US" sz="2400" i="1" smtClean="0"/>
              <a:t>activation record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stack frames don't actually contain a complete copy of the method definition, but reference a single copy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8460785-2331-49F8-B16F-63B6E9FF01C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Stack Overflow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There is always some limit to the size of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there is a long chain in which a method makes a call to itself, and that call makes another recursive call, . . . , and so forth, there will be many suspended computations placed on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there are too many, then the stack will attempt to grow beyond its limit, resulting in an error condition known as a </a:t>
            </a:r>
            <a:r>
              <a:rPr lang="en-US" sz="2400" i="1" smtClean="0"/>
              <a:t>stack overflow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common cause of stack overflow is infinite recursion</a:t>
            </a:r>
            <a:endParaRPr lang="en-US" sz="28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74E9943-C0E1-4588-8FBC-4A2E5DC5440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Versus Iteration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Recursion is not absolutely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task that can be done using recursion can also be done in a nonrecursive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nonrecursive version of a method is called an </a:t>
            </a:r>
            <a:r>
              <a:rPr lang="en-US" sz="2400" i="1" smtClean="0"/>
              <a:t>iterative version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iteratively written method will typically use loops of some sort in place of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recursively written method can be simpler, but will usually run slower and use more storage than an equivalent iterative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032BB1C-A16E-4EBC-B5DB-7C67ABEC399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Iterative version of </a:t>
            </a:r>
            <a:r>
              <a:rPr lang="en-US" sz="3200" b="1" smtClean="0">
                <a:latin typeface="Courier New" pitchFamily="49" charset="0"/>
              </a:rPr>
              <a:t>writeVertical</a:t>
            </a:r>
          </a:p>
        </p:txBody>
      </p:sp>
      <p:pic>
        <p:nvPicPr>
          <p:cNvPr id="50179" name="Picture 4" descr="D1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5057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B19DF3A-85C2-44E9-8C34-ADB21E4B31E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Recursive Methods that Return a Value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Recursion is not limited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400" smtClean="0"/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recursive method can return a value of any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outline for a successful recursive method that returns a value is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or more cases in which the value returned is computed in terms of calls to the same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arguments for the recursive calls should be intuitively "smaller"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or more cases in which the value returned is computed without the use of any recursive calls (the base or stopping cases)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9F76E8E-B050-40E4-8E65-BC46B4618E2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Powers Method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pow</a:t>
            </a:r>
            <a:r>
              <a:rPr lang="en-US" sz="2800" smtClean="0"/>
              <a:t> from the Math class computes powers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takes two arguments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and returns a value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recursive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power</a:t>
            </a:r>
            <a:r>
              <a:rPr lang="en-US" sz="2800" smtClean="0"/>
              <a:t> takes two arguments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800" smtClean="0"/>
              <a:t> and returns a value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definition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power </a:t>
            </a:r>
            <a:r>
              <a:rPr lang="en-US" sz="2400" smtClean="0"/>
              <a:t>is based on the following formula: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</a:rPr>
              <a:t>x</a:t>
            </a:r>
            <a:r>
              <a:rPr lang="en-US" sz="2000" b="1" baseline="30000" smtClean="0">
                <a:solidFill>
                  <a:srgbClr val="034CA1"/>
                </a:solidFill>
              </a:rPr>
              <a:t>n</a:t>
            </a:r>
            <a:r>
              <a:rPr lang="en-US" sz="2000" b="1" smtClean="0">
                <a:solidFill>
                  <a:srgbClr val="034CA1"/>
                </a:solidFill>
              </a:rPr>
              <a:t> is equal to x</a:t>
            </a:r>
            <a:r>
              <a:rPr lang="en-US" sz="2000" b="1" baseline="30000" smtClean="0">
                <a:solidFill>
                  <a:srgbClr val="034CA1"/>
                </a:solidFill>
              </a:rPr>
              <a:t>n-1</a:t>
            </a:r>
            <a:r>
              <a:rPr lang="en-US" sz="2000" b="1" smtClean="0">
                <a:solidFill>
                  <a:srgbClr val="034CA1"/>
                </a:solidFill>
              </a:rPr>
              <a:t> *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05AEAFB-B171-4787-93F9-B2C83AF4D28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Vertical Numbers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the argument 1234, the output of the first subtask would be: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output of the second part would be: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E1848E8-C6A9-454D-A338-3A67BDA4100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Powers Method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terms of Java, the value returned by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power(x, n)</a:t>
            </a:r>
            <a:r>
              <a:rPr lang="en-US" smtClean="0"/>
              <a:t> for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n&gt;0</a:t>
            </a:r>
            <a:r>
              <a:rPr lang="en-US" smtClean="0"/>
              <a:t> should be the same as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power(x, n-1) * x</a:t>
            </a:r>
          </a:p>
          <a:p>
            <a:pPr eaLnBrk="1" hangingPunct="1"/>
            <a:r>
              <a:rPr lang="en-US" smtClean="0"/>
              <a:t>When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n=0</a:t>
            </a:r>
            <a:r>
              <a:rPr lang="en-US" smtClean="0"/>
              <a:t>, then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power(x, n)</a:t>
            </a:r>
            <a:r>
              <a:rPr lang="en-US" smtClean="0"/>
              <a:t> should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</a:p>
          <a:p>
            <a:pPr lvl="1" eaLnBrk="1" hangingPunct="1"/>
            <a:r>
              <a:rPr lang="en-US" smtClean="0"/>
              <a:t>This is the stopping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B427E76-3FBA-4A53-AD0D-1DAB858F282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Recursive Method </a:t>
            </a:r>
            <a:r>
              <a:rPr lang="en-US" sz="3200" b="1" smtClean="0">
                <a:latin typeface="Courier New" pitchFamily="49" charset="0"/>
              </a:rPr>
              <a:t>power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1 of 2)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54275" name="Picture 5" descr="D11_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0650"/>
            <a:ext cx="7515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FDFB684-832D-4F91-A007-D1EAEF6E5E7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Recursive Method </a:t>
            </a:r>
            <a:r>
              <a:rPr lang="en-US" sz="3200" b="1" smtClean="0">
                <a:latin typeface="Courier New" pitchFamily="49" charset="0"/>
              </a:rPr>
              <a:t>power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55299" name="Picture 4" descr="D11_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1125"/>
            <a:ext cx="75152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9FF33ED-2CB3-4ED0-910C-AEF2DAAB8908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Evaluating the Recursive Method Call </a:t>
            </a:r>
            <a:r>
              <a:rPr lang="en-US" sz="3200" b="1" smtClean="0">
                <a:latin typeface="Courier New" pitchFamily="49" charset="0"/>
              </a:rPr>
              <a:t>power(2,3)</a:t>
            </a:r>
          </a:p>
        </p:txBody>
      </p:sp>
      <p:pic>
        <p:nvPicPr>
          <p:cNvPr id="56323" name="Picture 6" descr="D11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013" y="1219200"/>
            <a:ext cx="655478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04D502E-5FE2-4A95-8DF6-05B5BE804B8E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problem lends itself to recursion, it is more important to think of it in recursive terms, rather than concentrating on the stack and the suspended computations</a:t>
            </a:r>
          </a:p>
          <a:p>
            <a:pPr eaLnBrk="1" hangingPunct="1">
              <a:buFontTx/>
              <a:buNone/>
            </a:pPr>
            <a:endParaRPr lang="en-US" sz="800" smtClean="0"/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power(x,n)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returns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power(x, n-1) * x</a:t>
            </a:r>
          </a:p>
          <a:p>
            <a:pPr lvl="1" eaLnBrk="1" hangingPunct="1">
              <a:buFontTx/>
              <a:buNone/>
            </a:pPr>
            <a:endParaRPr lang="en-US" sz="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In the case of methods that return a value, there are three properties that must be satisfied, as follows: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05FDA90-D50B-4DA4-9719-FF73C1FC3EC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no infinite recursion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2000" dirty="0" smtClean="0"/>
              <a:t>Every chain of recursive calls must reach a stopping case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Each stopping case returns the correct value for that case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For the cases that involve recursion:  </a:t>
            </a:r>
            <a:r>
              <a:rPr lang="en-US" sz="2400" i="1" dirty="0" smtClean="0"/>
              <a:t>if</a:t>
            </a:r>
            <a:r>
              <a:rPr lang="en-US" sz="2400" dirty="0" smtClean="0"/>
              <a:t> all recursive calls return the correct value, </a:t>
            </a:r>
            <a:r>
              <a:rPr lang="en-US" sz="2400" i="1" dirty="0" smtClean="0"/>
              <a:t>then</a:t>
            </a:r>
            <a:r>
              <a:rPr lang="en-US" sz="2400" dirty="0" smtClean="0"/>
              <a:t> the final value returned by the method is the correct value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These properties follow a technique also known as </a:t>
            </a:r>
            <a:r>
              <a:rPr lang="en-US" sz="2400" i="1" dirty="0" smtClean="0"/>
              <a:t>mathematical induction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i="1" dirty="0"/>
          </a:p>
          <a:p>
            <a:pPr marL="609600" indent="-609600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20E5B5A-1553-437E-8290-5C79B7D0523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dirty="0"/>
              <a:t>When the recursive method does nothing after the recursive call except return the value then the method is </a:t>
            </a:r>
            <a:r>
              <a:rPr lang="en-US" sz="2400" dirty="0" smtClean="0"/>
              <a:t>called </a:t>
            </a:r>
            <a:r>
              <a:rPr lang="en-US" sz="2400" b="1" i="1" dirty="0" smtClean="0"/>
              <a:t>tail </a:t>
            </a:r>
            <a:r>
              <a:rPr lang="en-US" sz="2400" b="1" i="1" dirty="0"/>
              <a:t>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/>
              <a:t>Tail recursive methods can easily be converted into an equivalent iterative </a:t>
            </a:r>
            <a:r>
              <a:rPr lang="en-US" sz="2400" dirty="0" smtClean="0"/>
              <a:t>algorithm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dirty="0" smtClean="0"/>
              <a:t>Your compiler may do this automatically for </a:t>
            </a:r>
            <a:r>
              <a:rPr lang="en-US" sz="2000" dirty="0"/>
              <a:t>greater </a:t>
            </a:r>
            <a:r>
              <a:rPr lang="en-US" sz="2000" dirty="0" smtClean="0"/>
              <a:t>efficiency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dirty="0" smtClean="0"/>
              <a:t>A similar effect can be achieved if the compiler re-uses the stack frame for successive recursive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B8DD49F2-673F-4D95-A3A4-92F5BCC04CB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327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Design Techniques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The same rules can be applied to a recursive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method: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There is no infinite recursion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Each stopping case performs the correct action for that case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For each of the cases that involve recursion:  if all recursive calls perform their actions correctly, then the entire case performs correctly</a:t>
            </a:r>
            <a:endParaRPr lang="en-US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7ED62DA-8267-44F8-BA67-E57AEF90F6B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Binary search uses a recursive method to search an array to find a specified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array must be a sorted array: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a[2]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 . .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a[finalIndex]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value is found, its index is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value is not found, -1 is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Note:  Each execution of the recursive method reduces the search space by about a 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54EA7A0-CEA2-49FE-AD5D-4DA473881C94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algorithm to solve this task looks at the middle of the array or array segment first</a:t>
            </a:r>
          </a:p>
          <a:p>
            <a:pPr eaLnBrk="1" hangingPunct="1"/>
            <a:r>
              <a:rPr lang="en-US" sz="2800" smtClean="0"/>
              <a:t>If the value looked for is smaller than the value in the middle of the array</a:t>
            </a:r>
          </a:p>
          <a:p>
            <a:pPr lvl="1" eaLnBrk="1" hangingPunct="1"/>
            <a:r>
              <a:rPr lang="en-US" sz="2400" smtClean="0"/>
              <a:t>Then the second half of the array or array segment can be ignored</a:t>
            </a:r>
          </a:p>
          <a:p>
            <a:pPr lvl="1" eaLnBrk="1" hangingPunct="1"/>
            <a:r>
              <a:rPr lang="en-US" sz="2400" smtClean="0"/>
              <a:t>This strategy is then applied to the first half of the array or array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B24D72B-BAF3-4557-B850-2942209FE91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Vertical Numbers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decomposition of tasks into subtasks can be used to derive the method definition:</a:t>
            </a:r>
          </a:p>
          <a:p>
            <a:pPr lvl="1" eaLnBrk="1" hangingPunct="1"/>
            <a:r>
              <a:rPr lang="en-US" smtClean="0"/>
              <a:t>Subtask 1 is a smaller version of the original task, so it can be implemented with a recursive call</a:t>
            </a:r>
          </a:p>
          <a:p>
            <a:pPr lvl="1" eaLnBrk="1" hangingPunct="1"/>
            <a:r>
              <a:rPr lang="en-US" smtClean="0"/>
              <a:t>Subtask 2 is just the simple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540E060-0054-4F6C-807E-F8383F9E2EB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value looked for is larger than the value in the middle of the array or array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Then the first half of the array or array segment can be ignored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strategy is then applied to the second half of the array or array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value looked for is at the middle of the array or array segment, then it has been found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entire array (or array segment) has been searched in this way without finding the value, then it is not in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BECE9E6-6E27-4B0E-B495-57950A93BD3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for Binary Search</a:t>
            </a:r>
          </a:p>
        </p:txBody>
      </p:sp>
      <p:pic>
        <p:nvPicPr>
          <p:cNvPr id="63491" name="Picture 6" descr="D11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2525"/>
            <a:ext cx="74961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C4FA255-099D-43C7-8AF8-A4148F2AF93D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Method for Binary Search</a:t>
            </a:r>
          </a:p>
        </p:txBody>
      </p:sp>
      <p:pic>
        <p:nvPicPr>
          <p:cNvPr id="64515" name="Picture 4" descr="D11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757238"/>
            <a:ext cx="739457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CBAC709-BF77-49A2-BB56-46989D7037B1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Execution of the Method </a:t>
            </a:r>
            <a:r>
              <a:rPr lang="en-US" sz="3200" b="1" smtClean="0">
                <a:latin typeface="Courier New" pitchFamily="49" charset="0"/>
              </a:rPr>
              <a:t>search</a:t>
            </a:r>
            <a:r>
              <a:rPr lang="en-US" sz="3200" b="1" smtClean="0"/>
              <a:t>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1 of 2)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65539" name="Picture 5" descr="D11_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34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CF06749-DD56-4F4A-8351-774DD1D85518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Execution of the Method </a:t>
            </a:r>
            <a:r>
              <a:rPr lang="en-US" sz="3200" b="1" smtClean="0">
                <a:latin typeface="Courier New" pitchFamily="49" charset="0"/>
              </a:rPr>
              <a:t>search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66563" name="Picture 4" descr="D11_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152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7B4F627-0389-4CAA-A746-EBE8496A12A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There is no infinite recursion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On each recursive call, the value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first</a:t>
            </a:r>
            <a:r>
              <a:rPr lang="en-US" smtClean="0"/>
              <a:t> is increased, or the value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last</a:t>
            </a:r>
            <a:r>
              <a:rPr lang="en-US" smtClean="0"/>
              <a:t> is decreased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If the chain of recursive calls does not end in some other way, then eventually the method will be called 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first</a:t>
            </a:r>
            <a:r>
              <a:rPr lang="en-US" b="1" smtClean="0"/>
              <a:t> </a:t>
            </a:r>
            <a:r>
              <a:rPr lang="en-US" smtClean="0"/>
              <a:t>larger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FC43811-4F3F-4F64-8333-EAC3133354A6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mtClean="0"/>
              <a:t>Each stopping case performs the correct action for that case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first &gt; last</a:t>
            </a:r>
            <a:r>
              <a:rPr lang="en-US" smtClean="0"/>
              <a:t>, there are no array elements between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a[first]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a[last</a:t>
            </a: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]</a:t>
            </a:r>
            <a:r>
              <a:rPr lang="en-US" smtClean="0"/>
              <a:t>, so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key</a:t>
            </a:r>
            <a:r>
              <a:rPr lang="en-US" smtClean="0"/>
              <a:t> is not in this segment of the array,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result </a:t>
            </a:r>
            <a:r>
              <a:rPr lang="en-US" smtClean="0"/>
              <a:t>is correctly set to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-1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key == a[mid]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result</a:t>
            </a:r>
            <a:r>
              <a:rPr lang="en-US" smtClean="0"/>
              <a:t> is correctly set to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mid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3DB4D3A-905B-41AB-BA95-59C4B037EC76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800" smtClean="0"/>
              <a:t>For each of the cases that involve recursion, </a:t>
            </a:r>
            <a:r>
              <a:rPr lang="en-US" sz="2800" i="1" smtClean="0"/>
              <a:t>if</a:t>
            </a:r>
            <a:r>
              <a:rPr lang="en-US" sz="2800" smtClean="0"/>
              <a:t> all recursive calls perform their actions correctly, </a:t>
            </a:r>
            <a:r>
              <a:rPr lang="en-US" sz="2800" i="1" smtClean="0"/>
              <a:t>then</a:t>
            </a:r>
            <a:r>
              <a:rPr lang="en-US" sz="2800" smtClean="0"/>
              <a:t> the entire case performs correctly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 &lt; a[mid]</a:t>
            </a:r>
            <a:r>
              <a:rPr lang="en-US" sz="2400" smtClean="0"/>
              <a:t>, then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</a:t>
            </a:r>
            <a:r>
              <a:rPr lang="en-US" sz="2400" smtClean="0"/>
              <a:t> must be one of the elements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a[first]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a[mid-1]</a:t>
            </a:r>
            <a:r>
              <a:rPr lang="en-US" sz="2400" smtClean="0"/>
              <a:t>, or it is not in the array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The method should then search only those elements, which it does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The recursive call is correct, therefore the entire action is correct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1209D42-C8B8-498B-8859-12F662D96E8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/>
              <a:t>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 &gt; a[mid]</a:t>
            </a:r>
            <a:r>
              <a:rPr lang="en-US" sz="2400" smtClean="0"/>
              <a:t>, then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</a:t>
            </a:r>
            <a:r>
              <a:rPr lang="en-US" sz="2400" smtClean="0"/>
              <a:t> must be one of the elements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a[mid+1]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a[last]</a:t>
            </a:r>
            <a:r>
              <a:rPr lang="en-US" sz="2400" smtClean="0"/>
              <a:t>, or it is not in the array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/>
              <a:t>The method should then search only those elements, which it does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/>
              <a:t>The recursive call is correct, therefore the entire action is correct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search</a:t>
            </a:r>
            <a:r>
              <a:rPr lang="en-US" sz="2800" smtClean="0"/>
              <a:t> passes all three tests: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Therefore, it is a good recursive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2C28DA5-5019-4D86-B53E-6379327409B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Binary Search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binary search algorithm is extremely fast compared to an algorithm that tries all array elements in order</a:t>
            </a:r>
          </a:p>
          <a:p>
            <a:pPr lvl="1" eaLnBrk="1" hangingPunct="1"/>
            <a:r>
              <a:rPr lang="en-US" smtClean="0"/>
              <a:t>About half the array is eliminated from consideration right at the start</a:t>
            </a:r>
          </a:p>
          <a:p>
            <a:pPr lvl="1" eaLnBrk="1" hangingPunct="1"/>
            <a:r>
              <a:rPr lang="en-US" smtClean="0"/>
              <a:t>Then a quarter of the array, then an eighth of the array,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B039E87-FAE2-4C55-9836-9E82887B1B6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Vertical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Given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(n&lt;10)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  System.out.println(n);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  writeVertical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(the number n with the last digit removed);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  System.out.println(the last digit of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Note: 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n/10</a:t>
            </a:r>
            <a:r>
              <a:rPr lang="en-US" sz="2400" smtClean="0"/>
              <a:t> is the number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with the last digit removed,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n%n</a:t>
            </a:r>
            <a:r>
              <a:rPr lang="en-US" sz="2400" smtClean="0"/>
              <a:t> is the last digit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04D83FD-4DFD-4DC4-9DF9-119409589C5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Binary Search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Given an array with 1,000 elements, the binary search will only need to compare about 10 array elements to the key value, as compared to an average of 500 for a serial search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binary search algorithm has a worst-case running time that is logarithmic:    O(log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serial search algorithm is linear:  O(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desired, the recursive version of the method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search</a:t>
            </a:r>
            <a:r>
              <a:rPr lang="en-US" sz="2400" dirty="0" smtClean="0"/>
              <a:t> can be converted to an iterative version that will run more efficiently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87B31DD-F256-41E5-85AB-AC9F4D8B476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Iterative Version of Binary Search</a:t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73731" name="Picture 5" descr="D11_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010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57294E0-A4E8-4745-A9A9-D0F2933FD54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Iterative Version of Binary Search</a:t>
            </a:r>
            <a:br>
              <a:rPr lang="en-US" sz="3200" smtClean="0"/>
            </a:br>
            <a:r>
              <a:rPr lang="en-US" sz="3200" smtClean="0"/>
              <a:t>(Part 2 of 2)</a:t>
            </a:r>
          </a:p>
        </p:txBody>
      </p:sp>
      <p:pic>
        <p:nvPicPr>
          <p:cNvPr id="74755" name="Picture 4" descr="D11_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9438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DCAD023-ADCE-424E-BED8-D953A2AEC84A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Recursive </a:t>
            </a:r>
            <a:r>
              <a:rPr lang="en-US" sz="3200" b="1" smtClean="0">
                <a:latin typeface="Courier New" pitchFamily="49" charset="0"/>
              </a:rPr>
              <a:t>void</a:t>
            </a:r>
            <a:r>
              <a:rPr lang="en-US" sz="3200" smtClean="0"/>
              <a:t> Method (Part 1 of 2)</a:t>
            </a:r>
          </a:p>
        </p:txBody>
      </p:sp>
      <p:pic>
        <p:nvPicPr>
          <p:cNvPr id="19459" name="Picture 5" descr="D11_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5628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624B2F9-0187-4B5F-809B-8407AF83F7A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Recursive </a:t>
            </a:r>
            <a:r>
              <a:rPr lang="en-US" sz="3200" b="1" smtClean="0">
                <a:latin typeface="Courier New" pitchFamily="49" charset="0"/>
              </a:rPr>
              <a:t>void</a:t>
            </a:r>
            <a:r>
              <a:rPr lang="en-US" sz="3200" smtClean="0"/>
              <a:t> Method (Part 2 of 2)</a:t>
            </a:r>
          </a:p>
        </p:txBody>
      </p:sp>
      <p:pic>
        <p:nvPicPr>
          <p:cNvPr id="20483" name="Picture 7" descr="D11_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75342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D657722-DE2A-4030-98B4-8AB1338A6C4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methods are processed in the same way as any method call</a:t>
            </a: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writeVertical(123);</a:t>
            </a:r>
            <a:endParaRPr lang="en-US" b="1" smtClean="0"/>
          </a:p>
          <a:p>
            <a:pPr lvl="1" eaLnBrk="1" hangingPunct="1"/>
            <a:r>
              <a:rPr lang="en-US" smtClean="0"/>
              <a:t>When this call is executed, the argument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123</a:t>
            </a:r>
            <a:r>
              <a:rPr lang="en-US" smtClean="0"/>
              <a:t> is substituted for the parameter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mtClean="0"/>
              <a:t>, and the body of the method is executed</a:t>
            </a:r>
          </a:p>
          <a:p>
            <a:pPr lvl="1" eaLnBrk="1" hangingPunct="1"/>
            <a:r>
              <a:rPr lang="en-US" smtClean="0"/>
              <a:t>Since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123</a:t>
            </a:r>
            <a:r>
              <a:rPr lang="en-US" smtClean="0"/>
              <a:t> is not less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10</a:t>
            </a:r>
            <a:r>
              <a:rPr lang="en-US" smtClean="0"/>
              <a:t>,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mtClean="0"/>
              <a:t> part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23ACDFC-3982-494C-BF7C-2ECC384BE61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3691</Words>
  <Application>Microsoft Office PowerPoint</Application>
  <PresentationFormat>On-screen Show (4:3)</PresentationFormat>
  <Paragraphs>457</Paragraphs>
  <Slides>62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Chapter 11</vt:lpstr>
      <vt:lpstr>Recursive void Methods</vt:lpstr>
      <vt:lpstr>Vertical Numbers</vt:lpstr>
      <vt:lpstr>Vertical Numbers</vt:lpstr>
      <vt:lpstr>Vertical Numbers</vt:lpstr>
      <vt:lpstr>Algorithm for Vertical Numbers</vt:lpstr>
      <vt:lpstr>A Recursive void Method (Part 1 of 2)</vt:lpstr>
      <vt:lpstr>A Recursive void Method (Part 2 of 2)</vt:lpstr>
      <vt:lpstr>Tracing a Recursive Call</vt:lpstr>
      <vt:lpstr>Tracing a Recursive Call</vt:lpstr>
      <vt:lpstr>Execution of writeVertical(123)</vt:lpstr>
      <vt:lpstr>Tracing a Recursive Call</vt:lpstr>
      <vt:lpstr>Tracing a Recursive Call</vt:lpstr>
      <vt:lpstr>Execution of writeVertical(12)</vt:lpstr>
      <vt:lpstr>Tracing a Recursive Call</vt:lpstr>
      <vt:lpstr>Execution of writeVertical(1)</vt:lpstr>
      <vt:lpstr>Tracing a Recursive Call</vt:lpstr>
      <vt:lpstr>Completion of writeVertical(12)</vt:lpstr>
      <vt:lpstr>Tracing a Recursive Call</vt:lpstr>
      <vt:lpstr>Completion of writeVertical(123)</vt:lpstr>
      <vt:lpstr>A Closer Look at Recursion</vt:lpstr>
      <vt:lpstr>A Closer Look at Recursion</vt:lpstr>
      <vt:lpstr>General Form of a Recursive Method Definition</vt:lpstr>
      <vt:lpstr>Pitfall:  Infinite Recursion</vt:lpstr>
      <vt:lpstr>Pitfall:  Infinite Recursion</vt:lpstr>
      <vt:lpstr>Pitfall:  Infinite Recursion</vt:lpstr>
      <vt:lpstr>Pitfall:  Infinite Recursion</vt:lpstr>
      <vt:lpstr>Stacks for Recursion</vt:lpstr>
      <vt:lpstr>Stacks for Recursion</vt:lpstr>
      <vt:lpstr>Stacks for Recursion</vt:lpstr>
      <vt:lpstr>Stacks for Recursion</vt:lpstr>
      <vt:lpstr>Stacks for Recursion</vt:lpstr>
      <vt:lpstr>Stacks for Recursion</vt:lpstr>
      <vt:lpstr>Stacks for Recursion</vt:lpstr>
      <vt:lpstr>Pitfall:  Stack Overflow</vt:lpstr>
      <vt:lpstr>Recursion Versus Iteration</vt:lpstr>
      <vt:lpstr>Iterative version of writeVertical</vt:lpstr>
      <vt:lpstr>Recursive Methods that Return a Value</vt:lpstr>
      <vt:lpstr>Another Powers Method</vt:lpstr>
      <vt:lpstr>Another Powers Method</vt:lpstr>
      <vt:lpstr>The Recursive Method power  (Part 1 of 2)</vt:lpstr>
      <vt:lpstr>The Recursive Method power (Part 1 of 2)</vt:lpstr>
      <vt:lpstr>Evaluating the Recursive Method Call power(2,3)</vt:lpstr>
      <vt:lpstr>Thinking Recursively</vt:lpstr>
      <vt:lpstr>Thinking Recursively</vt:lpstr>
      <vt:lpstr>Tail Recursion</vt:lpstr>
      <vt:lpstr>Recursive Design Techniques</vt:lpstr>
      <vt:lpstr>Binary Search</vt:lpstr>
      <vt:lpstr>Binary Search</vt:lpstr>
      <vt:lpstr>Binary Search</vt:lpstr>
      <vt:lpstr>Pseudocode for Binary Search</vt:lpstr>
      <vt:lpstr>Recursive Method for Binary Search</vt:lpstr>
      <vt:lpstr>Execution of the Method search  (Part 1 of 2)</vt:lpstr>
      <vt:lpstr>Execution of the Method search (Part 1 of 2)</vt:lpstr>
      <vt:lpstr>Checking the search Method</vt:lpstr>
      <vt:lpstr>Checking the search Method</vt:lpstr>
      <vt:lpstr>Checking the search Method</vt:lpstr>
      <vt:lpstr>Checking the search Method</vt:lpstr>
      <vt:lpstr>Efficiency of Binary Search</vt:lpstr>
      <vt:lpstr>Efficiency of Binary Search</vt:lpstr>
      <vt:lpstr>Iterative Version of Binary Search (Part 1 of 2)</vt:lpstr>
      <vt:lpstr>Iterative Version of Binary Search (Part 2 of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Binod</cp:lastModifiedBy>
  <cp:revision>23</cp:revision>
  <dcterms:created xsi:type="dcterms:W3CDTF">2006-08-16T00:00:00Z</dcterms:created>
  <dcterms:modified xsi:type="dcterms:W3CDTF">2016-02-03T13:17:33Z</dcterms:modified>
</cp:coreProperties>
</file>