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90" r:id="rId30"/>
    <p:sldId id="291" r:id="rId31"/>
    <p:sldId id="292" r:id="rId32"/>
    <p:sldId id="283" r:id="rId33"/>
    <p:sldId id="284" r:id="rId34"/>
    <p:sldId id="293" r:id="rId35"/>
    <p:sldId id="294" r:id="rId36"/>
    <p:sldId id="295" r:id="rId37"/>
    <p:sldId id="285" r:id="rId38"/>
    <p:sldId id="286" r:id="rId39"/>
    <p:sldId id="287" r:id="rId40"/>
    <p:sldId id="28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61436F-37B1-4C50-88D1-A96D8B5BBBBB}" type="datetimeFigureOut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4CB198-D6B6-4067-9A53-0206D55C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2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493D9B-A466-43A8-AA20-E35CB5741E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21A90-2F14-48AD-95DF-3B996C2457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78DCA-E0F2-4810-BFDB-D33A7F614A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72520-569C-4FA5-938A-B3F9331EDD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928AB7-ACE2-4579-A22C-8218BC07EF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4993ED-A1C7-4903-8F41-91F0CDD9D7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7DC86-54F1-4C4C-928D-D37C6E740D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3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BF6E0-76D4-4270-B37B-7689E1A135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3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4EFFA-2452-4874-9026-0920751234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4692AA-6253-4BCB-B49A-04F330AFB3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D1529-2D5C-43D2-9EAD-0BB0585135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8E5586-DAC3-470D-AC7B-78B9724047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8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4DCC7-6B89-43C2-9ECE-1DFBB8B003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69634B-1997-4E36-B838-42E8980835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D5970-7E0D-475F-AC46-567B270B2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0B1A37-1A89-457A-8D81-9E50C72AA9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606272-61FA-447B-B863-C6A9CFFF4E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3C961F-1B72-4263-A795-D23ED10610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6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2A65E4-C029-45D8-A516-0D54FA39EA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7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5EC45F-AD8D-47C6-8F09-523B244E37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E9439B-1477-495C-B030-F121630326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9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FD462E-95C1-40C6-AD3F-45E42059EC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B010B0-9ABB-43D7-88B6-97E7880173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62CB2-9BBF-48CC-8052-71764486B8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8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6A2170-DDBC-4131-A0AD-47872BED7A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1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074272-1AE4-4D03-A53E-AA2DFA05B6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9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31067-2913-4A26-81A4-518C3B427A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C3BEA8-B271-44EE-9416-529E2175D6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CC64A-29EC-4756-925E-EB1F670EE4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6A9415-2C56-4224-A814-2A4E982A30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CDE5A-A353-478A-BEE9-3AEA06AD8E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014F0A-D92F-4049-95DA-3C36C6F7A6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B54DB-D6DB-4438-B923-FD2AFD8350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11617-56C6-4D7A-9FA2-4D247E3850AB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669D5BD1-E667-4222-BF67-11001ECA2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BE5D8-2DF0-4695-8FAC-7C749D220276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91CDF90-44F8-4359-B87E-229F0C21B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4FFEA-B95E-492C-A597-A4C4948E6647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4A9F83E4-7E02-47AF-91BE-0487F907B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AA798-3DF8-48AB-99EC-F542AE397C8B}" type="datetime1">
              <a:rPr lang="en-US"/>
              <a:pPr>
                <a:defRPr/>
              </a:pPr>
              <a:t>6/17/2019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5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D5286-533D-4CC5-90E8-097B1EC882FF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53AD3E22-E112-43B8-8050-C31940E0B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C5A04-8BCB-4788-AFA6-F404BC198C36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DF49F3CA-848A-4C96-84A3-BD22D6C21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D15AA-0C2F-40DC-8902-1CE5382636E3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8A0F48AA-7AF5-4910-83C6-CE067E8EA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54C70-88EA-49F0-A47B-A632A1372F6E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2F271A7A-1BA8-4C17-A63B-705D0EC8D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41CC-1FB9-4F7D-8E92-E081B7E472D6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B9C6EE8A-BF5C-4C30-8969-66AC7D193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A1234-F60A-42A5-B6FA-D39E521A06BF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C40536B5-BF6B-4388-A952-71DE1F65D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94C9-4D3C-4EE3-8E2C-403168E65647}" type="datetime1">
              <a:rPr lang="en-US"/>
              <a:pPr>
                <a:defRPr/>
              </a:pPr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12-</a:t>
            </a:r>
            <a:fld id="{8FBDD3F1-584F-48E8-B07A-1C2CBB50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923256-754F-4827-8B33-8CE449E9A37A}" type="datetime1">
              <a:rPr lang="en-US"/>
              <a:pPr>
                <a:defRPr/>
              </a:pPr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05D9258-361D-4983-999F-0D1469EDE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noo.tistory.com/entry/%ED%96%89%EC%9C%84-%ED%8C%A8%ED%84%B4-Iterator-pattern-%EC%9D%B4%ED%84%B0%EB%A0%88%EC%9D%B4%ED%84%B0-%ED%8C%A8%ED%84%B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UML and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2017 Pearson Ltd. </a:t>
            </a:r>
            <a:br>
              <a:rPr lang="en-US" sz="1100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Interactions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Rather than show just the interface of a class, class diagrams are primarily designed to show the interactions among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UML has various ways to indicate the information flow from one class object to another using different sorts of annotated arrows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UML has annotations for class groupings into packages, for inheritance, and for other interactions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addition to these established annotations, UML is extensible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B23F29A-239C-4771-A21D-38BD9B0E10D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 Diagrams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i="1"/>
              <a:t>inheritance diagram</a:t>
            </a:r>
            <a:r>
              <a:rPr lang="en-US" sz="2800"/>
              <a:t> shows the relationship between a base class and its derived class(es)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Normally, only as much of the class diagram is shown as is needed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Note that each derived class may serve as the base class of its derived class(es)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Each base class is drawn above its derived class(es)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An upward pointing arrow is drawn between them to indicate the inheritance relationship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3A8D78C-1846-4530-9199-2733BAE48ED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 Class Hierarchy in UML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EFFEA30-1943-4205-97F4-DB37FCB3FB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63425"/>
            <a:ext cx="6022975" cy="522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Inheritance Diagrams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arrows also help in locating method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 look for a method definition for a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Examine the class definition first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the method is not found, the path of connecting arrows will show the order and direction in which to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Examine the parent class indicated by the connecting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the method is still not found, then examine this parent's parent class indicated by the connecting arrow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Continue until the method is found, or until the top base class is reached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E5CE2FE-64B4-46EC-9B2B-9ADB179B025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/>
              <a:t>Some Details of a UML Class 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56DF6B8-B79C-41FC-8131-348EE11E3FC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819150"/>
            <a:ext cx="72659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Patterns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Patterns</a:t>
            </a:r>
            <a:r>
              <a:rPr lang="en-US"/>
              <a:t> are design outlines that apply across a variety of software applications</a:t>
            </a:r>
          </a:p>
          <a:p>
            <a:pPr lvl="1" eaLnBrk="1" hangingPunct="1"/>
            <a:r>
              <a:rPr lang="en-US"/>
              <a:t>To be useful, a pattern must apply across a variety of situations</a:t>
            </a:r>
          </a:p>
          <a:p>
            <a:pPr lvl="1" eaLnBrk="1" hangingPunct="1"/>
            <a:r>
              <a:rPr lang="en-US"/>
              <a:t>To be substantive, a pattern must make some assumptions about the domain of applications to which it applies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C408742-5726-434D-A3B1-A792F5F43D7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Container-Iterator Pattern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i="1"/>
              <a:t>container</a:t>
            </a:r>
            <a:r>
              <a:rPr lang="en-US" sz="2400"/>
              <a:t> is a class or other construct whose objects hold multiple pieces of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is a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Vectors and linked lists are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String value can be viewed as a container that contains the characters in the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Any construct that can be used to cycle through all the items in a container is an </a:t>
            </a:r>
            <a:r>
              <a:rPr lang="en-US" sz="2400" i="1"/>
              <a:t>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array index is an iterator for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Container-Iterator</a:t>
            </a:r>
            <a:r>
              <a:rPr lang="en-US" sz="2400"/>
              <a:t> pattern describes how an iterator is used on a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AD70986-8D17-4667-8BAF-775BD7FFC6A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A6C57-06EF-4F54-8A6E-1D1A072B2A9D}"/>
              </a:ext>
            </a:extLst>
          </p:cNvPr>
          <p:cNvSpPr txBox="1"/>
          <p:nvPr/>
        </p:nvSpPr>
        <p:spPr>
          <a:xfrm>
            <a:off x="-2667000" y="5815251"/>
            <a:ext cx="944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https://kunoo.tistory.com/entry/%ED%96%89%EC%9C%84-%ED%8C%A8%ED%84%B4-Iterator-pattern-%EC%9D%B4%ED%84%B0%EB%A0%88%EC%9D%B4%ED%84%B0-%ED%8C%A8%ED%84%B4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Adaptor Pattern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Adaptor pattern transforms one class into a different class without changing the underlying class, but by merely adding a new interface</a:t>
            </a:r>
          </a:p>
          <a:p>
            <a:pPr lvl="1" eaLnBrk="1" hangingPunct="1"/>
            <a:r>
              <a:rPr lang="en-US"/>
              <a:t>For example, one way to create a stack data structure is to start with an array, then add the stack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7040587-F8AF-497D-B402-705046FFEC5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Model-View-Controller Pattern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Model-View-Controller</a:t>
            </a:r>
            <a:r>
              <a:rPr lang="en-US" sz="2800"/>
              <a:t> pattern is a way of separating the I/O task of an application from the rest of the application</a:t>
            </a:r>
          </a:p>
          <a:p>
            <a:pPr lvl="1" eaLnBrk="1" hangingPunct="1"/>
            <a:r>
              <a:rPr lang="en-US" sz="2400"/>
              <a:t>The Model part of the pattern performs the heart of the application</a:t>
            </a:r>
          </a:p>
          <a:p>
            <a:pPr lvl="1" eaLnBrk="1" hangingPunct="1"/>
            <a:r>
              <a:rPr lang="en-US" sz="2400"/>
              <a:t>The View part displays (outputs) a picture of the Model's state</a:t>
            </a:r>
          </a:p>
          <a:p>
            <a:pPr lvl="1" eaLnBrk="1" hangingPunct="1"/>
            <a:r>
              <a:rPr lang="en-US" sz="2400"/>
              <a:t>The Controller is the input part:  It relays commands from the user to the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82FC5B8-9E93-4046-9417-4DB0CD9557A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Model-View-Controller Pattern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Each of the three interacting parts is normally realized as an object with responsibilities for its own tasks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Model-View-Controller pattern is an example of a divide-and-conquer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One big task is divided into three smaller tasks with well-defined responsibilities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5A1CE0A-7627-411F-892B-B0A4DD37D14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UML and Patterns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UML and patterns are two software design tools that can be used within the context of any OOP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UML is a graphical language used for designing and documenting OOP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pattern in programming is a kind of template or outline of a software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pattern can be realized as different code in different, but similar,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B562AA7-1790-4871-88E2-ABF38961885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Model-View-Controller Pattern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As an example, the Model might be a container class, such as an array.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View might display one element of the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Controller would give commands to display the element at a specified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Model would notify the View to display a new element whenever the array contents changed or a different index location was given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44725E5-2099-4559-8F5F-1BEE07FC290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A99DD-7028-4156-974B-587EE5BFC4DD}"/>
              </a:ext>
            </a:extLst>
          </p:cNvPr>
          <p:cNvSpPr txBox="1"/>
          <p:nvPr/>
        </p:nvSpPr>
        <p:spPr>
          <a:xfrm>
            <a:off x="-2590800" y="37338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모델은 새로운 </a:t>
            </a:r>
            <a:r>
              <a:rPr lang="en-US" altLang="ko-KR" dirty="0"/>
              <a:t>element</a:t>
            </a:r>
            <a:r>
              <a:rPr lang="ko-KR" altLang="en-US" dirty="0"/>
              <a:t>를 나타내기 위하여 배열 내용이 </a:t>
            </a:r>
            <a:r>
              <a:rPr lang="ko-KR" altLang="en-US" dirty="0" err="1"/>
              <a:t>변가거나</a:t>
            </a:r>
            <a:r>
              <a:rPr lang="ko-KR" altLang="en-US" dirty="0"/>
              <a:t> 다른 인덱스 위치가 주어지면 뷰에게 </a:t>
            </a:r>
            <a:r>
              <a:rPr lang="ko-KR" altLang="en-US" dirty="0" err="1"/>
              <a:t>알려줘야한다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Model-View-Controller Pattern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Any application can be made to fit the Model-View-Controller pattern, but it is particularly well suited to GUI (Graphical User Interface) design projects</a:t>
            </a:r>
          </a:p>
          <a:p>
            <a:pPr lvl="1" eaLnBrk="1" hangingPunct="1"/>
            <a:r>
              <a:rPr lang="en-US"/>
              <a:t>The View can then be a visualization of the state of the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79567D3F-4975-4C52-BE3F-AF04E5A1C20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Model-View-Controller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95596EB-7721-4859-8D39-9546743F97A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85888"/>
            <a:ext cx="7427913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Sorting Pattern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most efficient sorting algorithms all seem to follow a divide-and-conquer strategy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 array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/>
              <a:t>,</a:t>
            </a:r>
            <a:r>
              <a:rPr lang="en-US" sz="2800" i="1"/>
              <a:t> </a:t>
            </a:r>
            <a:r>
              <a:rPr lang="en-US" sz="2800"/>
              <a:t>and using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&lt;</a:t>
            </a:r>
            <a:r>
              <a:rPr lang="en-US" sz="2800"/>
              <a:t> operator, these sorting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Divide the list of elements to be sorted into two smaller lists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Recursively sort the two smaller lists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sort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Then recombine the two sorted lists (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) to obtain the final sorted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24F4D74-DB51-4202-A36B-CFB39A64F98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Sorting Pattern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400"/>
              <a:t> rearranges the elements in the interval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a[begin]</a:t>
            </a:r>
            <a:r>
              <a:rPr lang="en-US" sz="2400"/>
              <a:t> through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a[end]</a:t>
            </a:r>
            <a:r>
              <a:rPr lang="en-US" sz="2400"/>
              <a:t> and divides the rearranged interval at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two smaller intervals are then sorted by a recursive call to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sort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After the two smaller intervals are sorted, 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combines them to obtain the final sorted version of the entire larger interval</a:t>
            </a:r>
            <a:r>
              <a:rPr lang="en-US" sz="2400" b="1">
                <a:solidFill>
                  <a:srgbClr val="034CA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Note that the pattern does not say exactly how the methods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400"/>
              <a:t>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are defined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Different definitions of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000"/>
              <a:t> and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000"/>
              <a:t> will yield different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6509F63-095E-4940-9353-79F0207A2A9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/>
              <a:t>Divide-and-Conquer Sorting Pattern</a:t>
            </a:r>
          </a:p>
        </p:txBody>
      </p:sp>
      <p:pic>
        <p:nvPicPr>
          <p:cNvPr id="37891" name="Picture 5" descr="D12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5152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0A6B154-848D-4150-AA7A-F84503408B2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simplest realization of this sorting pattern is the </a:t>
            </a:r>
            <a:r>
              <a:rPr lang="en-US" sz="2800" i="1"/>
              <a:t>merge sort</a:t>
            </a: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definition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800"/>
              <a:t> is very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It divides the array into two intervals without rearranging the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definition of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800"/>
              <a:t> is more complicated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Note:  There is a trade-off between the complexity of the methods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800"/>
              <a:t> and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join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Either one can be made simpler at the expense of making the other more complicated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A2B2BCC-0513-4EDF-9F1C-A5DEC265C85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 Sort:  the </a:t>
            </a:r>
            <a:r>
              <a:rPr lang="en-US" b="1">
                <a:latin typeface="Courier New" pitchFamily="49" charset="0"/>
              </a:rPr>
              <a:t>join</a:t>
            </a:r>
            <a:r>
              <a:rPr lang="en-US"/>
              <a:t>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/>
              <a:t>The merging starts by comparing the smallest elements in each smaller sorted interval</a:t>
            </a:r>
          </a:p>
          <a:p>
            <a:pPr lvl="1" eaLnBrk="1" hangingPunct="1"/>
            <a:r>
              <a:rPr lang="en-US" sz="2400"/>
              <a:t>The smaller of these two elements is the smallest of all the elements in either subinterval</a:t>
            </a:r>
          </a:p>
          <a:p>
            <a:pPr lvl="1" eaLnBrk="1" hangingPunct="1"/>
            <a:r>
              <a:rPr lang="en-US" sz="2400"/>
              <a:t>The method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makes use of a temporary array, and it is to this array that the smaller element is moved</a:t>
            </a:r>
          </a:p>
          <a:p>
            <a:pPr lvl="1" eaLnBrk="1" hangingPunct="1"/>
            <a:r>
              <a:rPr lang="en-US" sz="2400"/>
              <a:t>The process is repeated with the remaining elements in the two smaller sorted intervals to find the next smallest element,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12070E6-4F3A-4F6D-BAC8-6F2B847E653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Code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22169" y="1524000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Class that realizes the divide-and-conquer sorting pattern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uses the merge sort algorithm.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MergeSort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Precondition: Interval a[begin] through a[end] of a have elements.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The values in the interval have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been rearranged so that a[begin] &lt;= a[begin+1] &lt;= ... &lt;= a[end].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*/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static void sort(double[] a, int begin,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if ((end - begin) &gt;= 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split(a, begin,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sort(a, begin,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sort(a,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join(a, begin,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}//else sorting one (or fewer) elements so do nothing.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27889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Code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22169" y="1143000"/>
            <a:ext cx="725070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private static int split(double[] a, int begin,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return ((begin + end)/2);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private static void join(double[] a, int begin,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double[] temp;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intervalSize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(end - begin + 1);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temp = new double[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intervalSize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begin; //index for first chunk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+ 1; //index for second chunk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//index for temp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//Merge till one side is exhausted: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end))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if (a[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&lt;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399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Pseudocode is a way of representing a program in a linear and algebraic manner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It simplifies design by eliminating the details of programming language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Graphical representation systems for program design have also been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/>
              <a:t>Flowcharts</a:t>
            </a:r>
            <a:r>
              <a:rPr lang="en-US" sz="2400" dirty="0"/>
              <a:t> and </a:t>
            </a:r>
            <a:r>
              <a:rPr lang="en-US" sz="2400" i="1" dirty="0"/>
              <a:t>structure diagrams</a:t>
            </a:r>
            <a:r>
              <a:rPr lang="en-US" sz="2400" dirty="0"/>
              <a:t> for example</a:t>
            </a:r>
            <a:endParaRPr lang="en-US" sz="2400" i="1" dirty="0"/>
          </a:p>
          <a:p>
            <a:pPr eaLnBrk="1" hangingPunct="1">
              <a:lnSpc>
                <a:spcPct val="80000"/>
              </a:lnSpc>
            </a:pPr>
            <a:r>
              <a:rPr lang="en-US" sz="2800" i="1" dirty="0"/>
              <a:t>Unified Modeling Language</a:t>
            </a:r>
            <a:r>
              <a:rPr lang="en-US" sz="2800" dirty="0"/>
              <a:t> (</a:t>
            </a:r>
            <a:r>
              <a:rPr lang="en-US" sz="2800" i="1" dirty="0"/>
              <a:t>UML</a:t>
            </a:r>
            <a:r>
              <a:rPr lang="en-US" sz="2800" dirty="0"/>
              <a:t>) is yet another graphical representation formalism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UML is designed to reflect and be used with the OOP philosophy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DA07549-618E-46CC-996C-DBD608D25A5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Code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22169" y="1371600"/>
            <a:ext cx="659988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while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)//Copy rest of left chunk, if any.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nextLeft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end) //Copy rest of right chunk, if any.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nextRight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intervalSize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a[begin +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88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55163" y="1905000"/>
            <a:ext cx="613501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MergeSortDemo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double[] b = {7.7, 5.5, 11, 3, 16, 4.4, 20, 14, 13, 42};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("Array contents before sorting:");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MergeSort.sort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(b, 0, b.length-1);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("Sorted array values:");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729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 Sort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the </a:t>
            </a:r>
            <a:r>
              <a:rPr lang="en-US" sz="2800" i="1" dirty="0"/>
              <a:t>quick sort</a:t>
            </a:r>
            <a:r>
              <a:rPr lang="en-US" sz="2800" dirty="0"/>
              <a:t> realization of the sorting pattern, the definition of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800" dirty="0"/>
              <a:t> is quite sophisticated, while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800" dirty="0"/>
              <a:t> is utterly 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First, a value called the </a:t>
            </a:r>
            <a:r>
              <a:rPr lang="en-US" sz="2400" i="1" dirty="0"/>
              <a:t>splitting value</a:t>
            </a:r>
            <a:r>
              <a:rPr lang="en-US" sz="2400" dirty="0"/>
              <a:t> is chosen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do this arbitrarily but other methods to select this value may be employed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elements in the array are rearranged: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All elements less than or equal to the splitting value are placed at the front of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All elements greater than the splitting value are placed at the back of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 splitting value is placed in between the two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36FE34D-1482-4445-A26B-7C1811E6CFD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 Sort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Note that the smaller elements are not sorted, and the larger elements are not sorted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However, all the elements before the splitting value are smaller than any of the elements after the splitting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smaller elements are then sorted by a recursive call, as are the larger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Then these two sorted segments are  combined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method actually does nothing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87AB94A-375D-45B5-8042-F23288CA926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Code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1808" y="1295400"/>
            <a:ext cx="67858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QuickSort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Precondition: Interval a[begin] through a[end] of a have elements.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The values in the interval have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been rearranged so that a[begin] &lt;= a[begin+1] &lt;= ... &lt;= a[end].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*/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static void sort(double[] a, int begin,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if ((end - begin) &gt;= 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split(a, begin,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sort(a, begin,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sort(a,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join(a, begin,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end);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}//else sorting one (or fewer) elements so do nothing.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private static int split(double[] a, int begin,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double[] temp;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size = (end - begin + 1);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temp = new double[size];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a[begin];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up = 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down = size - 1;</a:t>
            </a:r>
          </a:p>
        </p:txBody>
      </p:sp>
    </p:spTree>
    <p:extLst>
      <p:ext uri="{BB962C8B-B14F-4D97-AF65-F5344CB8AC3E}">
        <p14:creationId xmlns:p14="http://schemas.microsoft.com/office/powerpoint/2010/main" val="1628109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Code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1808" y="1219200"/>
            <a:ext cx="613501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//Note that a[begin]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is skipped.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begin + 1;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end;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if (a[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temp[up]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up++;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temp[down] 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down--;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//0 &lt;= up = down &lt; size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temp[up] = a[begin]; //Positions the split value,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//temp[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up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// temp[up]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//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splitValue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up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a[begin +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temp[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return (begin + up);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382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Code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8038C694-6CE6-48C9-A7EA-9E24B85E62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Ltd. 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63209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private static void join(double[] a, int begin,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splitPoint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int end)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//Nothing to do.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QuickSortDemo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double[] b = {7.7, 5.5, 11, 3, 16, 4.4, 20, 14, 13, 42};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("Array contents before sorting:");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QuickSort.sort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(b, 0, b.length-1);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("Sorted array values:");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184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Restrictions on the Sorting Pattern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Like all patterns, the sorting pattern has some restrictions on where it applies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applies only to types for which 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&lt;</a:t>
            </a:r>
            <a:r>
              <a:rPr lang="en-US" sz="2000"/>
              <a:t> operator is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 applies only to sorting into increasing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pattern can be made more general, however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&lt;</a:t>
            </a:r>
            <a:r>
              <a:rPr lang="en-US" sz="2000"/>
              <a:t> operator can be replaced with a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/>
              <a:t> valued method called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compare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compare</a:t>
            </a:r>
            <a:r>
              <a:rPr lang="en-US" sz="2000"/>
              <a:t> method would take two arguments of the base type of the array, and return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/>
              <a:t> or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000"/>
              <a:t> based on the comparison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843DDF0-7FDA-43E1-81AB-3F2DEF7A347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Efficiency of the Sorting Pattern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most efficient implementations of the sorting pattern are those for which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800"/>
              <a:t> method divides the array into two substantial size chunks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merge sort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400"/>
              <a:t> divides the array into two roughly equal parts, and is very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quick sort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split</a:t>
            </a:r>
            <a:r>
              <a:rPr lang="en-US" sz="2400"/>
              <a:t> may or may not divide the array into two roughly equal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When it does not, its worst-case running time is not as fast as that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E332BA6-F27E-443A-8555-988776AE698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Efficiency of the Sorting Pattern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selection sort algorithm (from Chapter 5) divides the array into two pieces:  one with a single element, and one with the rest of the array interval</a:t>
            </a:r>
          </a:p>
          <a:p>
            <a:pPr lvl="1" eaLnBrk="1" hangingPunct="1"/>
            <a:r>
              <a:rPr lang="en-US"/>
              <a:t>Because of this uneven division, selection sort has a poor running time</a:t>
            </a:r>
          </a:p>
          <a:p>
            <a:pPr lvl="1" eaLnBrk="1" hangingPunct="1"/>
            <a:r>
              <a:rPr lang="en-US"/>
              <a:t>However, it is simple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C866195-94A8-4620-A37F-E6F3E35A4F4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UML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 OOP has developed, different groups have developed graphical or other representations for OOP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1996, Brady Booch, Ivar Jacobson, and James Rumbaugh released an early version of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Its purpose was to produce a standardized graphical representation language for object-oriented design and documentation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then, UML has been developed and revised in response to feedback from the OOP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Today, the UML standard is maintained and certified by the Object Management Group (OMG)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9A81E9B-F219-4223-A6F4-2AB77EF0256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Pragmatics and Patterns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Patterns are guides, not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not necessary to follow all the fine details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example, quick sort was described by following the sorting pattern exactly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Notice that, despite the fact that method calls incur overhead, the quick sort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method does nothing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practice calls to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join</a:t>
            </a:r>
            <a:r>
              <a:rPr lang="en-US" sz="2400"/>
              <a:t> would be eliminated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Other optimizations can also be done once the general pattern of an algorithm is clear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4E007BD-53A2-48F9-9EFE-D090C8487E1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Class Diagrams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Classes are central to OOP, and the </a:t>
            </a:r>
            <a:r>
              <a:rPr lang="en-US" sz="2800" i="1"/>
              <a:t>class diagram</a:t>
            </a:r>
            <a:r>
              <a:rPr lang="en-US" sz="2800"/>
              <a:t> is the easiest of the UML graphical representations to understand and use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class diagram is divided up into three sections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top section contains the class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middle section contains the data specification for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bottom section contains the actions or methods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FF356FE-E367-45DC-8391-2A2426992F7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Class Diagrams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data specification for each piece of data in a UML diagram consists of its name,  followed by a colon, followed by its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name is preceded by a character that specifies its access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minus sign (-) indicates private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plus sign (+) indicates public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sharp (#) indicates protected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tilde (~) indicates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4947803-9EB4-4048-B59F-6A6C98F648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Class Diagrams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Each method in a UML diagram is indicated by the name of the method, followed by its parenthesized parameter list, a colon, and its return type</a:t>
            </a:r>
          </a:p>
          <a:p>
            <a:pPr eaLnBrk="1" hangingPunct="1"/>
            <a:r>
              <a:rPr lang="en-US"/>
              <a:t>The access type of each method is indicated in the same way as for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737E2CF-069D-4D9E-9863-2C0C058E3A1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UML Class Diagrams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class diagram need not give a complete description of the class</a:t>
            </a:r>
          </a:p>
          <a:p>
            <a:pPr lvl="1" eaLnBrk="1" hangingPunct="1"/>
            <a:r>
              <a:rPr lang="en-US"/>
              <a:t>If a given analysis does not require that all the class members be represented, then those members are not listed in the class diagram</a:t>
            </a:r>
          </a:p>
          <a:p>
            <a:pPr lvl="1" eaLnBrk="1" hangingPunct="1"/>
            <a:r>
              <a:rPr lang="en-US"/>
              <a:t>Missing members are indicated with an ellipsis (three dots)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1700A17-5F55-4902-828F-8F2E566ED85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UML Class Diagram</a:t>
            </a:r>
          </a:p>
        </p:txBody>
      </p:sp>
      <p:pic>
        <p:nvPicPr>
          <p:cNvPr id="21507" name="Picture 6" descr="D12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19275"/>
            <a:ext cx="75152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770A760-06E9-4EF5-889F-62402A93BF6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3678</Words>
  <Application>Microsoft Office PowerPoint</Application>
  <PresentationFormat>화면 슬라이드 쇼(4:3)</PresentationFormat>
  <Paragraphs>453</Paragraphs>
  <Slides>40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Courier New</vt:lpstr>
      <vt:lpstr>Office Theme</vt:lpstr>
      <vt:lpstr>Chapter 12</vt:lpstr>
      <vt:lpstr>Introduction to UML and Patterns</vt:lpstr>
      <vt:lpstr>UML</vt:lpstr>
      <vt:lpstr>History of UML</vt:lpstr>
      <vt:lpstr>UML Class Diagrams</vt:lpstr>
      <vt:lpstr>UML Class Diagrams</vt:lpstr>
      <vt:lpstr>UML Class Diagrams</vt:lpstr>
      <vt:lpstr>UML Class Diagrams</vt:lpstr>
      <vt:lpstr>A UML Class Diagram</vt:lpstr>
      <vt:lpstr>Class Interactions</vt:lpstr>
      <vt:lpstr>Inheritance Diagrams</vt:lpstr>
      <vt:lpstr>A Class Hierarchy in UML Notation</vt:lpstr>
      <vt:lpstr>Inheritance Diagrams</vt:lpstr>
      <vt:lpstr>Some Details of a UML Class Hierarchy</vt:lpstr>
      <vt:lpstr>Patterns</vt:lpstr>
      <vt:lpstr>Container-Iterator Pattern</vt:lpstr>
      <vt:lpstr>Adaptor Pattern</vt:lpstr>
      <vt:lpstr>The Model-View-Controller Pattern</vt:lpstr>
      <vt:lpstr>The Model-View-Controller Pattern</vt:lpstr>
      <vt:lpstr>The Model-View-Controller Pattern</vt:lpstr>
      <vt:lpstr>The Model-View-Controller Pattern</vt:lpstr>
      <vt:lpstr>Model-View-Controller Pattern</vt:lpstr>
      <vt:lpstr>A Sorting Pattern</vt:lpstr>
      <vt:lpstr>A Sorting Pattern</vt:lpstr>
      <vt:lpstr>Divide-and-Conquer Sorting Pattern</vt:lpstr>
      <vt:lpstr>Merge Sort</vt:lpstr>
      <vt:lpstr>Merge Sort:  the join method</vt:lpstr>
      <vt:lpstr>Merge Sort Code (1 of 3)</vt:lpstr>
      <vt:lpstr>Merge Sort Code (2 of 3)</vt:lpstr>
      <vt:lpstr>Merge Sort Code (3 of 3)</vt:lpstr>
      <vt:lpstr>Merge Sort Demo</vt:lpstr>
      <vt:lpstr>Quick Sort</vt:lpstr>
      <vt:lpstr>Quick Sort</vt:lpstr>
      <vt:lpstr>Quick Sort Code (1 of 3)</vt:lpstr>
      <vt:lpstr>Quick Sort Code (2 of 3)</vt:lpstr>
      <vt:lpstr>Quick Sort Code (3 of 3)</vt:lpstr>
      <vt:lpstr>Restrictions on the Sorting Pattern</vt:lpstr>
      <vt:lpstr>Efficiency of the Sorting Pattern</vt:lpstr>
      <vt:lpstr>Efficiency of the Sorting Pattern</vt:lpstr>
      <vt:lpstr>Pragmatics and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김효일</cp:lastModifiedBy>
  <cp:revision>25</cp:revision>
  <dcterms:created xsi:type="dcterms:W3CDTF">2006-08-16T00:00:00Z</dcterms:created>
  <dcterms:modified xsi:type="dcterms:W3CDTF">2019-06-17T16:56:22Z</dcterms:modified>
</cp:coreProperties>
</file>