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9D01912-F13B-4613-9E56-9637648C5111}" type="datetimeFigureOut">
              <a:rPr lang="en-US"/>
              <a:pPr>
                <a:defRPr/>
              </a:pPr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5625BA-4A43-49E1-9B62-8AE6C1D68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0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DB46ED-8206-4279-A02C-805A6ECB2A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4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7520DA-D35E-4E9A-8BA0-87750D9E18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B4A181-9A5A-4C2B-89F5-C44DDDCBD3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08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4F776F-A679-4211-AF13-E36F81508C5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0FA776-F431-4152-8B9A-556658A446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53CE98-0197-4D49-924C-35EF5D9462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6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2FB469-A56D-40EF-8A10-970CBDFC5A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48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4DF71F-110A-4C30-89BC-1734C5A1DC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0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DDBEF0-4F3F-40DB-9024-74B0176987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1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ECBE5B-E9FA-4C13-AA76-A4D3AF3B8F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119C9C-D873-4B1E-82E7-E21C8EE9E6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3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540905-12FA-4504-BC4F-C12DB7673C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90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F51DC0-54C3-4B82-9FC0-C27F085039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4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5A1031-8E69-4D53-B023-56C5B831C8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4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BF1864-91F7-49EF-A983-0FA11B6DC7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8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8AD1BC-0EE3-4CF9-B514-DD161112C5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6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7FF605-714E-45D4-B679-29CF01D2B1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0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583DBE-0031-4A8B-8A0A-C8F2349914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E9DB5E-74CB-4C88-9548-A4993EFF69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23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EDCCB5-57C8-4714-BEA9-6FC15A08A2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37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F68E74-7936-4C00-AF1F-F019F8BE36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99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1787FE-468E-42F7-A3A6-32FC21E83C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ACE749-B0DC-4B3E-AA87-B26446966E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45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7768E0-DBC5-49B0-978D-AF940E0A74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69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2B0059-F0AC-40ED-B75A-4645754FD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841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54DBAB-FAEA-4F7C-BFD9-ADC1202530A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9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266B55-592A-46DA-A56B-F5964F2C7C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3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44CC51-C705-4793-BED5-3E51AB28A6C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55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0BEE58-7F11-42B8-8E76-F07BCB89FC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233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81BE61-7FE1-4520-A7E6-B2E7084B3F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32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213F30-E0CD-41DD-9C9B-1339F9DA88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31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CD4B8C-2101-4FBE-A17E-9DB5F20716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67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3080CF-C487-4ABA-8C41-7F37FA0B77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7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314631-45E6-49FE-80E6-797E879D6B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9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733348-D737-4254-934A-F687A0B2B6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86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92A130-E320-42A9-8EA8-0DBD73DBD4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61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DF0AE7-DA5C-4A39-B785-B7F38CB019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2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4B3B33-CD0C-45E9-9BE1-8CFDFD3720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2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643F62-4DB5-41AD-A0C5-5EA01AD1FA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647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AEC0C2-F83F-4A9D-8FF8-70CB12F2DA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84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D05D5B-2756-41A4-B0A5-851D34EB179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80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85812-2DCA-4495-A9AE-A5D3B505A4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021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1D1B29-A444-4A08-A768-F28D2388A2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854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D5DFA0-2AA8-49F4-94B7-81B4762C5C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3D6421-217B-4AB8-B1AC-5A4EB697D6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6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5F6BC9-6D63-4660-A876-36D767B02D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780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ABB24B-AD76-4834-9BB3-995BC02B10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83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6EFF47-32EB-4EA3-BF50-2B479D198E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11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44EFCF-AB01-403E-B825-D028EDD900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897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E0C974-28F0-4DD0-BE4F-0075417FB7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4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6CA9A8-0B44-496E-800E-B3621D9B67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AD6FA4-4E2E-467C-AA9C-CB6F25ECEA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937881-F742-4A8A-B29D-AFA6D9F174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E185AD-E96A-49E5-835A-305FD9B0ECC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D3384-7695-4512-9988-69F62C7DAC3D}" type="datetime1">
              <a:rPr lang="en-US"/>
              <a:pPr>
                <a:defRPr/>
              </a:pPr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FCD344ED-157E-4B3A-A9D8-309103AC9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9B6ED-14E9-486D-B580-1BCFA4C0CFFA}" type="datetime1">
              <a:rPr lang="en-US"/>
              <a:pPr>
                <a:defRPr/>
              </a:pPr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EB565E8F-E487-476F-942C-BA772DEB3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B78E0-0D42-4C92-901F-C8B2C5054847}" type="datetime1">
              <a:rPr lang="en-US"/>
              <a:pPr>
                <a:defRPr/>
              </a:pPr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34A0D023-FCD0-48C2-A9B6-11CD88DF5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8BA51-0714-478B-B53C-B70D43ECA311}" type="datetime1">
              <a:rPr lang="en-US"/>
              <a:pPr>
                <a:defRPr/>
              </a:pPr>
              <a:t>6/5/2019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9C312B21-F105-41DF-ADDF-16462A3D9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570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DECDF-09F4-454C-8E35-AFD04F07959F}" type="datetime1">
              <a:rPr lang="en-US"/>
              <a:pPr>
                <a:defRPr/>
              </a:pPr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34F2B849-0D49-44FF-A781-E14D81C97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5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61374-42CE-4E7F-89B4-88908842F7B6}" type="datetime1">
              <a:rPr lang="en-US"/>
              <a:pPr>
                <a:defRPr/>
              </a:pPr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D0AF17B9-1D00-4188-8AFE-95DFE6DC8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4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EC8EB-3A29-42CD-9ABA-8638A9075271}" type="datetime1">
              <a:rPr lang="en-US"/>
              <a:pPr>
                <a:defRPr/>
              </a:pPr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871A3823-02AD-491B-BAFC-7AB28F94F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690F5-0E1F-4BD8-898D-BDC27402FC18}" type="datetime1">
              <a:rPr lang="en-US"/>
              <a:pPr>
                <a:defRPr/>
              </a:pPr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818312D0-A6A3-40D5-AA44-FB309979D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18BAE-256B-413F-BB5D-132B240C5D5C}" type="datetime1">
              <a:rPr lang="en-US"/>
              <a:pPr>
                <a:defRPr/>
              </a:pPr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3E91A7CB-81CE-4FCA-A4D8-C7423160C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44DA2-029C-4327-A16D-6970B4AAE806}" type="datetime1">
              <a:rPr lang="en-US"/>
              <a:pPr>
                <a:defRPr/>
              </a:pPr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9CBEF9AE-2AD8-40C7-8C10-C282CDF7E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C00AA-7080-4534-96CB-B34A3EBBCC04}" type="datetime1">
              <a:rPr lang="en-US"/>
              <a:pPr>
                <a:defRPr/>
              </a:pPr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8116EF34-DB7F-4B15-A8DB-06265C622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643700-87D6-4A4D-9637-F8E5D34604A1}" type="datetime1">
              <a:rPr lang="en-US"/>
              <a:pPr>
                <a:defRPr/>
              </a:pPr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46AFA376-4A8C-4DAF-882C-C74BC5387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Interfaces and Inner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2017 Pearson Ltd. </a:t>
            </a:r>
            <a:br>
              <a:rPr lang="en-US" sz="1100" dirty="0">
                <a:latin typeface="Calibri" pitchFamily="34" charset="0"/>
              </a:rPr>
            </a:br>
            <a:r>
              <a:rPr lang="en-US" sz="1100" dirty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An Abstract Class Implementing an Interface</a:t>
            </a:r>
          </a:p>
        </p:txBody>
      </p:sp>
      <p:pic>
        <p:nvPicPr>
          <p:cNvPr id="22531" name="Picture 4" descr="D13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181100"/>
            <a:ext cx="751522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2568309-B6FC-46A4-97A3-3F5E424B65F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Derived Interfaces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Like classes, an interface may be derived from a base interface</a:t>
            </a:r>
          </a:p>
          <a:p>
            <a:pPr lvl="1" eaLnBrk="1" hangingPunct="1"/>
            <a:r>
              <a:rPr lang="en-US" sz="2400"/>
              <a:t>This is called </a:t>
            </a:r>
            <a:r>
              <a:rPr lang="en-US" sz="2400" i="1"/>
              <a:t>extending</a:t>
            </a:r>
            <a:r>
              <a:rPr lang="en-US" sz="2400"/>
              <a:t> the interface</a:t>
            </a:r>
          </a:p>
          <a:p>
            <a:pPr lvl="1" eaLnBrk="1" hangingPunct="1"/>
            <a:r>
              <a:rPr lang="en-US" sz="2400"/>
              <a:t>The derived interface must include the phrase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extends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BaseInterfaceName</a:t>
            </a:r>
          </a:p>
          <a:p>
            <a:pPr eaLnBrk="1" hangingPunct="1"/>
            <a:r>
              <a:rPr lang="en-US" sz="2800"/>
              <a:t>A concrete class that implements a derived interface must have definitions for any methods in the derived interface as well as any methods in the base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155378E-2F43-42B0-A171-D36B91D159C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Extending an Interface</a:t>
            </a:r>
          </a:p>
        </p:txBody>
      </p:sp>
      <p:pic>
        <p:nvPicPr>
          <p:cNvPr id="24579" name="Picture 5" descr="D13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38300"/>
            <a:ext cx="7486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43ABDF3-CBBD-4FC0-85A0-69BEC5C2FD3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Interface Semantics Are Not Enforced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When a class implements an interface, the compiler and run-time system check the syntax of the interface and its implementation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However, neither checks that the body of an interface is consistent with its intended meaning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Required semantics for an interface are normally added to the documentation for an interface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then becomes the responsibility of each programmer implementing the interface to follow the semantics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If the method body does not satisfy the specified semantics, then software written for classes that implement the interface may not work correctly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4C10F29-3A62-42A4-8B48-B11B3F9FDAE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Comparable</a:t>
            </a:r>
            <a:r>
              <a:rPr lang="en-US"/>
              <a:t> Interface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Chapter 6 discussed the Selection Sort algorithm, and examined a method for sorting a partially filled array of type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 into increasing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This code could be modified to sort into decreasing order, or to sort integers or strings instead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of these methods would be essentially the same, but making each modification would be a nuisance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only difference would be the types of values being sorted, and the definition of the ordering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Using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400"/>
              <a:t> interface could provide a single sorting method that covers all these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AC09CEA-C053-44D5-8FDE-E7C3112E548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Comparable</a:t>
            </a:r>
            <a:r>
              <a:rPr lang="en-US"/>
              <a:t> Interface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800"/>
              <a:t> interface is in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800"/>
              <a:t> package, and so is automatically available to  any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It has only the following method heading that must be implemented: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 int compareTo(Object other);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It is the programmer's responsibility to follow the semantics of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800"/>
              <a:t> interface when implementing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1F8057B-E439-4200-8FD8-52AFD4D689D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</a:t>
            </a:r>
            <a:r>
              <a:rPr lang="en-US" sz="3200" b="1">
                <a:latin typeface="Courier New" pitchFamily="49" charset="0"/>
              </a:rPr>
              <a:t>Comparable</a:t>
            </a:r>
            <a:r>
              <a:rPr lang="en-US" sz="3200"/>
              <a:t> Interface Semantics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method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compareTo</a:t>
            </a:r>
            <a:r>
              <a:rPr lang="en-US" sz="2800"/>
              <a:t> must return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negative number if the calling object "comes before" the parameter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zero if the calling object "equals" the parameter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positive number if the calling object "comes after" the parameter other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the parameter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other</a:t>
            </a:r>
            <a:r>
              <a:rPr lang="en-US" sz="2800"/>
              <a:t> is not of the same type as the class being defined, then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ClassCastException</a:t>
            </a:r>
            <a:r>
              <a:rPr lang="en-US" sz="2800"/>
              <a:t> should be thrown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06C235A-51FF-4473-A72D-FBD30FC7E8F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</a:t>
            </a:r>
            <a:r>
              <a:rPr lang="en-US" sz="3200" b="1">
                <a:latin typeface="Courier New" pitchFamily="49" charset="0"/>
              </a:rPr>
              <a:t>Comparable</a:t>
            </a:r>
            <a:r>
              <a:rPr lang="en-US" sz="3200"/>
              <a:t> Interface Semantics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Almost any reasonable notion of "comes before" is acceptable</a:t>
            </a:r>
          </a:p>
          <a:p>
            <a:pPr lvl="1" eaLnBrk="1" hangingPunct="1"/>
            <a:r>
              <a:rPr lang="en-US"/>
              <a:t>In particular, all of the standard less-than relations on numbers and lexicographic ordering on strings are suitable</a:t>
            </a:r>
          </a:p>
          <a:p>
            <a:pPr eaLnBrk="1" hangingPunct="1"/>
            <a:r>
              <a:rPr lang="en-US"/>
              <a:t>The relationship "comes after" is just the reverse of "comes before"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76ED0D0C-144E-47CD-9F0D-E17C31E4D76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</a:t>
            </a:r>
            <a:r>
              <a:rPr lang="en-US" sz="3200" b="1">
                <a:latin typeface="Courier New" pitchFamily="49" charset="0"/>
              </a:rPr>
              <a:t>Comparable</a:t>
            </a:r>
            <a:r>
              <a:rPr lang="en-US" sz="3200"/>
              <a:t> Interface Semantics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Other orderings may be considered, as long as they are a </a:t>
            </a:r>
            <a:r>
              <a:rPr lang="en-US" sz="2400" i="1"/>
              <a:t>total ordering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Such an ordering must satisfy the following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(</a:t>
            </a:r>
            <a:r>
              <a:rPr lang="en-US" sz="2000" i="1"/>
              <a:t>Irreflexivity</a:t>
            </a:r>
            <a:r>
              <a:rPr lang="en-US" sz="2000"/>
              <a:t>) For no object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</a:t>
            </a:r>
            <a:r>
              <a:rPr lang="en-US" sz="2000"/>
              <a:t> does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</a:t>
            </a:r>
            <a:r>
              <a:rPr lang="en-US" sz="2000"/>
              <a:t> come before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(</a:t>
            </a:r>
            <a:r>
              <a:rPr lang="en-US" sz="2000" i="1"/>
              <a:t>Trichotomy</a:t>
            </a:r>
            <a:r>
              <a:rPr lang="en-US" sz="2000"/>
              <a:t>) For any two object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o1</a:t>
            </a:r>
            <a:r>
              <a:rPr lang="en-US" sz="2000"/>
              <a:t>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o2</a:t>
            </a:r>
            <a:r>
              <a:rPr lang="en-US" sz="2000"/>
              <a:t>, one and only one of the following holds true: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o1</a:t>
            </a:r>
            <a:r>
              <a:rPr lang="en-US" sz="2000"/>
              <a:t> comes before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o2</a:t>
            </a:r>
            <a:r>
              <a:rPr lang="en-US" sz="2000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o1</a:t>
            </a:r>
            <a:r>
              <a:rPr lang="en-US" sz="2000"/>
              <a:t> comes after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o2</a:t>
            </a:r>
            <a:r>
              <a:rPr lang="en-US" sz="2000"/>
              <a:t>, or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o1</a:t>
            </a:r>
            <a:r>
              <a:rPr lang="en-US" sz="2000"/>
              <a:t> equals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o2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(</a:t>
            </a:r>
            <a:r>
              <a:rPr lang="en-US" sz="2000" i="1"/>
              <a:t>Transitivity</a:t>
            </a:r>
            <a:r>
              <a:rPr lang="en-US" sz="2000"/>
              <a:t>) If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o1</a:t>
            </a:r>
            <a:r>
              <a:rPr lang="en-US" sz="2000"/>
              <a:t> comes before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o2</a:t>
            </a:r>
            <a:r>
              <a:rPr lang="en-US" sz="2000"/>
              <a:t>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o2</a:t>
            </a:r>
            <a:r>
              <a:rPr lang="en-US" sz="2000"/>
              <a:t> comes before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o3</a:t>
            </a:r>
            <a:r>
              <a:rPr lang="en-US" sz="2000"/>
              <a:t>, then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o1</a:t>
            </a:r>
            <a:r>
              <a:rPr lang="en-US" sz="2000"/>
              <a:t> comes before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o3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"equals"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compareTo</a:t>
            </a:r>
            <a:r>
              <a:rPr lang="en-US" sz="2400"/>
              <a:t> method semantics should coincide with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/>
              <a:t> method if possible, but this is not absolutely required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66DA013-74D4-47E8-A04E-3A880983FB1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the </a:t>
            </a:r>
            <a:r>
              <a:rPr lang="en-US" b="1">
                <a:latin typeface="Courier New" pitchFamily="49" charset="0"/>
              </a:rPr>
              <a:t>Comparable</a:t>
            </a:r>
            <a:r>
              <a:rPr lang="en-US"/>
              <a:t> Interface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following example reworks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SelectionSort</a:t>
            </a:r>
            <a:r>
              <a:rPr lang="en-US" sz="2400"/>
              <a:t> class from Chapter 6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new version,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GeneralizedSelectionSort</a:t>
            </a:r>
            <a:r>
              <a:rPr lang="en-US" sz="2400"/>
              <a:t>, includes a method that can sort any partially filled array </a:t>
            </a:r>
            <a:r>
              <a:rPr lang="en-US" sz="2400" i="1"/>
              <a:t>whose base type implements the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400" i="1"/>
              <a:t> interface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contains appropriate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indexOfSmallest</a:t>
            </a:r>
            <a:r>
              <a:rPr lang="en-US" sz="2000"/>
              <a:t>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interchange</a:t>
            </a:r>
            <a:r>
              <a:rPr lang="en-US" sz="2000"/>
              <a:t> methods as well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Note:  Both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/>
              <a:t> classes implement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400"/>
              <a:t> interface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Interfaces apply to classes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primitive type (e.g.,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000"/>
              <a:t>) cannot implement an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361053A-0A27-4035-BA73-83EF15D74BC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Interfaces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An </a:t>
            </a:r>
            <a:r>
              <a:rPr lang="en-US" sz="2400" i="1"/>
              <a:t>interface</a:t>
            </a:r>
            <a:r>
              <a:rPr lang="en-US" sz="2400"/>
              <a:t> is something like an extreme case of an abstract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However, </a:t>
            </a:r>
            <a:r>
              <a:rPr lang="en-US" sz="2000" i="1"/>
              <a:t>an interface is not a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/>
              <a:t>It is a type that can be satisfied by any class that implements the interface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syntax for defining an interface is similar to that of defining a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Except the word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interface</a:t>
            </a:r>
            <a:r>
              <a:rPr lang="en-US" sz="2000"/>
              <a:t> is used in place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An interface specifies a set of methods that any class that implements the interface must have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contains method headings and constant definitions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contains no instance variables nor any complete method definitions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429DEA3-3816-4CDE-B4C6-8F6B6B92DFB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GeneralizedSelectionSort</a:t>
            </a:r>
            <a:r>
              <a:rPr lang="en-US" sz="3200"/>
              <a:t> class:  </a:t>
            </a:r>
            <a:r>
              <a:rPr lang="en-US" sz="3200" b="1">
                <a:latin typeface="Courier New" pitchFamily="49" charset="0"/>
              </a:rPr>
              <a:t>sort</a:t>
            </a:r>
            <a:r>
              <a:rPr lang="en-US" sz="3200"/>
              <a:t> Method</a:t>
            </a:r>
            <a:endParaRPr lang="en-US" sz="2800" b="1">
              <a:latin typeface="Courier New" pitchFamily="49" charset="0"/>
            </a:endParaRPr>
          </a:p>
        </p:txBody>
      </p:sp>
      <p:pic>
        <p:nvPicPr>
          <p:cNvPr id="32771" name="Picture 5" descr="D13_5_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66825"/>
            <a:ext cx="75438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876F88B-ADAF-43CE-A86B-354EEED3129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GeneralizedSelectionSort</a:t>
            </a:r>
            <a:r>
              <a:rPr lang="en-US" sz="3200"/>
              <a:t> class:  </a:t>
            </a:r>
            <a:r>
              <a:rPr lang="en-US" sz="3200" b="1">
                <a:latin typeface="Courier New" pitchFamily="49" charset="0"/>
              </a:rPr>
              <a:t>sort</a:t>
            </a:r>
            <a:r>
              <a:rPr lang="en-US" sz="3200"/>
              <a:t> Method</a:t>
            </a:r>
            <a:endParaRPr lang="en-US" sz="2800" b="1">
              <a:latin typeface="Courier New" pitchFamily="49" charset="0"/>
            </a:endParaRPr>
          </a:p>
        </p:txBody>
      </p:sp>
      <p:pic>
        <p:nvPicPr>
          <p:cNvPr id="33795" name="Picture 5" descr="D13_5_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28725"/>
            <a:ext cx="75438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2D118E6-4718-4330-888F-DC84F0FDE66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GeneralizedSelectionSort</a:t>
            </a:r>
            <a:r>
              <a:rPr lang="en-US" sz="3200"/>
              <a:t> class:  </a:t>
            </a:r>
            <a:r>
              <a:rPr lang="en-US" sz="3200" b="1">
                <a:latin typeface="Courier New" pitchFamily="49" charset="0"/>
              </a:rPr>
              <a:t>interchange</a:t>
            </a:r>
            <a:r>
              <a:rPr lang="en-US" sz="3200"/>
              <a:t> Method</a:t>
            </a:r>
            <a:endParaRPr lang="en-US" sz="2400" b="1">
              <a:latin typeface="Courier New" pitchFamily="49" charset="0"/>
            </a:endParaRPr>
          </a:p>
        </p:txBody>
      </p:sp>
      <p:pic>
        <p:nvPicPr>
          <p:cNvPr id="34819" name="Picture 4" descr="D13_5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52600"/>
            <a:ext cx="74961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D1D275DC-7535-4E9E-BA91-35CCD703073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Sorting Arrays of </a:t>
            </a:r>
            <a:r>
              <a:rPr lang="en-US" b="1">
                <a:latin typeface="Courier New" pitchFamily="49" charset="0"/>
              </a:rPr>
              <a:t>Comparable</a:t>
            </a:r>
          </a:p>
        </p:txBody>
      </p:sp>
      <p:pic>
        <p:nvPicPr>
          <p:cNvPr id="35843" name="Picture 5" descr="D13_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7102475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C7A7223-038A-455E-B719-00123E35FA6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Sorting Arrays of </a:t>
            </a:r>
            <a:r>
              <a:rPr lang="en-US" b="1">
                <a:latin typeface="Courier New" pitchFamily="49" charset="0"/>
              </a:rPr>
              <a:t>Comparable</a:t>
            </a:r>
          </a:p>
        </p:txBody>
      </p:sp>
      <p:pic>
        <p:nvPicPr>
          <p:cNvPr id="36867" name="Picture 5" descr="D13_6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95400"/>
            <a:ext cx="75533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C961CA5-6C33-4343-BCBA-23B6CD7FA08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Sorting Arrays of </a:t>
            </a:r>
            <a:r>
              <a:rPr lang="en-US" b="1">
                <a:latin typeface="Courier New" pitchFamily="49" charset="0"/>
              </a:rPr>
              <a:t>Comparable</a:t>
            </a:r>
          </a:p>
        </p:txBody>
      </p:sp>
      <p:pic>
        <p:nvPicPr>
          <p:cNvPr id="37891" name="Picture 5" descr="D13_6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219200"/>
            <a:ext cx="74771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8F0D7929-67CF-4917-A0C0-F7916767CBD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Defined Constants in Interfaces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An interface can contain defined constants in addition to or instead of method headings</a:t>
            </a:r>
          </a:p>
          <a:p>
            <a:pPr lvl="1" eaLnBrk="1" hangingPunct="1"/>
            <a:r>
              <a:rPr lang="en-US" sz="2400"/>
              <a:t>Any variables defined in an interface must be public, static, and final</a:t>
            </a:r>
          </a:p>
          <a:p>
            <a:pPr lvl="1" eaLnBrk="1" hangingPunct="1"/>
            <a:r>
              <a:rPr lang="en-US" sz="2400"/>
              <a:t>Because this is understood, Java allows these modifiers to be omitted</a:t>
            </a:r>
          </a:p>
          <a:p>
            <a:pPr eaLnBrk="1" hangingPunct="1"/>
            <a:r>
              <a:rPr lang="en-US" sz="2800"/>
              <a:t>Any class that implements the interface has access to these defined constants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F440F05-66F4-4965-8A57-EF36E945E91E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Pitfall: Inconsistent Interfaces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In Java, a class can have only one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This prevents any inconsistencies arising from different definitions having the same method heading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addition, a class may implement any number of interfaces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Since interfaces do not have method bodies, the above problem cannot arise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However, there are other types of inconsistencies that can arise</a:t>
            </a:r>
          </a:p>
          <a:p>
            <a:pPr lvl="1" eaLnBrk="1" hangingPunct="1">
              <a:lnSpc>
                <a:spcPct val="80000"/>
              </a:lnSpc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47FEF2FE-EEE1-4E8A-A6F3-1A6AEE98106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Pitfall: Inconsistent Interfaces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When a class implements two interfaces: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One type of inconsistency will occur if the interfaces have constants with the same name, but with different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Another type of inconsistency will occur if the interfaces contain methods with the same name but different return types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a class definition implements two inconsistent interfaces, then that is an error, and the class definition is illegal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663BB07-8CFD-4DEC-BEE3-41CCFE58D68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Serializable</a:t>
            </a:r>
            <a:r>
              <a:rPr lang="en-US"/>
              <a:t> Interface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extreme but commonly used example of an interface is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Serializable</a:t>
            </a:r>
            <a:r>
              <a:rPr lang="en-US"/>
              <a:t> interface</a:t>
            </a:r>
          </a:p>
          <a:p>
            <a:pPr lvl="1" eaLnBrk="1" hangingPunct="1"/>
            <a:r>
              <a:rPr lang="en-US"/>
              <a:t>It has no method headings and no defined constants: It is completely empty</a:t>
            </a:r>
          </a:p>
          <a:p>
            <a:pPr lvl="1" eaLnBrk="1" hangingPunct="1"/>
            <a:r>
              <a:rPr lang="en-US"/>
              <a:t>It is used merely as a type tag that indicates to the system that it may implement file I/O in a particular way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EF3BB8F-664A-4A67-AC7C-A91ECFBDEDA4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Interfaces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An interface serves a function similar to a base class, though it is not a base class</a:t>
            </a:r>
          </a:p>
          <a:p>
            <a:pPr lvl="1" eaLnBrk="1" hangingPunct="1"/>
            <a:r>
              <a:rPr lang="en-US" sz="2400"/>
              <a:t>Some languages allow one class to be derived from two or more different base classes</a:t>
            </a:r>
          </a:p>
          <a:p>
            <a:pPr lvl="1" eaLnBrk="1" hangingPunct="1"/>
            <a:r>
              <a:rPr lang="en-US" sz="2400"/>
              <a:t>This </a:t>
            </a:r>
            <a:r>
              <a:rPr lang="en-US" sz="2400" i="1"/>
              <a:t>multiple inheritance</a:t>
            </a:r>
            <a:r>
              <a:rPr lang="en-US" sz="2400"/>
              <a:t> is not allowed in Java</a:t>
            </a:r>
          </a:p>
          <a:p>
            <a:pPr lvl="1" eaLnBrk="1" hangingPunct="1"/>
            <a:r>
              <a:rPr lang="en-US" sz="2400"/>
              <a:t>Instead, Java's way of approximating multiple inheritance is through interfaces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4471600-F604-43E0-B6DA-B1B54A886AE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Cloneable</a:t>
            </a:r>
            <a:r>
              <a:rPr lang="en-US"/>
              <a:t> Interface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Cloneable</a:t>
            </a:r>
            <a:r>
              <a:rPr lang="en-US"/>
              <a:t> interface is another unusual example of a Java interface</a:t>
            </a:r>
          </a:p>
          <a:p>
            <a:pPr lvl="1" eaLnBrk="1" hangingPunct="1"/>
            <a:r>
              <a:rPr lang="en-US"/>
              <a:t>It does not contain method headings or defined constants</a:t>
            </a:r>
          </a:p>
          <a:p>
            <a:pPr lvl="1" eaLnBrk="1" hangingPunct="1"/>
            <a:r>
              <a:rPr lang="en-US"/>
              <a:t>It is used to indicate how the method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/>
              <a:t> (inherited from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/>
              <a:t> class) should be used and redefined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236EF27-085B-477C-A07B-81C25453BF8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Cloneable</a:t>
            </a:r>
            <a:r>
              <a:rPr lang="en-US"/>
              <a:t> Interface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method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Object.clone()</a:t>
            </a:r>
            <a:r>
              <a:rPr lang="en-US" sz="2800"/>
              <a:t> does a bit-by-bit copy of the object's data in storage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the data is all primitive type data or data of immutable class types (such as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/>
              <a:t>), then this is adequate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This is the simple case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following is an example of a simple class that has no instance variables of a mutable class type, and no specified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So the base class is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1946C63-47F6-4E5E-BE73-7FC7B005222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Implementation of the Method </a:t>
            </a:r>
            <a:r>
              <a:rPr lang="en-US" sz="3200" b="1">
                <a:latin typeface="Courier New" pitchFamily="49" charset="0"/>
              </a:rPr>
              <a:t>clone: </a:t>
            </a:r>
            <a:r>
              <a:rPr lang="en-US" sz="3200"/>
              <a:t>Simple Case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45059" name="Picture 6" descr="D13_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314450"/>
            <a:ext cx="751522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09545D73-8A64-4DB7-AD0F-3879E570DBC8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Cloneable</a:t>
            </a:r>
            <a:r>
              <a:rPr lang="en-US"/>
              <a:t> Interface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If the data in the object to be cloned includes instance variables whose type is a mutable class, then the simple implementation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/>
              <a:t> would cause a </a:t>
            </a:r>
            <a:r>
              <a:rPr lang="en-US" sz="2400" i="1"/>
              <a:t>privacy leak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When implementing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Cloneable</a:t>
            </a:r>
            <a:r>
              <a:rPr lang="en-US" sz="2400"/>
              <a:t> interface for a class like this: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First invoke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000"/>
              <a:t> method of the base class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/>
              <a:t> (or whatever the base class is)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Then reset the values of any new instance variables whose types are mutable class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 This is done by making copies of the instance variables by invoking </a:t>
            </a:r>
            <a:r>
              <a:rPr lang="en-US" sz="2000" i="1"/>
              <a:t>their</a:t>
            </a:r>
            <a:r>
              <a:rPr lang="en-US" sz="2000"/>
              <a:t> clone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E853CD1-1115-4943-9EC1-E43C9B66250C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Cloneable</a:t>
            </a:r>
            <a:r>
              <a:rPr lang="en-US"/>
              <a:t> Interface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/>
            <a:r>
              <a:rPr lang="en-US"/>
              <a:t>Note that this will work properly only if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Cloneable</a:t>
            </a:r>
            <a:r>
              <a:rPr lang="en-US"/>
              <a:t> interface is implemented properly for the classes to which the instance variables belong</a:t>
            </a:r>
          </a:p>
          <a:p>
            <a:pPr lvl="1" eaLnBrk="1" hangingPunct="1"/>
            <a:r>
              <a:rPr lang="en-US"/>
              <a:t> And for the classes to which any of the instance variables of the above classes belong, and so on and so forth</a:t>
            </a:r>
          </a:p>
          <a:p>
            <a:pPr eaLnBrk="1" hangingPunct="1"/>
            <a:r>
              <a:rPr lang="en-US"/>
              <a:t>The following shows an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79AD5BD-A531-45F1-8F77-BE9DF255FC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5438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Implementation of the Method </a:t>
            </a:r>
            <a:r>
              <a:rPr lang="en-US" sz="3200" b="1">
                <a:latin typeface="Courier New" pitchFamily="49" charset="0"/>
              </a:rPr>
              <a:t>clone: </a:t>
            </a:r>
            <a:r>
              <a:rPr lang="en-US" sz="3200"/>
              <a:t>Harder Case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48131" name="Picture 20" descr="savitch_c13d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04"/>
          <a:stretch>
            <a:fillRect/>
          </a:stretch>
        </p:blipFill>
        <p:spPr bwMode="auto">
          <a:xfrm>
            <a:off x="825500" y="1143000"/>
            <a:ext cx="665797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19" descr="savitch_c13d08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7" t="86761" r="37175" b="2409"/>
          <a:stretch>
            <a:fillRect/>
          </a:stretch>
        </p:blipFill>
        <p:spPr bwMode="auto">
          <a:xfrm>
            <a:off x="1565275" y="5791200"/>
            <a:ext cx="37941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8E404D1A-A2EF-4A34-8D3A-B9CC2972242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Uses of Inner Classes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Inner classes are classes defined within other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class that includes the inner class is called the outer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There is no particular location where the  definition of the inner class (or classes) must be place within the outer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Placing it first or last, however, will guarantee that it is easy to find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2B75C328-CA57-498C-987D-18340A9DF62B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Uses of Inner Classes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An inner class definition is a member of the outer class in the same way that the instance variables and methods of the outer class are members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An inner class is local to the outer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name of an inner class may be reused for something else outside the outer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If the inner class is private, then the inner class cannot be accessed by name outside the definition of the outer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DEB62E9-E3E4-466C-B9EE-F25742AC190E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Uses of Inner Classes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There are two main advantages to inner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They can make the outer class more self-contained since they are defined inside a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Both of their methods have access to each other's private methods and instance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Using an inner class as a helping class is one of the most useful applications of inner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If used as a helping class, an inner class should be marked private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0F295DCD-E851-4960-8D40-76F04E90F1A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3200"/>
              <a:t>Tip:  Inner and Outer Classes Have Access to Each Other's Private Members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Within the definition of a method of an inner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is legal to reference a private instance variable of the outer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is legal to invoke a private method of the outer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Within the definition of a method of the outer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is legal to reference a private instance variable of the inner class on an object of the inner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is legal to invoke a (nonstatic) method of the inner class as long as an object of the inner class is used as a calling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Within the definition of the inner or outer classes, the modifiers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/>
              <a:t>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/>
              <a:t> are equivalent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85AC8317-BB84-4170-9DFD-6A9A68FF1A54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Interfaces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interface and all of its method headings should be declared 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They cannot be given private, protected, or package access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When a class implements an interface, it must make all the methods in the interface public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Because an interface is a type, a method may be written with a parameter of an interface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That parameter will accept as an argument any class that implements the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72C0C96D-0EB5-432B-BFB3-C88A73A6651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Class with an Inner Class</a:t>
            </a:r>
          </a:p>
        </p:txBody>
      </p:sp>
      <p:pic>
        <p:nvPicPr>
          <p:cNvPr id="53251" name="Picture 5" descr="D13_9_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800100"/>
            <a:ext cx="721201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11123F4-C78F-46F8-9C90-99CF59ADD851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with an Inner Class</a:t>
            </a:r>
          </a:p>
        </p:txBody>
      </p:sp>
      <p:pic>
        <p:nvPicPr>
          <p:cNvPr id="54275" name="Picture 4" descr="D13_9_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71575"/>
            <a:ext cx="75057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E704E97-0498-4314-B24C-D59DA573A73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Class with an Inner Class</a:t>
            </a:r>
          </a:p>
        </p:txBody>
      </p:sp>
      <p:pic>
        <p:nvPicPr>
          <p:cNvPr id="55299" name="Picture 4" descr="D13_9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134225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0D4AC54-BBB9-4329-92DF-7CE4FB63E698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.class</a:t>
            </a:r>
            <a:r>
              <a:rPr lang="en-US"/>
              <a:t> File for an Inner Class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Compiling any class in Java produces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.class</a:t>
            </a:r>
            <a:r>
              <a:rPr lang="en-US" sz="2800"/>
              <a:t> file named </a:t>
            </a:r>
            <a:r>
              <a:rPr lang="en-US" sz="2800" b="1" i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.class</a:t>
            </a:r>
          </a:p>
          <a:p>
            <a:pPr eaLnBrk="1" hangingPunct="1"/>
            <a:r>
              <a:rPr lang="en-US" sz="2800"/>
              <a:t>Compiling a class with one (or more) inner classes causes both (or more) classes to be compiled, and produces two (or more) .class files</a:t>
            </a:r>
          </a:p>
          <a:p>
            <a:pPr lvl="1" eaLnBrk="1" hangingPunct="1"/>
            <a:r>
              <a:rPr lang="en-US" sz="2400"/>
              <a:t>Such as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.class </a:t>
            </a:r>
            <a:r>
              <a:rPr lang="en-US" sz="2400" b="1"/>
              <a:t>and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ClassName$InnerClassName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.class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839C036-5B57-4574-9670-6BA707F71928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Inner Classes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 normal inner class has a connection between its objects and the outer class object that created the inner class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This allows an inner class definition to reference an instance variable, or invoke a method of the outer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There are certain situations, however, when an inner class must be static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an object of the inner class is created within a static method of the outer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the inner class must have static members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4FA4901C-8E86-4606-88D8-5D77DE26883E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40CAD4-CB28-437E-966D-B52927C2B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0" y="2221469"/>
            <a:ext cx="3200400" cy="22159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일반적인 내부 클래스는 내부 클래스 객체를 생성 한 외부 클래스 객체와 객체 사이의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연결을가집니다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이렇게하면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 내부 클래스 정의가 인스턴스 변수를 참조하거나 외부 클래스의 메서드를 호출 할 수 있습니다.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그러나 내부 클래스가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정적이어야하는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 특정 상황이 있습니다.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 내부 클래스의 객체가 외부 클래스의 정적 메서드 내에서 만들어진 경우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 내부 클래스에 정적 멤버가 있어야하는 경우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Inner Classes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Since a static inner class has no connection to an object of the outer class, within an inner class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Instance variables of the outer class cannot be referenced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/>
              <a:t>Nonstatic</a:t>
            </a:r>
            <a:r>
              <a:rPr lang="en-US" sz="2400" dirty="0"/>
              <a:t> methods of the outer class cannot be invoked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To invoke a static method or to name a static variable of a static inner class within the outer class, preface each with the name of the inner class and a dot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5CB5797-5E67-495D-853E-C5202030710A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035F8-4E82-46B0-BDF6-BA5415025F49}"/>
              </a:ext>
            </a:extLst>
          </p:cNvPr>
          <p:cNvSpPr txBox="1"/>
          <p:nvPr/>
        </p:nvSpPr>
        <p:spPr>
          <a:xfrm>
            <a:off x="-2438400" y="28194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Outer </a:t>
            </a:r>
            <a:r>
              <a:rPr lang="en-US" altLang="ko-KR" dirty="0" err="1"/>
              <a:t>nonstatic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/</a:t>
            </a:r>
            <a:r>
              <a:rPr lang="ko-KR" altLang="en-US" dirty="0"/>
              <a:t>메소드 참조</a:t>
            </a:r>
            <a:r>
              <a:rPr lang="en-US" altLang="ko-KR" dirty="0"/>
              <a:t>x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DFF82-E6B4-4DB6-89AA-BCB70EAA939A}"/>
              </a:ext>
            </a:extLst>
          </p:cNvPr>
          <p:cNvSpPr txBox="1"/>
          <p:nvPr/>
        </p:nvSpPr>
        <p:spPr>
          <a:xfrm>
            <a:off x="-2438400" y="3886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Innerclass</a:t>
            </a:r>
            <a:r>
              <a:rPr lang="en-US" altLang="ko-KR" dirty="0"/>
              <a:t>.  &lt; </a:t>
            </a:r>
            <a:r>
              <a:rPr lang="ko-KR" altLang="en-US" dirty="0"/>
              <a:t>으로 </a:t>
            </a:r>
            <a:r>
              <a:rPr lang="ko-KR" altLang="en-US" dirty="0" err="1"/>
              <a:t>불러야함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Inner Classes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If an inner class is marked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800" dirty="0"/>
              <a:t>, then it can be used outside of the outer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In the case of a </a:t>
            </a:r>
            <a:r>
              <a:rPr lang="en-US" sz="2800" dirty="0" err="1"/>
              <a:t>nonstatic</a:t>
            </a:r>
            <a:r>
              <a:rPr lang="en-US" sz="2800" dirty="0"/>
              <a:t> inner class, it must be created using an object of the outer class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BankAccount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account = new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BankAccount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BankAccount.Money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amount =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dirty="0" err="1">
                <a:solidFill>
                  <a:srgbClr val="034CA1"/>
                </a:solidFill>
                <a:latin typeface="Courier New" pitchFamily="49" charset="0"/>
              </a:rPr>
              <a:t>account.new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Money("41.99");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Note that the prefix </a:t>
            </a:r>
            <a:r>
              <a:rPr lang="en-US" sz="2400" b="1" i="1" dirty="0">
                <a:solidFill>
                  <a:srgbClr val="034CA1"/>
                </a:solidFill>
                <a:latin typeface="Courier New" pitchFamily="49" charset="0"/>
              </a:rPr>
              <a:t>account.</a:t>
            </a:r>
            <a:r>
              <a:rPr lang="en-US" sz="2400" dirty="0"/>
              <a:t> must come before </a:t>
            </a:r>
            <a:r>
              <a:rPr lang="en-US" sz="2400" b="1" i="1" dirty="0">
                <a:solidFill>
                  <a:srgbClr val="034CA1"/>
                </a:solidFill>
                <a:latin typeface="Courier New" pitchFamily="49" charset="0"/>
              </a:rPr>
              <a:t>new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new object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amount</a:t>
            </a:r>
            <a:r>
              <a:rPr lang="en-US" sz="2400" dirty="0"/>
              <a:t> can now invoke methods from the inner class, but only from the inner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8F226EF8-F883-49C6-9E5C-8F9A0C0F2568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B0510F-14CB-4D85-BDDC-79D35D74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33600" y="1671735"/>
            <a:ext cx="1981200" cy="129266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내부 클래스가 public으로 표시된 경우 외부 클래스 외부에서 사용할 수 있습니다. 비 정적 내부 클래스의 경우에는 외부 클래스의 객체를 사용하여 만들어야합니다.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94A608-4639-43E4-8F5A-8E687978C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09800" y="4411834"/>
            <a:ext cx="2286000" cy="7386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새로운 객체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amount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 이제 내부 클래스에서 메소드를 호출 할 수 있지만 내부 클래스</a:t>
            </a:r>
            <a:r>
              <a:rPr lang="ko-KR" altLang="en-US" sz="1200" dirty="0">
                <a:solidFill>
                  <a:srgbClr val="222222"/>
                </a:solidFill>
                <a:latin typeface="Arial Unicode MS"/>
                <a:ea typeface="inherit"/>
              </a:rPr>
              <a:t>에 있는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 메소드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만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호출 할 수 있습니다.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Inner Classes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/>
            <a:r>
              <a:rPr lang="en-US"/>
              <a:t>In the case of a static inner class, the procedure is similar to, but simpler than, that for nonstatic inner classes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OuterClass.InnerClass innerObject = 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new OuterClass.InnerClass();</a:t>
            </a:r>
          </a:p>
          <a:p>
            <a:pPr lvl="1" eaLnBrk="1" hangingPunct="1"/>
            <a:r>
              <a:rPr lang="en-US"/>
              <a:t>Note that all of the following are acceptable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innerObject.nonstaticMethod();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innerObject.staticMethod();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OuterClass.InnerClass.staticMethod();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7B023AD-92C3-4D0F-88D3-342A54D9CA92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364CD-AB2F-4572-8FFC-AA00802F0E5C}"/>
              </a:ext>
            </a:extLst>
          </p:cNvPr>
          <p:cNvSpPr txBox="1"/>
          <p:nvPr/>
        </p:nvSpPr>
        <p:spPr>
          <a:xfrm>
            <a:off x="-1676400" y="320933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이너클래스가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일 때 선언하는 방법</a:t>
            </a: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Tip:  Referring to a Method of the Outer Class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If a method is invoked in an inner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the inner class has no such method, then it is assumed to be an invocation of the method of that name in the outer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both the inner and outer class have a method with the same name, then it is assumed to be an invocation of the method in the inner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both the inner and outer class have a method with the same name, and the intent is to invoke the method in the outer class, then the following invocation must be used: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i="1" dirty="0" err="1">
                <a:solidFill>
                  <a:srgbClr val="034CA1"/>
                </a:solidFill>
                <a:latin typeface="Courier New" pitchFamily="49" charset="0"/>
              </a:rPr>
              <a:t>OuterClassName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.this.</a:t>
            </a:r>
            <a:r>
              <a:rPr lang="en-US" sz="2000" b="1" i="1" dirty="0" err="1">
                <a:solidFill>
                  <a:srgbClr val="034CA1"/>
                </a:solidFill>
                <a:latin typeface="Courier New" pitchFamily="49" charset="0"/>
              </a:rPr>
              <a:t>methodName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F028354-D1DE-4BBB-8363-61AA28381FB5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B8E79-26E8-49CD-8BEA-ECD98D116ABB}"/>
              </a:ext>
            </a:extLst>
          </p:cNvPr>
          <p:cNvSpPr txBox="1"/>
          <p:nvPr/>
        </p:nvSpPr>
        <p:spPr>
          <a:xfrm>
            <a:off x="-2819400" y="1676400"/>
            <a:ext cx="1015365" cy="427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B17627F-37DC-4E36-86C0-6365D4C78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90800" y="1810435"/>
            <a:ext cx="2971800" cy="26776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메소드가 내부 클래스에서 호출되는 경우 내부 클래스가 그러한 메소드를 가지고 있지 않은 경우는, 외부 클래스에 그 이름의 메소드의 호출이라고 보여집니다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내부 클래스와 외부 클래스의 이름이 같은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메서드가있는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 경우, 내부 클래스의 메서드 호출로 간주됩니다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내부 클래스와 외부 클래스가 모두 같은 이름의 메소드를 가지고 있고 의도가 외부 클래스의 메소드를 호출하는 것이라면 다음 호출을 사용해야합니다.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Nesting Inner Classes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It is legal to nest inner classes within inner classes</a:t>
            </a:r>
          </a:p>
          <a:p>
            <a:pPr lvl="1" eaLnBrk="1" hangingPunct="1"/>
            <a:r>
              <a:rPr lang="en-US" sz="2400"/>
              <a:t>The rules are the same as before, but the names get longer</a:t>
            </a:r>
          </a:p>
          <a:p>
            <a:pPr lvl="1" eaLnBrk="1" hangingPunct="1"/>
            <a:r>
              <a:rPr lang="en-US" sz="2400"/>
              <a:t>Given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/>
              <a:t>, which has public inner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/>
              <a:t>, which has public inner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</a:t>
            </a:r>
            <a:r>
              <a:rPr lang="en-US" sz="2400"/>
              <a:t>, then the following is valid: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 aObject = new A();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A.B bObject = aObject.new B();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A.B.C cObject = bObject.new C();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248C8BB-BF36-407D-90E2-E88310005CF9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Ordered</a:t>
            </a:r>
            <a:r>
              <a:rPr lang="en-US"/>
              <a:t> Interface</a:t>
            </a:r>
          </a:p>
        </p:txBody>
      </p:sp>
      <p:pic>
        <p:nvPicPr>
          <p:cNvPr id="17411" name="Picture 4" descr="D13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28750"/>
            <a:ext cx="7762875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8B249483-EC51-4C51-BD67-9892ECEBB96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Inner Classes and Inheritance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Given 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OuterClass</a:t>
            </a:r>
            <a:r>
              <a:rPr lang="en-US" sz="2800"/>
              <a:t> that has 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InnerClass</a:t>
            </a:r>
          </a:p>
          <a:p>
            <a:pPr lvl="1" eaLnBrk="1" hangingPunct="1"/>
            <a:r>
              <a:rPr lang="en-US" sz="2400"/>
              <a:t>Any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DerivedClass</a:t>
            </a:r>
            <a:r>
              <a:rPr lang="en-US" sz="2400"/>
              <a:t>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OuterClass</a:t>
            </a:r>
            <a:r>
              <a:rPr lang="en-US" sz="2400"/>
              <a:t> will automatically have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InnerClass</a:t>
            </a:r>
            <a:r>
              <a:rPr lang="en-US" sz="2400"/>
              <a:t> as an inner class</a:t>
            </a:r>
          </a:p>
          <a:p>
            <a:pPr lvl="1" eaLnBrk="1" hangingPunct="1"/>
            <a:r>
              <a:rPr lang="en-US" sz="2400"/>
              <a:t>In this case,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DerivedClass</a:t>
            </a:r>
            <a:r>
              <a:rPr lang="en-US" sz="2400"/>
              <a:t> cannot override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InnerClass</a:t>
            </a:r>
          </a:p>
          <a:p>
            <a:pPr eaLnBrk="1" hangingPunct="1"/>
            <a:r>
              <a:rPr lang="en-US" sz="2800"/>
              <a:t>An outer class can be a derived class</a:t>
            </a:r>
          </a:p>
          <a:p>
            <a:pPr eaLnBrk="1" hangingPunct="1"/>
            <a:r>
              <a:rPr lang="en-US" sz="2800"/>
              <a:t>An inner class can be a derived class also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F53206B-B68B-435E-935E-4C03C41F2D5C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68BD8-D260-452A-B7C7-739A29CC1F46}"/>
              </a:ext>
            </a:extLst>
          </p:cNvPr>
          <p:cNvSpPr txBox="1"/>
          <p:nvPr/>
        </p:nvSpPr>
        <p:spPr>
          <a:xfrm>
            <a:off x="-2349759" y="1433189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아우터클래스를</a:t>
            </a:r>
            <a:r>
              <a:rPr lang="ko-KR" altLang="en-US" dirty="0"/>
              <a:t> 상속받은 클래스는 자동으로 </a:t>
            </a:r>
            <a:r>
              <a:rPr lang="ko-KR" altLang="en-US" dirty="0" err="1"/>
              <a:t>이너클래스도</a:t>
            </a:r>
            <a:r>
              <a:rPr lang="ko-KR" altLang="en-US" dirty="0"/>
              <a:t> 가진다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ko-KR" altLang="en-US" dirty="0" err="1"/>
              <a:t>이너클래스는</a:t>
            </a:r>
            <a:r>
              <a:rPr lang="ko-KR" altLang="en-US" dirty="0"/>
              <a:t> </a:t>
            </a:r>
            <a:r>
              <a:rPr lang="ko-KR" altLang="en-US" dirty="0" err="1"/>
              <a:t>오버라이드</a:t>
            </a:r>
            <a:r>
              <a:rPr lang="ko-KR" altLang="en-US" dirty="0"/>
              <a:t> 하지 못한다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4F236-6A4E-4437-B583-1FD6EE25F981}"/>
              </a:ext>
            </a:extLst>
          </p:cNvPr>
          <p:cNvSpPr txBox="1"/>
          <p:nvPr/>
        </p:nvSpPr>
        <p:spPr>
          <a:xfrm>
            <a:off x="-2209800" y="386318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아우터클래스와</a:t>
            </a:r>
            <a:r>
              <a:rPr lang="ko-KR" altLang="en-US" dirty="0"/>
              <a:t> </a:t>
            </a:r>
            <a:r>
              <a:rPr lang="ko-KR" altLang="en-US" dirty="0" err="1"/>
              <a:t>이너클래스</a:t>
            </a:r>
            <a:r>
              <a:rPr lang="ko-KR" altLang="en-US" dirty="0"/>
              <a:t> 모두 </a:t>
            </a:r>
            <a:r>
              <a:rPr lang="ko-KR" altLang="en-US" dirty="0" err="1"/>
              <a:t>상속가능하다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Anonymous Classes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If an object is to be created, but there is no need to name the object's class, then an </a:t>
            </a:r>
            <a:r>
              <a:rPr lang="en-US" sz="2400" i="1"/>
              <a:t>anonymous class</a:t>
            </a:r>
            <a:r>
              <a:rPr lang="en-US" sz="2400"/>
              <a:t> definition can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class definition is embedded inside the expression with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/>
              <a:t>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Anonymous classes are sometimes used when they are to be assigned to a variable of another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other type must be such that an object of the anonymous class is also an object of the other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other type is usually a Java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B3C5B83-2E87-47D5-AE76-FF22D9C44E88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Anonymous Classes</a:t>
            </a:r>
          </a:p>
        </p:txBody>
      </p:sp>
      <p:pic>
        <p:nvPicPr>
          <p:cNvPr id="65539" name="Picture 4" descr="D13_1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543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EA4F268-7907-4FF6-815B-49C38CFBDF70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Anonymous Classes</a:t>
            </a:r>
          </a:p>
        </p:txBody>
      </p:sp>
      <p:pic>
        <p:nvPicPr>
          <p:cNvPr id="66563" name="Picture 4" descr="D13_1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6288"/>
            <a:ext cx="6677025" cy="57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490CF653-AAB0-41BB-9F6F-9E25BB831568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Anonymous Classes</a:t>
            </a:r>
          </a:p>
        </p:txBody>
      </p:sp>
      <p:pic>
        <p:nvPicPr>
          <p:cNvPr id="67587" name="Picture 4" descr="D13_1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539038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4F32738-790B-4AB9-A3FB-A29923B444EC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Interfaces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/>
              <a:t>To </a:t>
            </a:r>
            <a:r>
              <a:rPr lang="en-US" sz="2400" i="1"/>
              <a:t>implement an interface</a:t>
            </a:r>
            <a:r>
              <a:rPr lang="en-US" sz="2400"/>
              <a:t>, a concrete class must do two things: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/>
              <a:t>It must include the phrase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implements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Interface_Name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sz="2000"/>
              <a:t>at the start of the class definition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Char char="–"/>
            </a:pPr>
            <a:r>
              <a:rPr lang="en-US" sz="2000"/>
              <a:t>If more than one interface is implemented, each is listed, separated by commas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/>
              <a:t>The class must implement </a:t>
            </a:r>
            <a:r>
              <a:rPr lang="en-US" sz="2400" i="1"/>
              <a:t>all</a:t>
            </a:r>
            <a:r>
              <a:rPr lang="en-US" sz="2400"/>
              <a:t> the method headings listed in the definition(s) of the interface(s)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/>
              <a:t>Note the use of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/>
              <a:t> as the parameter type in the following examples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10F55F0-6364-4FFE-BFE2-B54DA061263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of an Interface</a:t>
            </a:r>
          </a:p>
        </p:txBody>
      </p:sp>
      <p:pic>
        <p:nvPicPr>
          <p:cNvPr id="19459" name="Picture 4" descr="D13_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295400"/>
            <a:ext cx="7762875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5EF2B12-00B4-47C7-B8A3-96F8E008B9A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of an Interface</a:t>
            </a:r>
          </a:p>
        </p:txBody>
      </p:sp>
      <p:pic>
        <p:nvPicPr>
          <p:cNvPr id="20483" name="Picture 4" descr="D13_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95400"/>
            <a:ext cx="7791450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EC2B49A-7709-46A1-AEC9-6622C94563D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/>
              <a:t>Abstract Classes Implementing Interfaces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Abstract classes may implement one or more interfaces</a:t>
            </a:r>
          </a:p>
          <a:p>
            <a:pPr lvl="1" eaLnBrk="1" hangingPunct="1"/>
            <a:r>
              <a:rPr lang="en-US" dirty="0"/>
              <a:t>Any method headings given in the interface that are not given definitions are made into abstract methods</a:t>
            </a:r>
          </a:p>
          <a:p>
            <a:pPr eaLnBrk="1" hangingPunct="1"/>
            <a:r>
              <a:rPr lang="en-US" dirty="0"/>
              <a:t>A concrete class must give definitions for all the method headings given in the abstract class </a:t>
            </a:r>
            <a:r>
              <a:rPr lang="en-US" i="1" dirty="0"/>
              <a:t>and the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5365AFA-C759-4274-A128-3E8D2C57A68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3469</Words>
  <Application>Microsoft Office PowerPoint</Application>
  <PresentationFormat>화면 슬라이드 쇼(4:3)</PresentationFormat>
  <Paragraphs>403</Paragraphs>
  <Slides>54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Arial Unicode MS</vt:lpstr>
      <vt:lpstr>inherit</vt:lpstr>
      <vt:lpstr>맑은 고딕</vt:lpstr>
      <vt:lpstr>Arial</vt:lpstr>
      <vt:lpstr>Calibri</vt:lpstr>
      <vt:lpstr>Courier New</vt:lpstr>
      <vt:lpstr>Office Theme</vt:lpstr>
      <vt:lpstr>Chapter 13</vt:lpstr>
      <vt:lpstr>Interfaces</vt:lpstr>
      <vt:lpstr>Interfaces</vt:lpstr>
      <vt:lpstr>Interfaces</vt:lpstr>
      <vt:lpstr>The Ordered Interface</vt:lpstr>
      <vt:lpstr>Interfaces</vt:lpstr>
      <vt:lpstr>Implementation of an Interface</vt:lpstr>
      <vt:lpstr>Implementation of an Interface</vt:lpstr>
      <vt:lpstr>Abstract Classes Implementing Interfaces</vt:lpstr>
      <vt:lpstr>An Abstract Class Implementing an Interface</vt:lpstr>
      <vt:lpstr>Derived Interfaces</vt:lpstr>
      <vt:lpstr>Extending an Interface</vt:lpstr>
      <vt:lpstr>Pitfall:  Interface Semantics Are Not Enforced</vt:lpstr>
      <vt:lpstr>The Comparable Interface</vt:lpstr>
      <vt:lpstr>The Comparable Interface</vt:lpstr>
      <vt:lpstr>The Comparable Interface Semantics</vt:lpstr>
      <vt:lpstr>The Comparable Interface Semantics</vt:lpstr>
      <vt:lpstr>The Comparable Interface Semantics</vt:lpstr>
      <vt:lpstr>Using the Comparable Interface</vt:lpstr>
      <vt:lpstr>GeneralizedSelectionSort class:  sort Method</vt:lpstr>
      <vt:lpstr>GeneralizedSelectionSort class:  sort Method</vt:lpstr>
      <vt:lpstr>GeneralizedSelectionSort class:  interchange Method</vt:lpstr>
      <vt:lpstr>Sorting Arrays of Comparable</vt:lpstr>
      <vt:lpstr>Sorting Arrays of Comparable</vt:lpstr>
      <vt:lpstr>Sorting Arrays of Comparable</vt:lpstr>
      <vt:lpstr>Defined Constants in Interfaces</vt:lpstr>
      <vt:lpstr>Pitfall: Inconsistent Interfaces</vt:lpstr>
      <vt:lpstr>Pitfall: Inconsistent Interfaces</vt:lpstr>
      <vt:lpstr>The Serializable Interface</vt:lpstr>
      <vt:lpstr>The Cloneable Interface</vt:lpstr>
      <vt:lpstr>The Cloneable Interface</vt:lpstr>
      <vt:lpstr>Implementation of the Method clone: Simple Case</vt:lpstr>
      <vt:lpstr>The Cloneable Interface</vt:lpstr>
      <vt:lpstr>The Cloneable Interface</vt:lpstr>
      <vt:lpstr>Implementation of the Method clone: Harder Case</vt:lpstr>
      <vt:lpstr>Simple Uses of Inner Classes</vt:lpstr>
      <vt:lpstr>Simple Uses of Inner Classes</vt:lpstr>
      <vt:lpstr>Simple Uses of Inner Classes</vt:lpstr>
      <vt:lpstr>Tip:  Inner and Outer Classes Have Access to Each Other's Private Members</vt:lpstr>
      <vt:lpstr>Class with an Inner Class</vt:lpstr>
      <vt:lpstr>Class with an Inner Class</vt:lpstr>
      <vt:lpstr>Class with an Inner Class</vt:lpstr>
      <vt:lpstr>The .class File for an Inner Class</vt:lpstr>
      <vt:lpstr>Static Inner Classes</vt:lpstr>
      <vt:lpstr>Static Inner Classes</vt:lpstr>
      <vt:lpstr>Public Inner Classes</vt:lpstr>
      <vt:lpstr>Public Inner Classes</vt:lpstr>
      <vt:lpstr>Tip:  Referring to a Method of the Outer Class</vt:lpstr>
      <vt:lpstr>Nesting Inner Classes</vt:lpstr>
      <vt:lpstr>Inner Classes and Inheritance</vt:lpstr>
      <vt:lpstr>Anonymous Classes</vt:lpstr>
      <vt:lpstr>Anonymous Classes</vt:lpstr>
      <vt:lpstr>Anonymous Classes</vt:lpstr>
      <vt:lpstr>Anonymous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김효일</cp:lastModifiedBy>
  <cp:revision>30</cp:revision>
  <dcterms:created xsi:type="dcterms:W3CDTF">2006-08-16T00:00:00Z</dcterms:created>
  <dcterms:modified xsi:type="dcterms:W3CDTF">2019-06-05T12:46:55Z</dcterms:modified>
</cp:coreProperties>
</file>