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gs/tag38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41.xml" ContentType="application/vnd.openxmlformats-officedocument.presentationml.notesSlide+xml"/>
  <Override PartName="/ppt/tags/tag27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28.xml" ContentType="application/vnd.openxmlformats-officedocument.presentationml.tags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35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29.xml" ContentType="application/vnd.openxmlformats-officedocument.presentationml.tags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8.xml" ContentType="application/vnd.openxmlformats-officedocument.presentationml.tags+xml"/>
  <Override PartName="/ppt/notesSlides/notesSlide61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9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tags/tag37.xml" ContentType="application/vnd.openxmlformats-officedocument.presentationml.tags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9B6477-5C23-4B96-B226-E7063BD5B8EF}" type="datetimeFigureOut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5E10534-A600-4FF1-A041-2ADB9FFBA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570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111320-E909-433A-AFE6-4DBB9994E9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755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2E0A76-AC56-42BD-A9A8-192443C62F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95145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0FB5B2-094E-457F-A6F5-AEB0F00615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49077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704B77-E7EC-469E-92DB-F96D88D4B37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02226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5EE828-0FE6-4974-93EC-F9A7190D90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13224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169370-C451-447A-85BC-4753DBF102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5117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26ABCA-3C1E-4D9E-9D7B-A191F982D5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31856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082FC3-C7B2-408B-9083-DE5761FA56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76008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B2E217-3EF0-4A10-916F-D3788BD911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90002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E5E79E-565B-435C-8939-9FFA9E0C68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54705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9494B8-80E1-4D45-9A7A-9A3B6A7B60F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9715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9120F1-4933-45A7-B021-044167E0FE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95274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2ABD9C-6649-4F2D-B2E1-2752EAC226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84504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3E5D85-0C40-46D4-9CEB-30FD1BECB5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4658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6D6120-AB63-4810-A14D-67AA0E7DED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6961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74AE24-C41A-4DD1-9296-8A0CD9E133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1252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DF5316-57CA-49A6-A8AB-D83C720B5C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49067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C1FD36-D969-4424-8F48-03E2809B6B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4077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30DDB3-4653-4149-B9AB-6480806972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30363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AB0714-2DA1-4E0D-BE05-3B0611BF79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75447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CB72C6-2DBE-4F19-B8B6-F866BD7488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74153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38C0A2-4476-417F-8CFD-2B062E5A0AC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4609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3AF42F-401E-4605-9E16-4A76D5A989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87358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DDDE88-5C64-4060-BA4D-D4CCDEBA3B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37404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7CDD42-B6C4-4788-9F48-2DCED06302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84512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5293C-2F4E-4CC6-B035-BFACC61C83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97142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7FCE55-44C6-417E-9EF8-1041342189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55538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0E1DC-039B-45B5-8EC4-DEFD38CC60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47929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83D399-A8B6-40F0-86F9-50BCF70FDB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43759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38CEEB-83FD-4D58-97C7-D92F591F2E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21626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A7889A-DF83-443B-B595-2EE187A128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177531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43A15-280F-4030-8DE6-28059941BE1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55396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028DF2-9B10-4A3C-99D5-E9134E0E8C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02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8F2028-00C7-4405-BF72-07D3D6CAD06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546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A5A041-3719-49D3-8FE1-41792D9956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7550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77599D-ED0C-4E75-8800-37C0A439CC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699860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BD4F68-7FE1-4968-99E6-6DCC3361FB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58814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7C7CB9-DC99-4EB2-83C0-5F5C480FC9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361404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CF1585-60CB-45A3-A654-84D2B94C7A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489028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53E6AF-62C5-479F-99E6-FEC77A3E4F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867630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14C9DE-E7D5-452F-A6CD-10D6F23510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817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0D79C3-B635-4879-9B3D-52E74E6252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136044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755D55-61E4-4741-B6D1-A4444D633EA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007378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38B9AE-8BB0-410D-800A-3BA4780267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9957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1A54-7DB3-4F65-9328-77A35840E1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241446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E0A211-3BD7-4D58-915E-1755D79331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987897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E50732-B4EB-45DB-83CB-B617DB2FC0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981099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0F78E3-2F6D-427F-8328-25AC30B29A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513238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07159-8860-41DF-8007-072F248A7B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851126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1FFEDF-BF9E-4543-A9B5-5005007FC9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125425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958E80-F6D3-4480-8F18-2A1E006F54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063487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93752F-1942-49C7-9BFB-0B1B6EF647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875810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B89C96-3C5E-479E-971F-131E4A46F9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972822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EC9D89-FCB4-4E43-9C16-7F4C8C88BE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69142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586C83-5849-4F7C-8565-7A914BC481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1902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AA76C6-8520-4622-84FF-0BBF54FCB3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160699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E0F0E-D307-4589-8C40-D4A647A6BD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763248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484A78-2AEB-4385-AE20-E91A574CD4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910730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1CCB80-7BBF-4AA1-A5DA-F6C9673C71C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569064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EB7C9E-151F-4576-9A42-E321DE7C90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927785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791B67-C7D6-4E25-98AB-752C06CEAF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472912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192641-C4C8-4C9A-9732-A5FD043C69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60999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C6A8F8-F95B-4974-87D3-B83654E644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576547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D7C343-73B1-4849-AF64-AE04954E58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869858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0DF295-C7D4-49F3-A378-77507257FE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796629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49AC44-C474-46DE-ABFC-43ABD00B64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7045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5BC813-0CB2-4912-975A-CC591B23FB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347826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F7DEC-0E26-4142-94CB-BECC30ADC9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784591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DDCBEC-B2A8-461E-B096-16504EFA88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320752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A822D2-CB05-4AA7-9AAF-EEF9E56EE6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294720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B2DE03-4D0A-4D04-8DA1-29E0478C87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591137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946343-42AA-4E92-BDDE-9BFACD351E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354155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8F9AC8-BB59-4E05-ABB0-434206C8C0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3437865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4DA53D-8C0B-40C3-8160-AB521A5DFF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840188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2BEB2D-2CC5-43B6-B570-5AA0361901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636555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2788B5-AE67-4DA1-83E0-52E4663977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616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A53815-BC6F-4A59-BDCE-0042798394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4866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0A0D1A-46D9-41E5-8719-BC308C39FB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9885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CE6B9-33EA-4512-8095-ED09091FA8C1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D2E6869C-9609-48BD-B742-AC8A8439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738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591AF-1EEB-4D41-8059-B9A98F9E7651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B1959AEB-9B32-41A7-83FC-549BF4D98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2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61870-4DF9-49CC-A3CD-EB4C890FCB6B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5B7D7A13-3F38-473B-ABA1-4AD0D4FE8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94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EC1D4-8747-4AAF-86B5-87753A3F9E2D}" type="datetime1">
              <a:rPr lang="en-US"/>
              <a:pPr>
                <a:defRPr/>
              </a:pPr>
              <a:t>2/3/2016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A0F82211-41B4-4A35-B0D1-AE3CF6CB6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0613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2A360-0975-4155-B503-ABEC0535992E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980C43ED-9649-4AF2-9DDA-88A7645A7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23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E30A8-D6E3-4143-A78D-8A46E537574C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11E49047-CBA9-4783-A394-F338F1B64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940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086E5-1ECB-41E4-8818-7E85EE2B1D1E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DAE2782B-3DAE-4A23-A429-E0126B6E8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412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A436D-EED7-4611-970D-FB6884CC3FA4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8156D753-A47A-4344-A6CA-4F2794171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00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88413-027F-4413-87B7-FBBF653A8AFA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0CE34E1D-56EA-4CC0-94FD-24BE41726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06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56AF8-231F-460D-8FFE-E044F126FDF5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AF673AFB-AB11-4798-B77B-3A3615D1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28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6D4A8-9B12-4AB1-8027-D422EBC2C7F3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98F905DE-F1F7-4FC1-8F79-EBB1FADF0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230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8187FB-C57D-4A61-8EAB-F7C7AFF05858}" type="datetime1">
              <a:rPr lang="en-US"/>
              <a:pPr>
                <a:defRPr/>
              </a:pPr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73BFFB57-F1B2-4811-BF01-94BC53528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Relationship Id="rId4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4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.xml"/><Relationship Id="rId4" Type="http://schemas.openxmlformats.org/officeDocument/2006/relationships/image" Target="../media/image4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Generics </a:t>
            </a:r>
            <a:br>
              <a:rPr lang="en-US" dirty="0" smtClean="0"/>
            </a:br>
            <a:r>
              <a:rPr lang="en-US" dirty="0" smtClean="0"/>
              <a:t>and the </a:t>
            </a:r>
            <a:r>
              <a:rPr lang="en-US" dirty="0" err="1" smtClean="0"/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Calibri" pitchFamily="34" charset="0"/>
              </a:rPr>
              <a:t>Copyright </a:t>
            </a:r>
            <a:r>
              <a:rPr lang="en-US" sz="1100" dirty="0" smtClean="0">
                <a:latin typeface="Calibri" pitchFamily="34" charset="0"/>
              </a:rPr>
              <a:t>© 2017 </a:t>
            </a:r>
            <a:r>
              <a:rPr lang="en-US" sz="1100" dirty="0" smtClean="0">
                <a:latin typeface="Calibri" pitchFamily="34" charset="0"/>
              </a:rPr>
              <a:t>Pearson Ltd. </a:t>
            </a:r>
            <a:br>
              <a:rPr lang="en-US" sz="1100" dirty="0" smtClean="0">
                <a:latin typeface="Calibri" pitchFamily="34" charset="0"/>
              </a:rPr>
            </a:br>
            <a:r>
              <a:rPr lang="en-US" sz="1100" dirty="0" smtClean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Tip:  Summary of Adding to an </a:t>
            </a:r>
            <a:r>
              <a:rPr lang="en-US" b="1">
                <a:latin typeface="Courier New" pitchFamily="49" charset="0"/>
              </a:rPr>
              <a:t>ArrayList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smtClean="0"/>
              <a:t> method is usually used to place an element in 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position for the first time (at 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index)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simplest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smtClean="0"/>
              <a:t> method has a single parameter for the element to be added, and adds an element at the next unused index, in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62A20A8-41A7-40C7-B3F8-ACC43D9E0BA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Tip:  Summary of Adding to an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element can be added at an already occupied list position by using the two-parameter version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add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This causes the new element to be placed at the index specified, and every other member of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to be moved up by one 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5EF5F9A-5E0E-4FAD-BBEF-A49A3FB90D5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Tip:  Summary of Adding to an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two-argument version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sz="2800" smtClean="0"/>
              <a:t> can also be used to add an element at the first unused position (if that position is known)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Any individual element can be changed using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set</a:t>
            </a:r>
            <a:r>
              <a:rPr lang="en-US" sz="2800" smtClean="0"/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However,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</a:t>
            </a:r>
            <a:r>
              <a:rPr lang="en-US" sz="2400" smtClean="0"/>
              <a:t> can only reset an element at an index that already contains an element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addition, the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800" smtClean="0"/>
              <a:t> can be used to determine how many elements are stored in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AE6208C-B2CE-4841-9704-4DD012D3CA4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tools for manipulating arrays consist only of the square brackets and the instance variable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ArrayLists</a:t>
            </a:r>
            <a:r>
              <a:rPr lang="en-US" smtClean="0"/>
              <a:t>, however, come with a selection of powerful methods that can do many of the things for which code would have to be written in order to do them using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4047F48-201D-4831-A52D-AB18FD232EF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1 of 11)</a:t>
            </a:r>
          </a:p>
        </p:txBody>
      </p:sp>
      <p:pic>
        <p:nvPicPr>
          <p:cNvPr id="26627" name="Picture 3" descr="C:\WINDOWS\Desktop\Oh_type\savitch_gif\c14_rev\savitch_c14d01_01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2F62E7C-B21C-4B04-B6B8-FD20C9E6EAE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2 of 11)</a:t>
            </a:r>
          </a:p>
        </p:txBody>
      </p:sp>
      <p:pic>
        <p:nvPicPr>
          <p:cNvPr id="27651" name="Picture 3" descr="C:\WINDOWS\Desktop\Oh_type\savitch_gif\c14_rev\savitch_c14d01_02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9C495C7-13F2-4C30-8D67-6382D704CD5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3 of 11)</a:t>
            </a:r>
          </a:p>
        </p:txBody>
      </p:sp>
      <p:pic>
        <p:nvPicPr>
          <p:cNvPr id="28675" name="Picture 3" descr="C:\WINDOWS\Desktop\Oh_type\savitch_gif\c14_rev\savitch_c14d01_03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C2AEE7F-AC25-46D3-BDBF-0E7DC06F325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4 of 11)</a:t>
            </a:r>
          </a:p>
        </p:txBody>
      </p:sp>
      <p:pic>
        <p:nvPicPr>
          <p:cNvPr id="29699" name="Picture 3" descr="C:\WINDOWS\Desktop\Oh_type\savitch_gif\c14_rev\savitch_c14d01_04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5760A2B-7583-4C1C-A240-87A9FF10E63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5 of 11)</a:t>
            </a:r>
          </a:p>
        </p:txBody>
      </p:sp>
      <p:pic>
        <p:nvPicPr>
          <p:cNvPr id="30723" name="Picture 3" descr="C:\WINDOWS\Desktop\Oh_type\savitch_gif\c14_rev\savitch_c14d01_05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C168B17-C290-4F95-A51D-AEDF7F3700C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6 of 11)</a:t>
            </a:r>
          </a:p>
        </p:txBody>
      </p:sp>
      <p:pic>
        <p:nvPicPr>
          <p:cNvPr id="31747" name="Picture 3" descr="C:\WINDOWS\Desktop\Oh_type\savitch_gif\c14_rev\savitch_c14d01_06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545513E-9B51-4C17-88D7-09311B52DFB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Generics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Beginning with version 5.0, Java allows class and method definitions that include parameters for types</a:t>
            </a:r>
          </a:p>
          <a:p>
            <a:pPr eaLnBrk="1" hangingPunct="1"/>
            <a:r>
              <a:rPr lang="en-US" smtClean="0"/>
              <a:t>Such definitions are called </a:t>
            </a:r>
            <a:r>
              <a:rPr lang="en-US" i="1" smtClean="0"/>
              <a:t>generics</a:t>
            </a:r>
          </a:p>
          <a:p>
            <a:pPr lvl="1" eaLnBrk="1" hangingPunct="1"/>
            <a:r>
              <a:rPr lang="en-US" smtClean="0"/>
              <a:t>Generic programming with a type parameter enables code to be written that applies to any class</a:t>
            </a:r>
            <a:r>
              <a:rPr lang="en-US" i="1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6641E6F-81F2-40D4-ADCA-CB8E754B820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7 of 11)</a:t>
            </a:r>
          </a:p>
        </p:txBody>
      </p:sp>
      <p:pic>
        <p:nvPicPr>
          <p:cNvPr id="32771" name="Picture 3" descr="C:\WINDOWS\Desktop\Oh_type\savitch_gif\c14_rev\savitch_c14d01_07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FABB38E-9F74-4623-9E96-545B14D8A7C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8 of 11)</a:t>
            </a:r>
          </a:p>
        </p:txBody>
      </p:sp>
      <p:pic>
        <p:nvPicPr>
          <p:cNvPr id="33795" name="Picture 3" descr="C:\WINDOWS\Desktop\Oh_type\savitch_gif\c14_rev\savitch_c14d01_08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FDE42E0-A92B-49E0-9865-D80F8C3AC57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9 of 11)</a:t>
            </a:r>
          </a:p>
        </p:txBody>
      </p:sp>
      <p:pic>
        <p:nvPicPr>
          <p:cNvPr id="34819" name="Picture 3" descr="C:\WINDOWS\Desktop\Oh_type\savitch_gif\c14_rev\savitch_c14d01_09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87AD1A0-79C9-4514-83B4-C920F954DE4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10 of 11)</a:t>
            </a:r>
          </a:p>
        </p:txBody>
      </p:sp>
      <p:pic>
        <p:nvPicPr>
          <p:cNvPr id="35843" name="Picture 3" descr="C:\WINDOWS\Desktop\Oh_type\savitch_gif\c14_rev\savitch_c14d01_10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B4F5342-F181-4266-97D8-733CBF65F82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11 of 11)</a:t>
            </a:r>
          </a:p>
        </p:txBody>
      </p:sp>
      <p:pic>
        <p:nvPicPr>
          <p:cNvPr id="36867" name="Picture 3" descr="C:\WINDOWS\Desktop\Oh_type\savitch_gif\c14_rev\savitch_c14d01_11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4EBABD6-895F-4064-8B2B-2131C67B5AD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Why are Some Parameters of Type </a:t>
            </a:r>
            <a:r>
              <a:rPr lang="en-US" sz="3200" b="1" smtClean="0">
                <a:latin typeface="Courier New" pitchFamily="49" charset="0"/>
              </a:rPr>
              <a:t>Base_Type</a:t>
            </a:r>
            <a:r>
              <a:rPr lang="en-US" sz="3200" smtClean="0"/>
              <a:t> and Others of type </a:t>
            </a:r>
            <a:r>
              <a:rPr lang="en-US" sz="3200" b="1" smtClean="0">
                <a:latin typeface="Courier New" pitchFamily="49" charset="0"/>
              </a:rPr>
              <a:t>Object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When looking at the methods available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class, there appears to be some inconsistency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some cases, when a parameter is naturally an object of the base type, the parameter type is the base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However, in other cases, it is the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is because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class implements a number of interfaces, and inherits methods from various ancestor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These interfaces and ancestor classes specify that certain parameters have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931A359-F316-4E6E-8A79-1D7F1C43DE7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"For Each" Loop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class is an example of a </a:t>
            </a:r>
            <a:r>
              <a:rPr lang="en-US" i="1" smtClean="0"/>
              <a:t>collection</a:t>
            </a:r>
            <a:r>
              <a:rPr lang="en-US" smtClean="0"/>
              <a:t> class</a:t>
            </a:r>
          </a:p>
          <a:p>
            <a:pPr eaLnBrk="1" hangingPunct="1"/>
            <a:r>
              <a:rPr lang="en-US" smtClean="0"/>
              <a:t>Starting with version 5.0, Java has added a new kind of for loop called a </a:t>
            </a:r>
            <a:r>
              <a:rPr lang="en-US" i="1" smtClean="0"/>
              <a:t>for-each</a:t>
            </a:r>
            <a:r>
              <a:rPr lang="en-US" smtClean="0"/>
              <a:t> or </a:t>
            </a:r>
            <a:r>
              <a:rPr lang="en-US" i="1" smtClean="0"/>
              <a:t>enhanced for</a:t>
            </a:r>
            <a:r>
              <a:rPr lang="en-US" smtClean="0"/>
              <a:t> loop </a:t>
            </a:r>
          </a:p>
          <a:p>
            <a:pPr lvl="1" eaLnBrk="1" hangingPunct="1"/>
            <a:r>
              <a:rPr lang="en-US" smtClean="0"/>
              <a:t>This kind of loop has been designed to cycle through all the elements in a collection (like 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4E705C2-53B0-4E97-ABD6-79497FC1D24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for-each Loop Used with an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1 of 3)</a:t>
            </a:r>
          </a:p>
        </p:txBody>
      </p:sp>
      <p:pic>
        <p:nvPicPr>
          <p:cNvPr id="39939" name="Picture 3" descr="C:\WINDOWS\Desktop\Oh_type\savitch_gif\c14_rev\savitch_c14d02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BE19421-CF5F-4903-9E06-E585385963C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for-each Loop Used with an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2 of 3)</a:t>
            </a:r>
          </a:p>
        </p:txBody>
      </p:sp>
      <p:pic>
        <p:nvPicPr>
          <p:cNvPr id="40963" name="Picture 3" descr="C:\WINDOWS\Desktop\Oh_type\savitch_gif\c14_rev\savitch_c14d02_2of3.gi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2436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EA5287A-2752-4F41-B115-074CF63266E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for-each Loop Used with an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3 of 3)</a:t>
            </a:r>
          </a:p>
        </p:txBody>
      </p:sp>
      <p:pic>
        <p:nvPicPr>
          <p:cNvPr id="41987" name="Picture 3" descr="C:\WINDOWS\Desktop\Oh_type\savitch_gif\c14_rev\savitch_c14d02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9FA217F-1E4C-49AA-964E-969264EC16EF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is a class in the standard Java libraries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Unlike arrays, which have a fixed length once they have been created,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is an object that can grow and shrink while your program is running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general,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serves the same purpose as an array, except that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can change length while the program is running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34E6348-D305-4DD6-83BF-C309734D9D1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Golf Score Program (Part 1 of 6)</a:t>
            </a:r>
          </a:p>
        </p:txBody>
      </p:sp>
      <p:pic>
        <p:nvPicPr>
          <p:cNvPr id="43011" name="Picture 3" descr="C:\WINDOWS\Desktop\Oh_type\savitch_gif\c14_rev\savitch_c14d03_1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FDB733A-419C-4B4B-BF34-39CF459B8749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Golf Score Program (Part 2 of 6)</a:t>
            </a:r>
          </a:p>
        </p:txBody>
      </p:sp>
      <p:pic>
        <p:nvPicPr>
          <p:cNvPr id="44035" name="Picture 3" descr="C:\WINDOWS\Desktop\Oh_type\savitch_gif\c14_rev\savitch_c14d03_2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3C6AAA5-2C7C-4E04-A265-56A378B7F57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Golf Score Program (Part 3 of 6)</a:t>
            </a:r>
          </a:p>
        </p:txBody>
      </p:sp>
      <p:pic>
        <p:nvPicPr>
          <p:cNvPr id="45059" name="Picture 3" descr="C:\WINDOWS\Desktop\Oh_type\savitch_gif\c14_rev\savitch_c14d03_3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35DE2E5-7592-403E-A646-D9D8D4E0FA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Golf Score Program (Part 4 of 6)</a:t>
            </a:r>
          </a:p>
        </p:txBody>
      </p:sp>
      <p:pic>
        <p:nvPicPr>
          <p:cNvPr id="46083" name="Picture 3" descr="C:\WINDOWS\Desktop\Oh_type\savitch_gif\c14_rev\savitch_c14d03_4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EF13098-B9F1-4469-A3DC-9056E17B8376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Golf Score Program (Part 5 of 6)</a:t>
            </a:r>
          </a:p>
        </p:txBody>
      </p:sp>
      <p:pic>
        <p:nvPicPr>
          <p:cNvPr id="47107" name="Picture 3" descr="C:\WINDOWS\Desktop\Oh_type\savitch_gif\c14_rev\savitch_c14d03_5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031CCDE-2AD7-4548-AE67-4035D083B05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Golf Score Program (Part 6 of 6)</a:t>
            </a:r>
          </a:p>
        </p:txBody>
      </p:sp>
      <p:pic>
        <p:nvPicPr>
          <p:cNvPr id="48131" name="Picture 3" descr="C:\WINDOWS\Desktop\Oh_type\savitch_gif\c14_rev\savitch_c14d03_6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D622917-6A45-4ACF-8B45-5597C444817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Use </a:t>
            </a:r>
            <a:r>
              <a:rPr lang="en-US" sz="3200" b="1" smtClean="0">
                <a:latin typeface="Courier New" pitchFamily="49" charset="0"/>
              </a:rPr>
              <a:t>trimToSize</a:t>
            </a:r>
            <a:r>
              <a:rPr lang="en-US" sz="3200" smtClean="0"/>
              <a:t> to Save Memory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automatically increases its capacity when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However, the capacity may increase beyond what a program requires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addition, although an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000" smtClean="0"/>
              <a:t> grows automatically when needed, it does not shrink automatically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has a large amount of excess capacity, an invocation of 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trimToSize</a:t>
            </a:r>
            <a:r>
              <a:rPr lang="en-US" sz="2400" smtClean="0"/>
              <a:t> will shrink the capacity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down to the size needed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E5A6BF8-FBC8-46AB-B328-3EDA2FBC8DA8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The </a:t>
            </a:r>
            <a:r>
              <a:rPr lang="en-US" sz="3200" b="1" smtClean="0">
                <a:latin typeface="Courier New" pitchFamily="49" charset="0"/>
              </a:rPr>
              <a:t>clone</a:t>
            </a:r>
            <a:r>
              <a:rPr lang="en-US" sz="3200" smtClean="0"/>
              <a:t> method Makes a Shallow Copy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a deep copy of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is needed, using the clone method is not sufficient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Invoking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on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object produces a shallow copy, not a deep copy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order to make a deep copy, it must be possible to make a deep copy of objects of the base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Then a deep copy of each element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can be created and placed into a new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2E4046E-E5D0-4CD3-9A0B-44340D899C06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Vector</a:t>
            </a:r>
            <a:r>
              <a:rPr lang="en-US" smtClean="0"/>
              <a:t> Class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Java standard libraries have a class named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Vector</a:t>
            </a:r>
            <a:r>
              <a:rPr lang="en-US" smtClean="0"/>
              <a:t> that behaves almost exactly the same as the class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most situations, either class could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However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class is newer, and is becoming the preferred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6BC1AEB-60B3-486E-AA26-08BD9B98CC4D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Parameterized Classes and Generics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is a </a:t>
            </a:r>
            <a:r>
              <a:rPr lang="en-US" sz="2800" i="1" smtClean="0"/>
              <a:t>parameterized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has a parameter, denoted by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Base_Type</a:t>
            </a:r>
            <a:r>
              <a:rPr lang="en-US" sz="2800" smtClean="0"/>
              <a:t>, that can be replaced by any reference type to obtain a class for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ArrayLists</a:t>
            </a:r>
            <a:r>
              <a:rPr lang="en-US" sz="2800" smtClean="0"/>
              <a:t> with the specified base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Starting with version 5.0, Java allows class definitions with parameters for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These classes that have type parameters are called </a:t>
            </a:r>
            <a:r>
              <a:rPr lang="en-US" sz="2400" i="1" smtClean="0"/>
              <a:t>parameterized class</a:t>
            </a:r>
            <a:r>
              <a:rPr lang="en-US" sz="2400" smtClean="0"/>
              <a:t> or </a:t>
            </a:r>
            <a:r>
              <a:rPr lang="en-US" sz="2400" i="1" smtClean="0"/>
              <a:t>generic definitions</a:t>
            </a:r>
            <a:r>
              <a:rPr lang="en-US" sz="2400" smtClean="0"/>
              <a:t>, or, simply, </a:t>
            </a:r>
            <a:r>
              <a:rPr lang="en-US" sz="2400" i="1" smtClean="0"/>
              <a:t>generics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BB4E95F-4881-4E16-85B6-F633D712059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is implemented using an array as a private instance variable</a:t>
            </a:r>
          </a:p>
          <a:p>
            <a:pPr lvl="1" eaLnBrk="1" hangingPunct="1"/>
            <a:r>
              <a:rPr lang="en-US" smtClean="0"/>
              <a:t>When this hidden array is full, a new larger hidden array is created and the data is transferred to this new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238DEE5-4BA9-42AA-B5D6-E9195E8B0BC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Nonparameterized </a:t>
            </a:r>
            <a:r>
              <a:rPr lang="en-US" sz="3200" b="1" smtClean="0">
                <a:latin typeface="Courier New" pitchFamily="49" charset="0"/>
              </a:rPr>
              <a:t>ArrayList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Vector</a:t>
            </a:r>
            <a:r>
              <a:rPr lang="en-US" sz="3200" smtClean="0"/>
              <a:t> Classes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Vector</a:t>
            </a:r>
            <a:r>
              <a:rPr lang="en-US" smtClean="0"/>
              <a:t> classes discussed here have a type parameter for the base type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There are also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Vector</a:t>
            </a:r>
            <a:r>
              <a:rPr lang="en-US" smtClean="0"/>
              <a:t> classes with no parameter whose base type is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These classes are left over from earlier versions of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D88777D-4A00-4190-9717-7198E4E5AE2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Classes and methods can have a type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type parameter can have any reference type (i.e., any class type) plugged in for the type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When a specific type is plugged in, this produces a specific class type or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Traditionally, a single uppercase letter is used for a type parameter, but any non-keyword identifier may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1E3212DC-72CA-46EB-9DAB-121C7398192A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class definition with a type parameter is stored in a file and compiled just like any other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Once a parameterized class is compiled, it can be used like any other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the class type plugged in for the type parameter must be specified before it can be used in a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Doing this is said to </a:t>
            </a:r>
            <a:r>
              <a:rPr lang="en-US" sz="2400" i="1" smtClean="0"/>
              <a:t>instantiate</a:t>
            </a:r>
            <a:r>
              <a:rPr lang="en-US" sz="2400" smtClean="0"/>
              <a:t> the generic class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Sample&lt;String&gt; object =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   new Sample&lt;String&gt;();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82C78B8-963C-494C-8F32-EF4B9C1046AF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 Definition with a Type Parameter</a:t>
            </a:r>
          </a:p>
        </p:txBody>
      </p:sp>
      <p:pic>
        <p:nvPicPr>
          <p:cNvPr id="56323" name="Picture 3" descr="C:\WINDOWS\Desktop\Oh_type\savitch_gif\c14_rev\savitch_c14d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E58AEAD-6E3F-4443-8273-FB4D3B661826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Class Definition with a Type Parameter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class that is defined with a parameter for a type is called a generic class or a parameterized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type parameter is included in angular brackets after the class name in the class definition heading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Any non-keyword identifier can be used for the type parameter, but by convention, the parameter starts with an uppercase letter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type parameter can be used like other types used in the definition of a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E788372-9268-46E8-B662-21885246615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Compile with the </a:t>
            </a:r>
            <a:r>
              <a:rPr lang="en-US" sz="3200" b="1" smtClean="0">
                <a:latin typeface="Courier New" pitchFamily="49" charset="0"/>
              </a:rPr>
              <a:t>-Xlint</a:t>
            </a:r>
            <a:r>
              <a:rPr lang="en-US" sz="3200" smtClean="0"/>
              <a:t> Option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There are many pitfalls that can be encountered when using type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Compiling with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-Xlint</a:t>
            </a:r>
            <a:r>
              <a:rPr lang="en-US" smtClean="0"/>
              <a:t> option will provide more informative diagnostics of any problems or potential problems in the code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javac –Xlint Sample.java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1CBE549-E6AE-40C5-BDAA-97277AC34E52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Generic Ordered Pair Class (Part 1 of 4)</a:t>
            </a:r>
          </a:p>
        </p:txBody>
      </p:sp>
      <p:pic>
        <p:nvPicPr>
          <p:cNvPr id="59395" name="Picture 3" descr="C:\WINDOWS\Desktop\Oh_type\savitch_gif\c14_rev\savitch_c14d05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144980AB-8FCA-4EE0-997B-76EA5E75B141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Generic Ordered Pair Class (Part 2 of 4)</a:t>
            </a:r>
          </a:p>
        </p:txBody>
      </p:sp>
      <p:pic>
        <p:nvPicPr>
          <p:cNvPr id="60419" name="Picture 3" descr="C:\WINDOWS\Desktop\Oh_type\savitch_gif\c14_rev\savitch_c14d05_2of4.gi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50006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F490919-845D-4E40-A804-6E27C4B4F333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Generic Ordered Pair Class (Part 3 of 4)</a:t>
            </a:r>
          </a:p>
        </p:txBody>
      </p:sp>
      <p:pic>
        <p:nvPicPr>
          <p:cNvPr id="61443" name="Picture 3" descr="C:\WINDOWS\Desktop\Oh_type\savitch_gif\c14_rev\savitch_c14d05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2113374-A17C-4071-AC7F-23126D07588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Generic Ordered Pair Class (Part 4 of 4)</a:t>
            </a:r>
          </a:p>
        </p:txBody>
      </p:sp>
      <p:pic>
        <p:nvPicPr>
          <p:cNvPr id="62467" name="Picture 3" descr="C:\WINDOWS\Desktop\Oh_type\savitch_gif\c14_rev\savitch_c14d05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6D2922B-405C-42F9-9EF6-545F41262DA9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Why not always use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instead of an array?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is less efficient than an array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It does not have the convenient square bracket notation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The base type of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must be a class type (or other reference type):  it cannot be a primitive type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This last point is less of a problem now that Java provides automatic boxing and unboxing of primitives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6C9081C-8CC4-49A3-BC51-AF4BCDADBA2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Our Ordered Pair Class (Part 1 of 3)</a:t>
            </a:r>
          </a:p>
        </p:txBody>
      </p:sp>
      <p:pic>
        <p:nvPicPr>
          <p:cNvPr id="63491" name="Picture 3" descr="C:\WINDOWS\Desktop\Oh_type\savitch_gif\c14_rev\savitch_c14d06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0CDC87F-01FE-4A15-81A1-CB18E40864F5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Our Ordered Pair Class (Part 2 of 3)</a:t>
            </a:r>
          </a:p>
        </p:txBody>
      </p:sp>
      <p:pic>
        <p:nvPicPr>
          <p:cNvPr id="64515" name="Picture 3" descr="savitch_c14d06_2of3.gif                                        0004F375backup                         BE98102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89863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4EA8FFB-79F5-461E-A359-09021DC3541C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Our Ordered Pair Class (Part 3 of 3)</a:t>
            </a:r>
          </a:p>
        </p:txBody>
      </p:sp>
      <p:pic>
        <p:nvPicPr>
          <p:cNvPr id="65539" name="Picture 3" descr="C:\WINDOWS\Desktop\Oh_type\savitch_gif\c14_rev\savitch_c14d06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EB8E157-2503-4493-81B4-6C4D9CF33004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Generic Constructor Name Has No Type Parameter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Although the class name in a parameterized class definition has a type parameter attached, the type parameter is not used in the heading of the constructor definition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Pair&lt;T&gt;()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 constructor can use the type parameter as the type for a parameter of the constructor, but in this case, the angular brackets are not used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Pair(T first, T second)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when a generic class is instantiated, the angular brackets are used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Pair&lt;String&gt; pair =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 Pair&lt;STring&gt;("Happy", "Day");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DEDDE57-EC5C-4B58-9A08-9827B6D09D75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Primitive Type Cannot be Plugged in for a Type Parameter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type plugged in for a type parameter must always be a reference type</a:t>
            </a:r>
          </a:p>
          <a:p>
            <a:pPr lvl="1" eaLnBrk="1" hangingPunct="1"/>
            <a:r>
              <a:rPr lang="en-US" smtClean="0"/>
              <a:t>It cannot be a primitive type such as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mtClean="0"/>
              <a:t>,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mtClean="0"/>
              <a:t>, or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char</a:t>
            </a:r>
          </a:p>
          <a:p>
            <a:pPr lvl="1" eaLnBrk="1" hangingPunct="1"/>
            <a:r>
              <a:rPr lang="en-US" smtClean="0"/>
              <a:t>However, now that Java has automatic boxing, this is not a big restriction</a:t>
            </a:r>
          </a:p>
          <a:p>
            <a:pPr lvl="1" eaLnBrk="1" hangingPunct="1"/>
            <a:r>
              <a:rPr lang="en-US" smtClean="0"/>
              <a:t>Note:  reference types can include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CA397CF-0C0B-4840-9734-055EA26A9B7D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Pitfall:  A Type Parameter Cannot Be Used Everywhere a Type Name Can Be Used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Within the definition of a parameterized class definition, there are places where an ordinary class name would be allowed, but a type parameter is not allowed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particular, the type parameter cannot be used in simple expressions using new to create a new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instance, the type parameter cannot be used as a constructor name or like a constructor: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 object =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new T();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T[] a =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 new T[10];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775F0E2-B554-49C6-8D4F-C26B0D2615FD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An Instantiation of a Generic Class Cannot be an Array Base Type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such as the following are illegal: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Pair&lt;String&gt;[] a =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  new Pair&lt;String&gt;[10];</a:t>
            </a:r>
          </a:p>
          <a:p>
            <a:pPr lvl="1" eaLnBrk="1" hangingPunct="1"/>
            <a:r>
              <a:rPr lang="en-US" smtClean="0"/>
              <a:t>Although this is a reasonable thing to want to do, it is not allowed given the way that Java implements generic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BD91843-533E-4043-B09E-F47A8D6758A3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Our Ordered Pair Class and Automatic Boxing (Part 1 of 3)</a:t>
            </a:r>
          </a:p>
        </p:txBody>
      </p:sp>
      <p:pic>
        <p:nvPicPr>
          <p:cNvPr id="70659" name="Picture 3" descr="C:\WINDOWS\Desktop\Oh_type\savitch_gif\c14_rev\savitch_c14d07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1B05FA4-3585-4CA9-A7ED-466FF6A35746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Our Ordered Pair Class and Automatic Boxing (Part 2 of 3)</a:t>
            </a:r>
          </a:p>
        </p:txBody>
      </p:sp>
      <p:pic>
        <p:nvPicPr>
          <p:cNvPr id="71683" name="Picture 3" descr="C:\WINDOWS\Desktop\Oh_type\savitch_gif\c14_rev\savitch_c14d07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5D7C231-CD09-46EA-AE29-18600F1AF2D4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Our Ordered Pair Class and Automatic Boxing (Part 3 of 3)</a:t>
            </a:r>
          </a:p>
        </p:txBody>
      </p:sp>
      <p:pic>
        <p:nvPicPr>
          <p:cNvPr id="72707" name="Picture 3" descr="C:\WINDOWS\Desktop\Oh_type\savitch_gif\c14_rev\savitch_c14d07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9EA5BA8-F6AC-4139-A179-5814D0E5792D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order to make use of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class, it must first be imported from the package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java.util</a:t>
            </a:r>
          </a:p>
          <a:p>
            <a:pPr eaLnBrk="1" hangingPunct="1"/>
            <a:r>
              <a:rPr lang="en-US" sz="2800" smtClean="0"/>
              <a:t>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is created and named in the same way as object of any class, except that you specify the base type as follows: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ArrayList&lt;BaseType&gt; aList = 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 new ArrayList&lt;BaseType&gt;();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6D4CC58-70EF-4540-B43F-66697A1FE5A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Class Definition Can Have More Than One Type Parameter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generic class definition can have any number of type parameters</a:t>
            </a:r>
          </a:p>
          <a:p>
            <a:pPr lvl="1" eaLnBrk="1" hangingPunct="1"/>
            <a:r>
              <a:rPr lang="en-US" smtClean="0"/>
              <a:t>Multiple type parameters are listed in angular brackets just as in the single type parameter case, but are separated by commas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E8F540D-E183-4C50-AD83-1CA431E25916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Multiple Type Parameters (Part 1 of 4)</a:t>
            </a:r>
          </a:p>
        </p:txBody>
      </p:sp>
      <p:pic>
        <p:nvPicPr>
          <p:cNvPr id="74755" name="Picture 3" descr="C:\WINDOWS\Desktop\Oh_type\savitch_gif\c14_rev\savitch_c14d08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6B071F5-47CE-4F15-8BEA-9B0BC95E6CD1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Multiple Type Parameters (Part 2 of 4)</a:t>
            </a:r>
          </a:p>
        </p:txBody>
      </p:sp>
      <p:pic>
        <p:nvPicPr>
          <p:cNvPr id="75779" name="Picture 3" descr="C:\WINDOWS\Desktop\Oh_type\savitch_gif\c14_rev\savitch_c14d08_2of4.gi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5557838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4787FD0-A158-4EA9-9599-4D69005A495A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Multiple Type Parameters (Part 3 of 4)</a:t>
            </a:r>
          </a:p>
        </p:txBody>
      </p:sp>
      <p:pic>
        <p:nvPicPr>
          <p:cNvPr id="76803" name="Picture 3" descr="C:\WINDOWS\Desktop\Oh_type\savitch_gif\c14_rev\savitch_c14d08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4B3C5E2-5F4E-409B-B5D2-DEF4E78C98DF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Multiple Type Parameters (Part 4 of 4)</a:t>
            </a:r>
          </a:p>
        </p:txBody>
      </p:sp>
      <p:pic>
        <p:nvPicPr>
          <p:cNvPr id="77827" name="Picture 3" descr="C:\WINDOWS\Desktop\Oh_type\savitch_gif\c14_rev\savitch_c14d08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E0575B8-5C0B-48BA-BD6E-0648690953DA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Generic Class Cannot Be an Exception Class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It is not permitted to create a generic class with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Error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Throwable</a:t>
            </a:r>
            <a:r>
              <a:rPr lang="en-US" dirty="0" smtClean="0"/>
              <a:t>, or any descendent class of </a:t>
            </a: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Throwable</a:t>
            </a:r>
            <a:endParaRPr lang="en-US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generic class cannot be created whose objects are </a:t>
            </a:r>
            <a:r>
              <a:rPr lang="en-US" dirty="0" err="1" smtClean="0"/>
              <a:t>throwable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public class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Gex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&lt;T&gt; extends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above example will generate a compiler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1DFA5C70-F64B-4D77-BE75-A36934A1D70D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Generic Class with Two Type Parameters (Part 1 of 2)</a:t>
            </a:r>
          </a:p>
        </p:txBody>
      </p:sp>
      <p:pic>
        <p:nvPicPr>
          <p:cNvPr id="79875" name="Picture 3" descr="C:\WINDOWS\Desktop\Oh_type\savitch_gif\c14_rev\savitch_c14d09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0D08AAD-B3C2-4DCF-92EF-6F59858C1DF8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Generic Class with Two Type Parameters (Part 2 of 2)</a:t>
            </a:r>
          </a:p>
        </p:txBody>
      </p:sp>
      <p:pic>
        <p:nvPicPr>
          <p:cNvPr id="80899" name="Picture 3" descr="C:\WINDOWS\Desktop\Oh_type\savitch_gif\c14_rev\savitch_c14d09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6142B21-BD2B-4851-8D39-E3D325F1B2B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Bounds for Type Parameters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Sometimes it makes sense to restrict the possible types that can be plugged in for a type parameter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</a:t>
            </a:r>
            <a:endParaRPr 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instance, to ensure that only classes that implement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400" smtClean="0"/>
              <a:t> interface are plugged in for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</a:t>
            </a:r>
            <a:r>
              <a:rPr lang="en-US" sz="2400" smtClean="0"/>
              <a:t>, define a class as follows: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 RClass&lt;T extends Comparable&gt;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"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extends Comparable</a:t>
            </a:r>
            <a:r>
              <a:rPr lang="en-US" sz="2000" smtClean="0"/>
              <a:t>"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smtClean="0"/>
              <a:t>serves as a </a:t>
            </a:r>
            <a:r>
              <a:rPr lang="en-US" sz="2000" i="1" smtClean="0"/>
              <a:t>bound</a:t>
            </a:r>
            <a:r>
              <a:rPr lang="en-US" sz="2000" smtClean="0"/>
              <a:t> on the type parameter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Any attempt to plug in a type for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</a:t>
            </a:r>
            <a:r>
              <a:rPr lang="en-US" sz="2000" smtClean="0"/>
              <a:t> which does not implement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000" smtClean="0"/>
              <a:t> interface will result in a compiler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6F96FC6-B701-48CB-BDAC-3A7027FF6089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Bounds for Type Parameters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bound on a type may be a class name (rather than an interface name)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Then only descendent classes of the bounding class may be plugged in for the type parameters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ExClass&lt;T extends Class1&gt;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bounds expression may contain multiple interfaces and up to one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there is more than one type parameter, the syntax is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Two&lt;T1 extends Class1, T2 extends Class2 &amp; Comparable&gt;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B423AC6-7DA0-45BC-9F54-80E7902D7E20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initial capacity can be specified when creating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as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following code creates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000" smtClean="0"/>
              <a:t> that stores objects of the base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smtClean="0"/>
              <a:t> with an initial capacity of 20 items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ArrayList&lt;String&gt; list =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new ArrayList&lt;String&gt;(20);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Specifying an initial capacity does not limit the size to which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can eventually grow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Note that the base type of an ArrayList is specified as a </a:t>
            </a:r>
            <a:r>
              <a:rPr lang="en-US" sz="2800" i="1" smtClean="0"/>
              <a:t>type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F2228AC-07DA-432B-8A5B-CDBE2E1FD4F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Bounded Type Parameter</a:t>
            </a:r>
          </a:p>
        </p:txBody>
      </p:sp>
      <p:pic>
        <p:nvPicPr>
          <p:cNvPr id="83971" name="Picture 3" descr="C:\WINDOWS\Desktop\Oh_type\savitch_gif\c14_rev\savitch_c14d1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BBB7E02-F25C-4320-8C5B-CCD766B1E012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Generic Interfaces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interface can have one or more type parameters</a:t>
            </a:r>
          </a:p>
          <a:p>
            <a:pPr eaLnBrk="1" hangingPunct="1"/>
            <a:r>
              <a:rPr lang="en-US" smtClean="0"/>
              <a:t>The details and notation are the same as they are for classes with type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96163BF-6D5D-4D87-B91D-9A8590F77D58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Methods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a generic class is defined, the type parameter can be used in the definitions of the methods for that generic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addition, a generic method can be defined that has its own type parameter that is not the type parameter of any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generic method can be a member of an ordinary class or a member of a generic class that has some other type parameter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type parameter of a generic method is local to that method, not to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69EE69C-0BC4-446C-AD44-8A45088AB258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Methods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type parameter must be placed (in angular brackets) after all the modifiers, and before the returned type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static &lt;T&gt; T genMethod(T[] a)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one of these generic methods is invoked, the method name is prefaced with the type to be plugged in, enclosed in angular brackets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 s = NonG.&lt;String&gt;genMethod(c);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522593A-26EF-48F2-8A04-18E9F3727C6C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with Generic Classes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generic class can be defined as a derived class of an ordinary class or of another generic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As in ordinary classes, an object of the subclass type would also be of the superclass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Given two classes: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800" smtClean="0"/>
              <a:t>, and given </a:t>
            </a:r>
            <a:r>
              <a:rPr lang="en-US" sz="2800" b="1" smtClean="0">
                <a:solidFill>
                  <a:srgbClr val="034CA1"/>
                </a:solidFill>
              </a:rPr>
              <a:t>G</a:t>
            </a:r>
            <a:r>
              <a:rPr lang="en-US" sz="2800" smtClean="0"/>
              <a:t>: a generic class, there is no relationship between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G&lt;A&gt;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G&lt;B&gt;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is true regardless of the relationship between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, e.g., if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is a subclass of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E8EF800-B274-4679-B7A5-38CE0FBECED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 Derived Generic Class (Part 1 of 2)</a:t>
            </a:r>
          </a:p>
        </p:txBody>
      </p:sp>
      <p:pic>
        <p:nvPicPr>
          <p:cNvPr id="89091" name="Picture 4" descr="C:\WINDOWS\Desktop\Oh_type\savitch_gif\c14_rev\savitch_c14d1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006A8B6-1495-46F9-981F-79AF9FBE2F18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 Derived Generic Class (Part 2 of 2)</a:t>
            </a:r>
          </a:p>
        </p:txBody>
      </p:sp>
      <p:pic>
        <p:nvPicPr>
          <p:cNvPr id="90115" name="Picture 3" descr="C:\WINDOWS\Desktop\Oh_type\savitch_gif\c14_rev\savitch_c14d1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E01E590-6F75-46EC-B89D-5CEBA379F7AA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UnorderedPair (Part 1 of 2)</a:t>
            </a:r>
          </a:p>
        </p:txBody>
      </p:sp>
      <p:pic>
        <p:nvPicPr>
          <p:cNvPr id="91139" name="Picture 3" descr="C:\WINDOWS\Desktop\Oh_type\savitch_gif\c14_rev\savitch_c14d12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82CF483-1E2C-488F-AF46-884ABDDF90F9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UnorderedPair (Part 2 of 2)</a:t>
            </a:r>
          </a:p>
        </p:txBody>
      </p:sp>
      <p:pic>
        <p:nvPicPr>
          <p:cNvPr id="92163" name="Picture 3" descr="C:\WINDOWS\Desktop\Oh_type\savitch_gif\c14_rev\savitch_c14d12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45810B1-35F5-43E6-8A04-4BBDCA661030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smtClean="0"/>
              <a:t> method is used to set an element for the first time in 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endParaRPr lang="en-US" smtClean="0">
              <a:solidFill>
                <a:srgbClr val="034CA1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list.add("something");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method name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smtClean="0"/>
              <a:t> is overloaded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There is also a two argument version that allows an item to be added at any currently used index position or at the first unused 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A8DBD8F-39AF-483A-AF12-8EF11EE5B3C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800" smtClean="0"/>
              <a:t> method is used to find out how many indices already have elements in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int howMany = list.size();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set</a:t>
            </a:r>
            <a:r>
              <a:rPr lang="en-US" sz="2800" smtClean="0"/>
              <a:t> method is used to replace any existing element, and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</a:t>
            </a:r>
            <a:r>
              <a:rPr lang="en-US" sz="2800" smtClean="0"/>
              <a:t> method is used to access the value of any existing element</a:t>
            </a:r>
            <a:endParaRPr lang="en-US" sz="2800" smtClean="0">
              <a:solidFill>
                <a:srgbClr val="034CA1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list.set(index, "something else");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String thing = list.get(index);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A098160-4709-4D36-9835-98FF3FCEEB0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3712</Words>
  <Application>Microsoft Office PowerPoint</Application>
  <PresentationFormat>On-screen Show (4:3)</PresentationFormat>
  <Paragraphs>451</Paragraphs>
  <Slides>78</Slides>
  <Notes>78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Chapter 14</vt:lpstr>
      <vt:lpstr>Introduction to Generics</vt:lpstr>
      <vt:lpstr>The ArrayList Class</vt:lpstr>
      <vt:lpstr>The ArrayList Class</vt:lpstr>
      <vt:lpstr>The ArrayList Class</vt:lpstr>
      <vt:lpstr>Using the ArrayList Class</vt:lpstr>
      <vt:lpstr>Using the ArrayList Class</vt:lpstr>
      <vt:lpstr>Using the ArrayList Class</vt:lpstr>
      <vt:lpstr>Using the ArrayList Class</vt:lpstr>
      <vt:lpstr>Tip:  Summary of Adding to an ArrayList</vt:lpstr>
      <vt:lpstr>Tip:  Summary of Adding to an ArrayList </vt:lpstr>
      <vt:lpstr>Tip:  Summary of Adding to an ArrayList </vt:lpstr>
      <vt:lpstr>Methods in the Class ArrayList</vt:lpstr>
      <vt:lpstr>Some Methods in the Class ArrayList (Part 1 of 11)</vt:lpstr>
      <vt:lpstr>Some Methods in the Class ArrayList (Part 2 of 11)</vt:lpstr>
      <vt:lpstr>Some Methods in the Class ArrayList (Part 3 of 11)</vt:lpstr>
      <vt:lpstr>Some Methods in the Class ArrayList (Part 4 of 11)</vt:lpstr>
      <vt:lpstr>Some Methods in the Class ArrayList (Part 5 of 11)</vt:lpstr>
      <vt:lpstr>Some Methods in the Class ArrayList (Part 6 of 11)</vt:lpstr>
      <vt:lpstr>Some Methods in the Class ArrayList (Part 7 of 11)</vt:lpstr>
      <vt:lpstr>Some Methods in the Class ArrayList (Part 8 of 11)</vt:lpstr>
      <vt:lpstr>Some Methods in the Class ArrayList (Part 9 of 11)</vt:lpstr>
      <vt:lpstr>Some Methods in the Class ArrayList (Part 10 of 11)</vt:lpstr>
      <vt:lpstr>Some Methods in the Class ArrayList (Part 11 of 11)</vt:lpstr>
      <vt:lpstr>Why are Some Parameters of Type Base_Type and Others of type Object</vt:lpstr>
      <vt:lpstr>The "For Each" Loop</vt:lpstr>
      <vt:lpstr>A for-each Loop Used with an ArrayList (Part 1 of 3)</vt:lpstr>
      <vt:lpstr>A for-each Loop Used with an ArrayList (Part 2 of 3)</vt:lpstr>
      <vt:lpstr>A for-each Loop Used with an ArrayList (Part 3 of 3)</vt:lpstr>
      <vt:lpstr>Golf Score Program (Part 1 of 6)</vt:lpstr>
      <vt:lpstr>Golf Score Program (Part 2 of 6)</vt:lpstr>
      <vt:lpstr>Golf Score Program (Part 3 of 6)</vt:lpstr>
      <vt:lpstr>Golf Score Program (Part 4 of 6)</vt:lpstr>
      <vt:lpstr>Golf Score Program (Part 5 of 6)</vt:lpstr>
      <vt:lpstr>Golf Score Program (Part 6 of 6)</vt:lpstr>
      <vt:lpstr>Tip:  Use trimToSize to Save Memory</vt:lpstr>
      <vt:lpstr>Pitfall:  The clone method Makes a Shallow Copy</vt:lpstr>
      <vt:lpstr>The Vector Class</vt:lpstr>
      <vt:lpstr>Parameterized Classes and Generics</vt:lpstr>
      <vt:lpstr>Nonparameterized ArrayList and Vector Classes</vt:lpstr>
      <vt:lpstr>Generics</vt:lpstr>
      <vt:lpstr>Generics</vt:lpstr>
      <vt:lpstr>A Class Definition with a Type Parameter</vt:lpstr>
      <vt:lpstr>Class Definition with a Type Parameter</vt:lpstr>
      <vt:lpstr>Tip:  Compile with the -Xlint Option</vt:lpstr>
      <vt:lpstr>A Generic Ordered Pair Class (Part 1 of 4)</vt:lpstr>
      <vt:lpstr>A Generic Ordered Pair Class (Part 2 of 4)</vt:lpstr>
      <vt:lpstr>A Generic Ordered Pair Class (Part 3 of 4)</vt:lpstr>
      <vt:lpstr>A Generic Ordered Pair Class (Part 4 of 4)</vt:lpstr>
      <vt:lpstr>Using Our Ordered Pair Class (Part 1 of 3)</vt:lpstr>
      <vt:lpstr>Using Our Ordered Pair Class (Part 2 of 3)</vt:lpstr>
      <vt:lpstr>Using Our Ordered Pair Class (Part 3 of 3)</vt:lpstr>
      <vt:lpstr>Pitfall:  A Generic Constructor Name Has No Type Parameter</vt:lpstr>
      <vt:lpstr>Pitfall:  A Primitive Type Cannot be Plugged in for a Type Parameter</vt:lpstr>
      <vt:lpstr>Pitfall:  A Type Parameter Cannot Be Used Everywhere a Type Name Can Be Used</vt:lpstr>
      <vt:lpstr>Pitfall:  An Instantiation of a Generic Class Cannot be an Array Base Type</vt:lpstr>
      <vt:lpstr>Using Our Ordered Pair Class and Automatic Boxing (Part 1 of 3)</vt:lpstr>
      <vt:lpstr>Using Our Ordered Pair Class and Automatic Boxing (Part 2 of 3)</vt:lpstr>
      <vt:lpstr>Using Our Ordered Pair Class and Automatic Boxing (Part 3 of 3)</vt:lpstr>
      <vt:lpstr>Pitfall:  A Class Definition Can Have More Than One Type Parameter</vt:lpstr>
      <vt:lpstr>Multiple Type Parameters (Part 1 of 4)</vt:lpstr>
      <vt:lpstr>Multiple Type Parameters (Part 2 of 4)</vt:lpstr>
      <vt:lpstr>Multiple Type Parameters (Part 3 of 4)</vt:lpstr>
      <vt:lpstr>Multiple Type Parameters (Part 4 of 4)</vt:lpstr>
      <vt:lpstr>Pitfall:  A Generic Class Cannot Be an Exception Class</vt:lpstr>
      <vt:lpstr>Using a Generic Class with Two Type Parameters (Part 1 of 2)</vt:lpstr>
      <vt:lpstr>Using a Generic Class with Two Type Parameters (Part 2 of 2)</vt:lpstr>
      <vt:lpstr>Bounds for Type Parameters</vt:lpstr>
      <vt:lpstr>Bounds for Type Parameters</vt:lpstr>
      <vt:lpstr>A Bounded Type Parameter</vt:lpstr>
      <vt:lpstr>Tip:  Generic Interfaces</vt:lpstr>
      <vt:lpstr>Generic Methods</vt:lpstr>
      <vt:lpstr>Generic Methods</vt:lpstr>
      <vt:lpstr>Inheritance with Generic Classes</vt:lpstr>
      <vt:lpstr>A Derived Generic Class (Part 1 of 2)</vt:lpstr>
      <vt:lpstr>A Derived Generic Class (Part 2 of 2)</vt:lpstr>
      <vt:lpstr>Using UnorderedPair (Part 1 of 2)</vt:lpstr>
      <vt:lpstr>Using UnorderedPair (Part 2 of 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Binod</cp:lastModifiedBy>
  <cp:revision>23</cp:revision>
  <dcterms:created xsi:type="dcterms:W3CDTF">2006-08-16T00:00:00Z</dcterms:created>
  <dcterms:modified xsi:type="dcterms:W3CDTF">2016-02-03T13:17:54Z</dcterms:modified>
</cp:coreProperties>
</file>