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21" r:id="rId35"/>
    <p:sldId id="322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06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546" autoAdjust="0"/>
  </p:normalViewPr>
  <p:slideViewPr>
    <p:cSldViewPr>
      <p:cViewPr varScale="1">
        <p:scale>
          <a:sx n="55" d="100"/>
          <a:sy n="55" d="100"/>
        </p:scale>
        <p:origin x="224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000D15-CA42-4AF7-8AA2-CB088AD1433B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6A3061-68BB-47F7-8A5D-B1B7F8595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67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A10A0C-5464-43B3-8706-6B346514A4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7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1BC84E-0744-4067-A3AD-48F4C0300E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77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C4F203-E626-4849-824C-8FCBA3BAB0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54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314C07-D2A8-4062-99CF-72CFAA60DE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99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D892F2-A7E9-44A1-8781-51FC8C1BD4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5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903B1A-A793-42B9-85EB-1D0F533EDD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16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B583DD-46E1-409F-A431-3929BFB0F8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91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F6F3DC-1890-4DA5-9464-5EB177DEA2F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7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498215-4693-4DE2-884D-8C859BC481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8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11A344-04FE-44A4-BA7D-474F4F7BCBC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18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6C8E8F-9A91-42C3-AE59-441E2C4E87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8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E856E5-056E-48E8-B41C-F4478D8E93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4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A21EE-BE0E-4B17-A63D-184ED86154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81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9C5A04-788A-4D57-A649-D5E22627EF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1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F3343D-9008-415C-B5A3-89836A8D04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58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FA5576-559A-441B-8BC7-A9DCCF7826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3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303CB9-643E-4ACC-B48A-41DA85F47B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6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016CED-622F-41B8-9BF2-64BADF768A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94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93194C-B50F-492B-B363-51A6A3D783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73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61F020-6E1F-4DC1-84C1-E3255D0B58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1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88C01A-955E-4B0F-9397-7A9A51EAFC4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1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416F63-A3A4-4193-A30A-E5B6711794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15AF18-7F7B-4AB4-94BE-8FC2F9DA13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6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BA8194-740A-4D44-B973-9CF8AFF609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8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F3021F-85D5-4BB8-AB47-2AD71F3236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1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C45CC9-815F-4681-B7A7-BF721AA472C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3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B72552-ABE5-4F16-B1CA-61E562C38A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429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314423-00EE-40AC-8CC5-52544E33F9B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04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FB7DD3-D89B-4077-87DE-9D0C3D7D70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685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4298AA-C882-4DEE-9F53-72445A29CA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363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2C7CD2-75F1-4CF7-B2C0-CF18EFE4F4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0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143CB3-71EE-4144-871B-D8B1C7512D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1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FF4B41-1C52-4C06-982E-A38DF65EE9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F89AF8-6A27-4294-B1E8-4D932BA6BE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157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55A634-312D-4B94-97E5-76C0C76EBB9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67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31E78F-CD44-4A13-92E2-B1B6B39D61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38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139602-117F-48BA-9BDC-363A197656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58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02A87A-C525-482A-BF43-49E5BE9742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44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7DF788-C167-4C58-B5DD-49A3AD6DC7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59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DEDF91-D235-42A5-A932-ED4A837ECC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809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757C83-7172-4029-B8FB-0AA525269B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556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C90537-7334-4A42-AF05-A96BDBCD9D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93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BE8EA5-F945-4260-A12C-23C37D68393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14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7D183F-6918-40EB-A15A-7E539C85A3E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9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A34D99-6B11-4CC3-99DF-9E3FAC3A4C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86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274C66-5289-402D-83C5-60A33EED984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914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FF4E6-1A48-4B30-8922-60E2764F749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245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BCD80E-AA24-472B-BB6E-07E99A62AA5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82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BF0A9E-9D2C-4B23-9642-956B3B3FF6C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84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6F265A-A7A7-4753-8342-E8E56B9930E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478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63AC9-4494-4E30-B68F-DAE4871B288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582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0888CE-D048-4BEC-8125-FB947E082A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22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ADB86-F8CB-4B15-AD1D-2238C595A79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433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E23FFD-3FB1-4B6F-BDF2-748A6A01499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221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5B6FE0-E7C1-4BCF-AC7C-8ED49F277A4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0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A8B46C-E938-4128-86D0-346DF25EA9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73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111D73-279E-4B7D-8A90-C3E80B82D00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21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E528C5-5770-4078-82B9-DC315F0A4D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0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970012-1BDA-459F-9CCE-BA33C7611B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7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667F43-B159-47FA-96CD-F6AB76E5B0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236D9-39E8-4C2C-9A3F-39D60E547D59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69DB0D5-18E7-43DF-A6CE-48B39095F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86265-CB5D-466E-AD85-8CB0C05EAEE1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595C7FFC-222E-45F3-BD90-18CE7A5B4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E2E89-8535-42F7-B480-0C7A0DD2477D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6837EDE-777F-41F0-A3C3-D0F77CBAE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9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74994-E165-42B1-8A55-6DD8EFF7E583}" type="datetime1">
              <a:rPr lang="en-US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0C89F4A-3BD0-49DC-A9F3-B6FE58077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882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2097E-0D52-492C-9141-B0149DB647B5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4342F53-E061-4B5E-BC9C-D97C1CE45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A60A3-5EBF-44C8-83C1-2D6EC0085959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B63922D-25F2-4B96-BB1E-E0D0BA81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8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85922-CF55-4F2B-8499-201129E91EF1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682CB49-7AA5-40AF-8F39-5A4C95DB2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0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45D68-A770-434A-AAE6-40E5529B0130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5FA36A0-9A82-40A2-8E17-8B2EC9B49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0BE3C-5247-4686-8D20-5A0D7047619C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36E3ABEE-51AE-4C64-BBE8-CE719CE35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9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36DA3-C241-4BA8-AC57-2EC10F8F1B4B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878585C5-0846-4F06-A917-452085BA8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3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151A3-7D1D-4B52-A0EF-567E04562729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130FF13B-E8A9-4EDF-8C81-169E493FC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C065F2-81AD-46EA-9D3A-197A627BAA0F}" type="datetime1">
              <a:rPr lang="en-US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DE17AB1E-630F-44B5-9E9C-5314787DE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Flow of Control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624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2017 Pearson Ltd. </a:t>
            </a:r>
            <a:br>
              <a:rPr lang="en-US" sz="1100" dirty="0">
                <a:latin typeface="Calibri" pitchFamily="34" charset="0"/>
              </a:rPr>
            </a:br>
            <a:r>
              <a:rPr lang="en-US" sz="1100" dirty="0">
                <a:latin typeface="Calibri" pitchFamily="34" charset="0"/>
              </a:rPr>
              <a:t>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8" name="Picture 2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" y="0"/>
            <a:ext cx="5545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switch</a:t>
            </a:r>
            <a:r>
              <a:rPr lang="en-US"/>
              <a:t> Statement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800"/>
              <a:t> statement is the only other kind of Java statement that implements </a:t>
            </a:r>
            <a:r>
              <a:rPr lang="en-US" sz="2800" i="1"/>
              <a:t>multiway</a:t>
            </a:r>
            <a:r>
              <a:rPr lang="en-US" sz="2800"/>
              <a:t> branching</a:t>
            </a:r>
          </a:p>
          <a:p>
            <a:pPr lvl="1" eaLnBrk="1" hangingPunct="1"/>
            <a:r>
              <a:rPr lang="en-US" sz="2400"/>
              <a:t>When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/>
              <a:t> statement is evaluated, one of a number of different branches is executed</a:t>
            </a:r>
          </a:p>
          <a:p>
            <a:pPr lvl="1" eaLnBrk="1" hangingPunct="1"/>
            <a:r>
              <a:rPr lang="en-US" sz="2400"/>
              <a:t>The choice of which branch to execute is determined by a </a:t>
            </a:r>
            <a:r>
              <a:rPr lang="en-US" sz="2400" i="1"/>
              <a:t>controlling expression</a:t>
            </a:r>
            <a:r>
              <a:rPr lang="en-US" sz="2400"/>
              <a:t> enclosed in parentheses after the keyword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switch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/>
            <a:r>
              <a:rPr lang="en-US" sz="2000"/>
              <a:t>The controlling expression must evaluate to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char</a:t>
            </a:r>
            <a:r>
              <a:rPr lang="en-US" sz="2000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000"/>
              <a:t>, or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byte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AD20BA1-29B8-4998-9B27-78D3088C160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switch</a:t>
            </a:r>
            <a:r>
              <a:rPr lang="en-US"/>
              <a:t> Statement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Each branch statement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/>
              <a:t> statement starts with the reserved word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case</a:t>
            </a:r>
            <a:r>
              <a:rPr lang="en-US" sz="2400"/>
              <a:t>, followed by a </a:t>
            </a:r>
            <a:r>
              <a:rPr lang="en-US" sz="2400" i="1"/>
              <a:t>constant </a:t>
            </a:r>
            <a:r>
              <a:rPr lang="en-US" sz="2400"/>
              <a:t>called a </a:t>
            </a:r>
            <a:r>
              <a:rPr lang="en-US" sz="2400" i="1"/>
              <a:t>case label</a:t>
            </a:r>
            <a:r>
              <a:rPr lang="en-US" sz="2400"/>
              <a:t>, followed by a colon, and then a sequence of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case label must be of the same type as the controlling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Case labels need not be listed in order or span a complete interval, but each one may appear only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sequence of statements may be followed by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000"/>
              <a:t> statement (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break;</a:t>
            </a:r>
            <a:r>
              <a:rPr lang="en-US" sz="200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6F8F72E-AC5C-445F-B08B-753BFE6229F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switch</a:t>
            </a:r>
            <a:r>
              <a:rPr lang="en-US"/>
              <a:t> Statement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/>
              <a:t>There can also be a section labeled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default</a:t>
            </a:r>
            <a:r>
              <a:rPr lang="en-US" sz="2400"/>
              <a:t>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default</a:t>
            </a:r>
            <a:r>
              <a:rPr lang="en-US" sz="2000">
                <a:solidFill>
                  <a:srgbClr val="034CA1"/>
                </a:solidFill>
              </a:rPr>
              <a:t> </a:t>
            </a:r>
            <a:r>
              <a:rPr lang="en-US" sz="2000"/>
              <a:t>section is optional, and is usually last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/>
              <a:t>Even if the case labels cover all possible outcomes in a given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000"/>
              <a:t> statement,  it is still a good practice to include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default</a:t>
            </a:r>
            <a:r>
              <a:rPr lang="en-US" sz="2000"/>
              <a:t> section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/>
              <a:t>It can be used to output an error message, for example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/>
              <a:t>When the controlling expression is evaluated, the code for the case label whose value matches the controlling expression is executed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/>
              <a:t>If no case label matches, then the only statements executed are those following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default</a:t>
            </a:r>
            <a:r>
              <a:rPr lang="en-US" sz="2000"/>
              <a:t> label (if there is one)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F8E9411-E13F-4F87-BD62-DF754494BEB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switch</a:t>
            </a:r>
            <a:r>
              <a:rPr lang="en-US"/>
              <a:t> Statement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800" dirty="0"/>
              <a:t> statement ends when it executes a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800" dirty="0"/>
              <a:t> statement, or when the end of the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800" dirty="0"/>
              <a:t> statement is reached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 dirty="0"/>
              <a:t>When the computer executes the statements after a case label, it continues until a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dirty="0"/>
              <a:t> statement is reached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 dirty="0"/>
              <a:t>If 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dirty="0"/>
              <a:t> statement is omitted, then after executing the code for one case, the computer will go on to execute the code for the next case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 dirty="0"/>
              <a:t>If 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dirty="0"/>
              <a:t> statement is omitted inadvertently, the compiler will not issue an error 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0F4DF68-0BCB-4FB5-A8DD-16D116FE120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</a:t>
            </a:r>
            <a:r>
              <a:rPr lang="en-US" sz="3200" b="1">
                <a:latin typeface="Courier New" pitchFamily="49" charset="0"/>
              </a:rPr>
              <a:t>switch</a:t>
            </a:r>
            <a:r>
              <a:rPr lang="en-US" sz="3200"/>
              <a:t> Statement</a:t>
            </a:r>
            <a:br>
              <a:rPr lang="en-US" sz="3200"/>
            </a:br>
            <a:endParaRPr lang="en-US" sz="32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switch (Controlling_Expression)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case Case_Label_1: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       Statement_Sequence_1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case Case_Label_2: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       Statement_Sequence_2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case Case_Label_n: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       Statement_Sequence_n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default: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       Default_Statement Sequence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 rot="-5400000">
            <a:off x="2431257" y="3664743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5D9C7C9-ADE1-436F-BF6B-5411D2FDDCA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1372384" y="3686861"/>
            <a:ext cx="3429000" cy="304800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50" name="Rectangle 7"/>
          <p:cNvSpPr>
            <a:spLocks noChangeArrowheads="1"/>
          </p:cNvSpPr>
          <p:nvPr/>
        </p:nvSpPr>
        <p:spPr bwMode="auto">
          <a:xfrm>
            <a:off x="1371600" y="2686638"/>
            <a:ext cx="3429000" cy="762000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The </a:t>
            </a:r>
            <a:r>
              <a:rPr lang="en-US" sz="2000" i="1" dirty="0"/>
              <a:t>conditional operator</a:t>
            </a:r>
            <a:r>
              <a:rPr lang="en-US" sz="2000" dirty="0"/>
              <a:t> is a notational variant on certain forms of the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000" dirty="0"/>
              <a:t>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Also called the </a:t>
            </a:r>
            <a:r>
              <a:rPr lang="en-US" sz="1800" i="1" dirty="0"/>
              <a:t>ternary operator</a:t>
            </a:r>
            <a:r>
              <a:rPr lang="en-US" sz="1800" dirty="0"/>
              <a:t> or </a:t>
            </a:r>
            <a:r>
              <a:rPr lang="en-US" sz="1800" i="1" dirty="0"/>
              <a:t>arithmetic 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The following examples are equivalent: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b="1" dirty="0">
                <a:solidFill>
                  <a:srgbClr val="034CA1"/>
                </a:solidFill>
                <a:latin typeface="Courier New" pitchFamily="49" charset="0"/>
              </a:rPr>
              <a:t>if (n1 &gt; n2)   max = n1; 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b="1" dirty="0">
                <a:solidFill>
                  <a:srgbClr val="034CA1"/>
                </a:solidFill>
                <a:latin typeface="Courier New" pitchFamily="49" charset="0"/>
              </a:rPr>
              <a:t>else           max = n2;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dirty="0">
                <a:solidFill>
                  <a:srgbClr val="034CA1"/>
                </a:solidFill>
                <a:latin typeface="Courier New" pitchFamily="49" charset="0"/>
              </a:rPr>
              <a:t>               </a:t>
            </a:r>
            <a:r>
              <a:rPr lang="en-US" sz="1600" dirty="0"/>
              <a:t>vs.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b="1" dirty="0">
                <a:solidFill>
                  <a:srgbClr val="034CA1"/>
                </a:solidFill>
                <a:latin typeface="Courier New" pitchFamily="49" charset="0"/>
              </a:rPr>
              <a:t>max = (n1 &gt; n2) ? n1 : n2;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The expression to the right of the assignment operator is a </a:t>
            </a:r>
            <a:r>
              <a:rPr lang="en-US" sz="1800" i="1" dirty="0"/>
              <a:t>conditional operator 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If the Boolean expression is true, then the expression evaluates to the value of the first expression (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n1</a:t>
            </a:r>
            <a:r>
              <a:rPr lang="en-US" sz="1800" dirty="0"/>
              <a:t>), otherwise it evaluates to the value of the second expression (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n2</a:t>
            </a:r>
            <a:r>
              <a:rPr lang="en-US" sz="1800" dirty="0"/>
              <a:t>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Conditional Operator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577713D-8EB4-4145-BE08-A9ED81DAB7D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Boolean Expressions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Boolean expression is an expression that is either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400"/>
              <a:t> or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simplest Boolean expressions compare the value of two expressions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time &lt; limit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yourScore == myScore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Note that Java uses two equal signs (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000"/>
              <a:t>) to perform equality testing:  A single equal sign (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000"/>
              <a:t>) is used only for assignment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Boolean expression does not need to be enclosed in parentheses, unless it is used in an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000"/>
              <a:t> statement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9406D7C-9B65-4CCA-ACAA-4DF3A8E8AD9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Java Comparison Operators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F695156-017E-41B1-A4E3-5987A3872CF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438275"/>
            <a:ext cx="8732837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Pitfall:  Using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Strings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equality comparison operator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/>
              <a:t>) can correctly test two values of a </a:t>
            </a:r>
            <a:r>
              <a:rPr lang="en-US" sz="2400" i="1"/>
              <a:t>primitive</a:t>
            </a:r>
            <a:r>
              <a:rPr lang="en-US" sz="2400"/>
              <a:t>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However, when applied to two </a:t>
            </a:r>
            <a:r>
              <a:rPr lang="en-US" sz="2400" i="1"/>
              <a:t>objects</a:t>
            </a:r>
            <a:r>
              <a:rPr lang="en-US" sz="2400"/>
              <a:t> such as objects of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/>
              <a:t> class,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/>
              <a:t> tests to see if they are stored in the same memory location, not whether or not they have the same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 order to test two strings to see if they have equal values, use the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/>
              <a:t>, or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equalsIgnoreCase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string1.equals(string2)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string1.equalsIgnoreCase(string2)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73CC71A-6FA3-49DE-A76C-F27C9742468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Lexicographic and Alphabetical Order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i="1"/>
              <a:t>Lexicographic </a:t>
            </a:r>
            <a:r>
              <a:rPr lang="en-US" sz="2000"/>
              <a:t>ordering is the same as </a:t>
            </a:r>
            <a:r>
              <a:rPr lang="en-US" sz="2000" i="1"/>
              <a:t>ASCII</a:t>
            </a:r>
            <a:r>
              <a:rPr lang="en-US" sz="2000"/>
              <a:t> ordering, and includes letters, numbers, and other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All uppercase letters are in alphabetic order, and all lowercase letters are in alphabetic order, but all uppercase letters come before lowercase letters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If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s1</a:t>
            </a:r>
            <a:r>
              <a:rPr lang="en-US" sz="1800"/>
              <a:t> and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1800"/>
              <a:t> are two variables of type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1800"/>
              <a:t> that have been given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1800"/>
              <a:t> values, then 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s1.compareTo(s2)</a:t>
            </a:r>
            <a:r>
              <a:rPr lang="en-US" sz="1800"/>
              <a:t>  returns a negative number if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s1</a:t>
            </a:r>
            <a:r>
              <a:rPr lang="en-US" sz="1800"/>
              <a:t> comes before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1800"/>
              <a:t> in lexicographic ordering, returns zero if the two strings are equal, and returns a positive number if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1800"/>
              <a:t> comes before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s1</a:t>
            </a:r>
            <a:endParaRPr lang="en-US" sz="18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/>
              <a:t>When performing an alphabetic comparison of strings (rather than a lexicographic comparison) that consist of a mix of lowercase and uppercase letters, use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compareToIgnoreCase</a:t>
            </a:r>
            <a:r>
              <a:rPr lang="en-US" sz="2000"/>
              <a:t> method instead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CB78B25-BBF3-4EA1-9EB8-A6E0E9214FB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Flow of Control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As in most programming languages, </a:t>
            </a:r>
            <a:r>
              <a:rPr lang="en-US" sz="2400" i="1"/>
              <a:t>flow of control</a:t>
            </a:r>
            <a:r>
              <a:rPr lang="en-US" sz="2400"/>
              <a:t> in Java refers to its </a:t>
            </a:r>
            <a:r>
              <a:rPr lang="en-US" sz="2400" i="1"/>
              <a:t>branching</a:t>
            </a:r>
            <a:r>
              <a:rPr lang="en-US" sz="2400"/>
              <a:t> and </a:t>
            </a:r>
            <a:r>
              <a:rPr lang="en-US" sz="2400" i="1"/>
              <a:t>looping</a:t>
            </a:r>
            <a:r>
              <a:rPr lang="en-US" sz="2400"/>
              <a:t> mechanisms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Java has several branching mechanisms: 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b="1">
                <a:solidFill>
                  <a:srgbClr val="034CA1"/>
                </a:solidFill>
              </a:rPr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400" b="1">
                <a:solidFill>
                  <a:srgbClr val="034CA1"/>
                </a:solidFill>
              </a:rPr>
              <a:t>,</a:t>
            </a:r>
            <a:r>
              <a:rPr lang="en-US" sz="2400">
                <a:solidFill>
                  <a:srgbClr val="034CA1"/>
                </a:solidFill>
              </a:rPr>
              <a:t> </a:t>
            </a:r>
            <a:r>
              <a:rPr lang="en-US" sz="2400"/>
              <a:t>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/>
              <a:t> statements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Java has three types of loop statements: 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400" b="1"/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do-while</a:t>
            </a:r>
            <a:r>
              <a:rPr lang="en-US" sz="2400"/>
              <a:t>,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/>
              <a:t>statements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Most branching and looping statements are controlled by Boolean expressions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Boolean expression evaluates to either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/>
              <a:t> or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primitive type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000"/>
              <a:t> may only take the values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/>
              <a:t> or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ECDACCA-3047-48A8-8B61-741000BCFF6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Building Boolean Expressions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When two Boolean expressions are combined using the </a:t>
            </a:r>
            <a:r>
              <a:rPr lang="en-US" sz="2000" i="1"/>
              <a:t>"and"</a:t>
            </a:r>
            <a:r>
              <a:rPr lang="en-US" sz="2000"/>
              <a:t> (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&amp;&amp;</a:t>
            </a:r>
            <a:r>
              <a:rPr lang="en-US" sz="2000"/>
              <a:t>) operator, the entire expression is true provided both expressions are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Otherwise the expression is false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When two Boolean expressions are combined using the </a:t>
            </a:r>
            <a:r>
              <a:rPr lang="en-US" sz="2000" i="1"/>
              <a:t>"or"</a:t>
            </a:r>
            <a:r>
              <a:rPr lang="en-US" sz="2000"/>
              <a:t> (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||</a:t>
            </a:r>
            <a:r>
              <a:rPr lang="en-US" sz="2000"/>
              <a:t>) operator, the entire expression is true as long as one of the expressions is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The expression is false only if both expressions are false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Any Boolean expression can be negated using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!</a:t>
            </a:r>
            <a:r>
              <a:rPr lang="en-US" sz="2000"/>
              <a:t> operator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Place the expression in parentheses and place the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!</a:t>
            </a:r>
            <a:r>
              <a:rPr lang="en-US" sz="1800"/>
              <a:t> operator in front of it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Unlike mathematical notation, strings of inequalities must be joined by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&amp;&amp;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Use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(min &lt; result) &amp;&amp; (result &lt; max)</a:t>
            </a:r>
            <a:r>
              <a:rPr lang="en-US" sz="1800"/>
              <a:t> rather than   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min &lt; result &lt; max</a:t>
            </a:r>
            <a:endParaRPr lang="en-US" sz="18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9A72C86-D3AA-4E40-BF62-3435487C5ED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Evaluating Boolean Expressions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Even though Boolean expressions are used to control branch and loop statements,  Boolean expressions can exist independently as well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Boolean variable can be given the value of a Boolean expression by using an assignment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 Boolean expression can be evaluated in the same way that an arithmetic expression is evaluated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The only difference is that arithmetic expressions produce a number as a result, while Boolean expressions produce either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/>
              <a:t> or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000"/>
              <a:t> as their result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boolean madeIt = (time &lt; limit) &amp;&amp; (limit &lt; max);</a:t>
            </a:r>
            <a:endParaRPr lang="en-US" sz="18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8D5B821-CC59-46AC-B483-64CC0156BB41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Truth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94090A1-C944-462A-83FD-4DA0A287DC5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042988"/>
            <a:ext cx="8847137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Short-Circuit and Complete Evaluation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Java can take a shortcut when the evaluation of the first part of a  Boolean expression produces a result that evaluation of the second part cannot change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This is called </a:t>
            </a:r>
            <a:r>
              <a:rPr lang="en-US" sz="2400" i="1"/>
              <a:t>short-circuit evaluation</a:t>
            </a:r>
            <a:r>
              <a:rPr lang="en-US" sz="2400"/>
              <a:t> or </a:t>
            </a:r>
            <a:r>
              <a:rPr lang="en-US" sz="2400" i="1"/>
              <a:t>lazy evaluation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For example, when evaluating two Boolean subexpressions joined by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&amp;&amp;</a:t>
            </a:r>
            <a:r>
              <a:rPr lang="en-US" sz="2000"/>
              <a:t>, if the first subexpression evaluates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000"/>
              <a:t>, then the entire expression will evaluate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000"/>
              <a:t>, no matter the value of the second subexpression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In like manner, when evaluating two Boolean subexpressions joined by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||</a:t>
            </a:r>
            <a:r>
              <a:rPr lang="en-US" sz="2000"/>
              <a:t>, if the first subexpression evaluates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/>
              <a:t>, then the entire expression will evaluate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CFED735-D9A7-47A9-AFA8-247DE46FBEF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Short-Circuit and Complete Evaluation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There are times when using short-circuit evaluation can prevent a </a:t>
            </a:r>
            <a:r>
              <a:rPr lang="en-US" sz="2400" i="1"/>
              <a:t>runtime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 the following example, if the number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kids</a:t>
            </a:r>
            <a:r>
              <a:rPr lang="en-US" sz="2000"/>
              <a:t> is equal to zero, then the second subexpression will not be evaluated, thus preventing a </a:t>
            </a:r>
            <a:r>
              <a:rPr lang="en-US" sz="2000" i="1"/>
              <a:t>divide by zero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Note that reversing the order of the subexpressions will not prevent this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if ((kids !=0) &amp;&amp; ((toys/kids) &gt;=2)) . . .</a:t>
            </a:r>
            <a:endParaRPr lang="en-US" sz="18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Sometimes it is preferable to always evaluate both expressions, i.e., request complete evaluation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 this case, use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&amp;</a:t>
            </a:r>
            <a:r>
              <a:rPr lang="en-US" sz="2000"/>
              <a:t>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|</a:t>
            </a:r>
            <a:r>
              <a:rPr lang="en-US" sz="2000"/>
              <a:t> operators instead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&amp;&amp;</a:t>
            </a:r>
            <a:r>
              <a:rPr lang="en-US" sz="2000"/>
              <a:t>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||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AFAA768-16E1-4F28-8A83-B2979C70BDD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Precedence and Associativity Rules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Boolean and arithmetic expressions need not be fully parenthesized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some or all of the parentheses are omitted, Java will follow </a:t>
            </a:r>
            <a:r>
              <a:rPr lang="en-US" sz="2400" i="1"/>
              <a:t>precedence</a:t>
            </a:r>
            <a:r>
              <a:rPr lang="en-US" sz="2400"/>
              <a:t> and </a:t>
            </a:r>
            <a:r>
              <a:rPr lang="en-US" sz="2400" i="1"/>
              <a:t>associativity</a:t>
            </a:r>
            <a:r>
              <a:rPr lang="en-US" sz="2400"/>
              <a:t> rules (summarized in the following table) to determine the order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one operator occurs higher in the table than another, it has </a:t>
            </a:r>
            <a:r>
              <a:rPr lang="en-US" sz="2000" i="1"/>
              <a:t>higher precedence</a:t>
            </a:r>
            <a:r>
              <a:rPr lang="en-US" sz="2000"/>
              <a:t>, and is grouped with its operands before the operator of lower precedence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two operators have the same precedence, then </a:t>
            </a:r>
            <a:r>
              <a:rPr lang="en-US" sz="2000" i="1"/>
              <a:t>associativity rules</a:t>
            </a:r>
            <a:r>
              <a:rPr lang="en-US" sz="2000"/>
              <a:t> determine which is grouped first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A10BAEC-EF55-4500-B6D0-5AFD4D48AE53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239B12A-115E-4A9A-9523-0A8386B3036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245" y="304800"/>
            <a:ext cx="6115155" cy="579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52400"/>
            <a:ext cx="2362200" cy="5568950"/>
          </a:xfrm>
        </p:spPr>
        <p:txBody>
          <a:bodyPr/>
          <a:lstStyle/>
          <a:p>
            <a:pPr eaLnBrk="1" hangingPunct="1"/>
            <a:r>
              <a:rPr lang="en-US" sz="2800" dirty="0"/>
              <a:t>Precedence and Associativity Rules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Evaluating Expressions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In general, parentheses in an expression help to document the programmer's intent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Instead of relying on precedence and associativity rules, it is best to include most parentheses, except where the intended meaning is obvious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 </a:t>
            </a:r>
            <a:r>
              <a:rPr lang="en-US" sz="2000" i="1"/>
              <a:t>Binding</a:t>
            </a:r>
            <a:r>
              <a:rPr lang="en-US" sz="2000"/>
              <a:t>:  The association of operands with their operators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A fully parenthesized expression accomplishes binding for all the operators in an expression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i="1"/>
              <a:t>Side Effects</a:t>
            </a:r>
            <a:r>
              <a:rPr lang="en-US" sz="2000"/>
              <a:t>:  When, in addition to returning a value, an expression changes something, such as the value of a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The </a:t>
            </a:r>
            <a:r>
              <a:rPr lang="en-US" sz="1800" i="1"/>
              <a:t>assignment</a:t>
            </a:r>
            <a:r>
              <a:rPr lang="en-US" sz="1800"/>
              <a:t>, </a:t>
            </a:r>
            <a:r>
              <a:rPr lang="en-US" sz="1800" i="1"/>
              <a:t>increment</a:t>
            </a:r>
            <a:r>
              <a:rPr lang="en-US" sz="1800"/>
              <a:t>, and </a:t>
            </a:r>
            <a:r>
              <a:rPr lang="en-US" sz="1800" i="1"/>
              <a:t>decrement </a:t>
            </a:r>
            <a:r>
              <a:rPr lang="en-US" sz="1800"/>
              <a:t>operators all produce side effects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F3859F6-4B6C-4096-A3A2-C48CFB89F52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Rules for Evaluating Expressions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Perform binding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Determine the equivalent fully parenthesized expression using the precedence and associativity rules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Proceeding left to right, evaluate whatever subexpressions can be immediately evaluated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These subexpressions will be operands or method arguments, e.g., numeric constants or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Evaluate each outer operation and method invocation as soon as all of its operands (i.e., arguments) have been evaluated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45A6AE6-5D91-4F8E-A960-5341EAD8CD8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Loops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i="1"/>
              <a:t>Loops</a:t>
            </a:r>
            <a:r>
              <a:rPr lang="en-US" sz="2800"/>
              <a:t> in Java are similar to those in other high-level languages</a:t>
            </a:r>
          </a:p>
          <a:p>
            <a:pPr eaLnBrk="1" hangingPunct="1"/>
            <a:r>
              <a:rPr lang="en-US" sz="2800"/>
              <a:t>Java has three types of loop statements: 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800"/>
              <a:t>,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do-while</a:t>
            </a:r>
            <a:r>
              <a:rPr lang="en-US" sz="2800"/>
              <a:t>, and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/>
              <a:t> statements</a:t>
            </a:r>
          </a:p>
          <a:p>
            <a:pPr lvl="1" eaLnBrk="1" hangingPunct="1"/>
            <a:r>
              <a:rPr lang="en-US" sz="2400"/>
              <a:t>The code that is repeated in a loop is called the </a:t>
            </a:r>
            <a:r>
              <a:rPr lang="en-US" sz="2400" i="1"/>
              <a:t>body</a:t>
            </a:r>
            <a:r>
              <a:rPr lang="en-US" sz="2400"/>
              <a:t> of the loop</a:t>
            </a:r>
          </a:p>
          <a:p>
            <a:pPr lvl="1" eaLnBrk="1" hangingPunct="1"/>
            <a:r>
              <a:rPr lang="en-US" sz="2400"/>
              <a:t>Each repetition of the loop body is called an </a:t>
            </a:r>
            <a:r>
              <a:rPr lang="en-US" sz="2400" i="1"/>
              <a:t>iteration</a:t>
            </a:r>
            <a:r>
              <a:rPr lang="en-US" sz="2400"/>
              <a:t> of the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66F8498-A729-48C9-99AC-71999C044154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Branching with an </a:t>
            </a:r>
            <a:r>
              <a:rPr lang="en-US" sz="3200" b="1">
                <a:latin typeface="Courier New" pitchFamily="49" charset="0"/>
              </a:rPr>
              <a:t>if-else</a:t>
            </a:r>
            <a:r>
              <a:rPr lang="en-US" sz="3200"/>
              <a:t> Statement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/>
              <a:t> statement chooses between two alternative statements based on the value of a Boolean expression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if 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Yes_Statement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else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No_Statement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/>
              <a:t> must be enclosed in parentheses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If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/>
              <a:t> is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/>
              <a:t>, then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Yes_Statement</a:t>
            </a:r>
            <a:r>
              <a:rPr lang="en-US" sz="2000"/>
              <a:t> is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If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/>
              <a:t> is false, then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No_Statement</a:t>
            </a:r>
            <a:r>
              <a:rPr lang="en-US" sz="2000"/>
              <a:t> is executed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EF35596-3AA1-4E17-A0E6-8A0CDDA62F1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while</a:t>
            </a:r>
            <a:r>
              <a:rPr lang="en-US"/>
              <a:t> statement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400"/>
              <a:t> statement is used to repeat a portion of code (i.e., the loop body) based on the evaluation of a Boolean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Boolean expression is checked </a:t>
            </a:r>
            <a:r>
              <a:rPr lang="en-US" sz="2000" i="1"/>
              <a:t>before</a:t>
            </a:r>
            <a:r>
              <a:rPr lang="en-US" sz="2000"/>
              <a:t> the loop body is executed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When false, the loop body is not executed at 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Before the execution of each following iteration of the loop body, the Boolean expression is checked again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If true, the loop body is executed again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If false, the loop statement 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loop body can consist of a single statement,  or multiple statements enclosed in a pair of braces</a:t>
            </a:r>
            <a:r>
              <a:rPr lang="en-US" sz="2000" b="1"/>
              <a:t> </a:t>
            </a:r>
            <a:r>
              <a:rPr lang="en-US" sz="2000"/>
              <a:t>(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 }</a:t>
            </a:r>
            <a:r>
              <a:rPr lang="en-US" sz="200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A781876-5D4C-4251-BB20-3ABECF9265C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1955800" y="1408113"/>
            <a:ext cx="5618163" cy="1073150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1984375" y="2851150"/>
            <a:ext cx="5618163" cy="2974975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8825" y="1676400"/>
            <a:ext cx="5667375" cy="4038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while (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 Statement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/>
              <a:t>                          Or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while (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 Statement_1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 Statement_2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Statement_Last</a:t>
            </a:r>
            <a:endParaRPr lang="en-US" sz="24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while</a:t>
            </a:r>
            <a:r>
              <a:rPr lang="en-US"/>
              <a:t> Syntax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 rot="-5400000">
            <a:off x="3190081" y="4325145"/>
            <a:ext cx="854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9CB0C34-426D-47BA-90EB-5A7976C43844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do-while</a:t>
            </a:r>
            <a:r>
              <a:rPr lang="en-US"/>
              <a:t> Statement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do-while</a:t>
            </a:r>
            <a:r>
              <a:rPr lang="en-US" sz="2400"/>
              <a:t> statement is used to execute a portion of code (i.e., the loop body), and then repeat it based on the evaluation of a Boolean 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loop body is executed at least once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The Boolean expression is checked </a:t>
            </a:r>
            <a:r>
              <a:rPr lang="en-US" sz="1800" i="1"/>
              <a:t>after</a:t>
            </a:r>
            <a:r>
              <a:rPr lang="en-US" sz="1800"/>
              <a:t> the loop body is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Boolean expression is checked after each iteration of the loop 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If true, the loop body is executed again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If false, the loop statement ends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Don't forget to put a semicolon after the Boolean 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Like the while statement, the loop body can consist of a single statement,  or multiple statements enclosed in a pair of braces (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  <a:r>
              <a:rPr lang="en-US" sz="200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6501975-5C81-4F72-A564-D7627BEFCD6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1662113" y="1544638"/>
            <a:ext cx="5849937" cy="1233487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1670050" y="3078163"/>
            <a:ext cx="5849938" cy="2698750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1650" y="1676400"/>
            <a:ext cx="5946775" cy="4038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while (Boolean_Expression);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                   Or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Statement_1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b="1">
              <a:solidFill>
                <a:srgbClr val="034CA1"/>
              </a:solidFill>
              <a:latin typeface="Courier New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Statement_Last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}  while (Boolean_Expression);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do-while</a:t>
            </a:r>
            <a:r>
              <a:rPr lang="en-US"/>
              <a:t> Syntax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 rot="-5400000">
            <a:off x="2737644" y="4421982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639351A-EECF-4025-920D-3A5F8E49924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while and do-while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0C89F4A-3BD0-49DC-A9F3-B6FE58077BE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914400" y="1752600"/>
            <a:ext cx="65532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following structure for a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do-while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loop: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 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 Statements;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while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(Boolean condition);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equivalent while loop is:</a:t>
            </a:r>
            <a:b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Statements;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(Boolean condition)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 Statements;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66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do-while and while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0C89F4A-3BD0-49DC-A9F3-B6FE58077BE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85800" y="1828800"/>
            <a:ext cx="6705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following structure for a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while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loop: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(Boolean condition)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 Statements;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The equivalent 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do-while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loop is: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(Boolean condition)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 Statements;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while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(Boolean condition);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63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Algorithms and Pseudocode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hard part of solving a problem with a computer program is not dealing with the syntax rules of a programming language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Rather, coming up with the underlying solution method is the most difficult part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An </a:t>
            </a:r>
            <a:r>
              <a:rPr lang="en-US" sz="2000" i="1"/>
              <a:t>algorithm</a:t>
            </a:r>
            <a:r>
              <a:rPr lang="en-US" sz="2000"/>
              <a:t> is a set of precise instructions that lead to a solution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An algorithm is normally written in </a:t>
            </a:r>
            <a:r>
              <a:rPr lang="en-US" sz="1800" i="1"/>
              <a:t>pseudocode</a:t>
            </a:r>
            <a:r>
              <a:rPr lang="en-US" sz="1800"/>
              <a:t>, which is a mixture of programming language and a human language, like English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Pseudocode must be precise and clear enough so that a good programmer can convert it to syntactically correct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However, pseudocode is much less rigid than code:  One needn't worry about the fine points of syntax or declaring variables, for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1420165-8A9C-4E8F-A7C1-B30CED6DD9BC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for</a:t>
            </a:r>
            <a:r>
              <a:rPr lang="en-US"/>
              <a:t>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statement is most commonly used to step through an integer variable in equal increments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It begins with the keyword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, followed by three expressions in parentheses that describe what to do with one or more </a:t>
            </a:r>
            <a:r>
              <a:rPr lang="en-US" sz="2400" i="1"/>
              <a:t>controlling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first expression tells how the control variable or variables are </a:t>
            </a:r>
            <a:r>
              <a:rPr lang="en-US" sz="2000" i="1"/>
              <a:t>initialized</a:t>
            </a:r>
            <a:r>
              <a:rPr lang="en-US" sz="2000"/>
              <a:t> or </a:t>
            </a:r>
            <a:r>
              <a:rPr lang="en-US" sz="2000" i="1"/>
              <a:t>declared</a:t>
            </a:r>
            <a:r>
              <a:rPr lang="en-US" sz="2000"/>
              <a:t> and </a:t>
            </a:r>
            <a:r>
              <a:rPr lang="en-US" sz="2000" i="1"/>
              <a:t>initialized</a:t>
            </a:r>
            <a:r>
              <a:rPr lang="en-US" sz="2000"/>
              <a:t> before the first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second expression determines when the loop should </a:t>
            </a:r>
            <a:r>
              <a:rPr lang="en-US" sz="2000" i="1"/>
              <a:t>end</a:t>
            </a:r>
            <a:r>
              <a:rPr lang="en-US" sz="2000"/>
              <a:t>, based on the evaluation of a Boolean expression </a:t>
            </a:r>
            <a:r>
              <a:rPr lang="en-US" sz="2000" i="1"/>
              <a:t>before</a:t>
            </a:r>
            <a:r>
              <a:rPr lang="en-US" sz="2000"/>
              <a:t> each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third expression tells how the control variable or variables are </a:t>
            </a:r>
            <a:r>
              <a:rPr lang="en-US" sz="2000" i="1"/>
              <a:t>updated</a:t>
            </a:r>
            <a:r>
              <a:rPr lang="en-US" sz="2000"/>
              <a:t> </a:t>
            </a:r>
            <a:r>
              <a:rPr lang="en-US" sz="2000" i="1"/>
              <a:t>after</a:t>
            </a:r>
            <a:r>
              <a:rPr lang="en-US" sz="2000"/>
              <a:t> each iteration of the loop body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BE9A4EF-25E7-450D-B753-4D6A69C4F71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for</a:t>
            </a:r>
            <a:r>
              <a:rPr lang="en-US"/>
              <a:t> Statement Syntax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 (Initializing; Boolean_Expression; Update)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Body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Body</a:t>
            </a:r>
            <a:r>
              <a:rPr lang="en-US" sz="2400"/>
              <a:t> may consist of a single statement or a list of statements enclosed in a pair of braces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{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}</a:t>
            </a:r>
            <a:r>
              <a:rPr lang="en-US" sz="24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Note that the three control expressions are separated by two, not three, semicolons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Note that there is no semicolon after the closing parenthesis at the beginning of the loop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B91B0E9-9638-4308-BBF3-F2CA683BF9E3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Semantics of the </a:t>
            </a:r>
            <a:r>
              <a:rPr lang="en-US" b="1">
                <a:latin typeface="Courier New" pitchFamily="49" charset="0"/>
              </a:rPr>
              <a:t>for</a:t>
            </a:r>
            <a:r>
              <a:rPr lang="en-US"/>
              <a:t> Statement</a:t>
            </a:r>
          </a:p>
        </p:txBody>
      </p:sp>
      <p:pic>
        <p:nvPicPr>
          <p:cNvPr id="50179" name="Picture 6" descr="D3_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781050"/>
            <a:ext cx="6319837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B3D24D4-F881-4083-B816-0E2A1717B5F0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Statements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Each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Yes_Statement</a:t>
            </a:r>
            <a:r>
              <a:rPr lang="en-US" sz="2800"/>
              <a:t> and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No_Statement</a:t>
            </a:r>
            <a:r>
              <a:rPr lang="en-US" sz="28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800"/>
              <a:t>branch of an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800"/>
              <a:t> can be a made up of a single statement or many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/>
              <a:t>Compound Statement</a:t>
            </a:r>
            <a:r>
              <a:rPr lang="en-US" sz="2800"/>
              <a:t>:  A branch statement that is made up of a list of statements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compound statement must always be enclosed in a pair of braces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{ }</a:t>
            </a:r>
            <a:r>
              <a:rPr lang="en-US" sz="24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compound statement can be used anywhere that a single statement can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CAE5DC8-D42E-404E-B472-3C8AB2081FB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for</a:t>
            </a:r>
            <a:r>
              <a:rPr lang="en-US" sz="3200">
                <a:latin typeface="Courier New" pitchFamily="49" charset="0"/>
              </a:rPr>
              <a:t> </a:t>
            </a:r>
            <a:r>
              <a:rPr lang="en-US" sz="3200"/>
              <a:t>Statement Syntax and Alternate Semantics</a:t>
            </a:r>
          </a:p>
        </p:txBody>
      </p:sp>
      <p:pic>
        <p:nvPicPr>
          <p:cNvPr id="51203" name="Picture 6" descr="D3_10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85950"/>
            <a:ext cx="75057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5A91754-9E2D-40C1-86FB-07C9731842B9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-152400"/>
            <a:ext cx="8431212" cy="1143000"/>
          </a:xfrm>
        </p:spPr>
        <p:txBody>
          <a:bodyPr/>
          <a:lstStyle/>
          <a:p>
            <a:pPr eaLnBrk="1" hangingPunct="1"/>
            <a:r>
              <a:rPr lang="en-US" sz="3000" b="1">
                <a:latin typeface="Courier New" pitchFamily="49" charset="0"/>
              </a:rPr>
              <a:t>for</a:t>
            </a:r>
            <a:r>
              <a:rPr lang="en-US" sz="3000">
                <a:latin typeface="Courier New" pitchFamily="49" charset="0"/>
              </a:rPr>
              <a:t> </a:t>
            </a:r>
            <a:r>
              <a:rPr lang="en-US" sz="3000"/>
              <a:t>Statement Syntax and Alternate Semantics</a:t>
            </a:r>
          </a:p>
        </p:txBody>
      </p:sp>
      <p:pic>
        <p:nvPicPr>
          <p:cNvPr id="52227" name="Picture 4" descr="D3_10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668338"/>
            <a:ext cx="6046787" cy="577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DA63141-B13A-49D8-8B91-E99E68E1EF40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Comma in </a:t>
            </a:r>
            <a:r>
              <a:rPr lang="en-US" b="1">
                <a:latin typeface="Courier New" pitchFamily="49" charset="0"/>
              </a:rPr>
              <a:t>for</a:t>
            </a:r>
            <a:r>
              <a:rPr lang="en-US"/>
              <a:t> Statements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 can contain multiple initialization actions separated with commas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Caution must be used when combining a declaration with multiple 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is illegal to combine multiple type declarations with multiple actions, for example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To avoid possible problems, it is best to declare all variables outside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/>
              <a:t>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 can contain multiple update actions, separated with commas, also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is even possible to eliminate the loop body in this way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However,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/>
              <a:t> loop can contain only one Boolean expression to test for ending the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BBF7679-1B07-441C-ABCA-9B45217DB45B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Infinite Loops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89863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800"/>
              <a:t>,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do-while</a:t>
            </a:r>
            <a:r>
              <a:rPr lang="en-US" sz="2800"/>
              <a:t>, or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/>
              <a:t> loop should be designed so that the value tested in the Boolean expression is changed in a way that eventually makes it false, and terminates the loop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If the Boolean expression remains true, then the loop will run forever, resulting in an  </a:t>
            </a:r>
            <a:r>
              <a:rPr lang="en-US" sz="2800" i="1"/>
              <a:t>infinite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Loops that check for equality or inequality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/>
              <a:t> or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!=</a:t>
            </a:r>
            <a:r>
              <a:rPr lang="en-US" sz="2400"/>
              <a:t>) are especially prone to this error and should be avoided if possible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8EBCA38-7A77-4D79-BA0A-29BCCE4ACF9D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Loops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Loops can be </a:t>
            </a:r>
            <a:r>
              <a:rPr lang="en-US" sz="2400" i="1"/>
              <a:t>nested</a:t>
            </a:r>
            <a:r>
              <a:rPr lang="en-US" sz="2400"/>
              <a:t>, just like other Java structures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When nested, the inner loop iterates from beginning to end for each single iteration of the outer loop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rowNum, columnNum;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 (rowNum = 1; rowNum &lt;=3; rowNum++)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for (columnNum = 1; columnNum &lt;=2;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  columnNum++)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System.out.print(" row " + rowNum +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 " column " + columnNum);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System.out.println();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08CBE6B-2105-4CB2-9337-55321F0AC381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</a:t>
            </a:r>
            <a:r>
              <a:rPr lang="en-US" sz="3200" b="1">
                <a:latin typeface="Courier New" pitchFamily="49" charset="0"/>
              </a:rPr>
              <a:t>break</a:t>
            </a:r>
            <a:r>
              <a:rPr lang="en-US" sz="3200"/>
              <a:t> and </a:t>
            </a:r>
            <a:r>
              <a:rPr lang="en-US" sz="3200" b="1">
                <a:latin typeface="Courier New" pitchFamily="49" charset="0"/>
              </a:rPr>
              <a:t>continue</a:t>
            </a:r>
            <a:r>
              <a:rPr lang="en-US" sz="3200"/>
              <a:t> Statements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005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/>
              <a:t> statement consists of the keyword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/>
              <a:t> followed by a semicolon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When executed,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000"/>
              <a:t> statement ends the nearest enclosing switch or loop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continue</a:t>
            </a:r>
            <a:r>
              <a:rPr lang="en-US" sz="2400"/>
              <a:t> statement consists of the keyword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continue</a:t>
            </a:r>
            <a:r>
              <a:rPr lang="en-US" sz="2400"/>
              <a:t> followed by a semicolon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When executed,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continue</a:t>
            </a:r>
            <a:r>
              <a:rPr lang="en-US" sz="2000"/>
              <a:t> statement ends the current loop body iteration of the nearest enclosing loop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Note that in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/>
              <a:t> loop,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continue</a:t>
            </a:r>
            <a:r>
              <a:rPr lang="en-US" sz="2000"/>
              <a:t> statement transfers control to the </a:t>
            </a:r>
            <a:r>
              <a:rPr lang="en-US" sz="2000" i="1"/>
              <a:t>update</a:t>
            </a:r>
            <a:r>
              <a:rPr lang="en-US" sz="2000"/>
              <a:t> expression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When loop statements are nested, remember that any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/>
              <a:t> or </a:t>
            </a:r>
            <a:r>
              <a:rPr lang="en-US" sz="2400">
                <a:solidFill>
                  <a:srgbClr val="034CA1"/>
                </a:solidFill>
              </a:rPr>
              <a:t>continue</a:t>
            </a:r>
            <a:r>
              <a:rPr lang="en-US" sz="2400"/>
              <a:t> statement applies to the innermost, containing loop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383F51E-80BB-4EE3-A7FF-8CE222A0991D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Labeled </a:t>
            </a:r>
            <a:r>
              <a:rPr lang="en-US" b="1">
                <a:latin typeface="Courier New" pitchFamily="49" charset="0"/>
              </a:rPr>
              <a:t>break</a:t>
            </a:r>
            <a:r>
              <a:rPr lang="en-US"/>
              <a:t> Statement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57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There is a type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/>
              <a:t> statement that, when used in nested loops, can end any containing loop, not just the innermost loop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an enclosing loop statement is labeled with an </a:t>
            </a:r>
            <a:r>
              <a:rPr lang="en-US" sz="2400" i="1"/>
              <a:t>Identifier, </a:t>
            </a:r>
            <a:r>
              <a:rPr lang="en-US" sz="2400"/>
              <a:t>then the following version of the break statement will exit the labeled loop, even if it is not the innermost enclosing loop: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break someIdentifier;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To label a loop, simply precede it with an </a:t>
            </a:r>
            <a:r>
              <a:rPr lang="en-US" sz="2400" i="1"/>
              <a:t>Identifier</a:t>
            </a:r>
            <a:r>
              <a:rPr lang="en-US" sz="2400"/>
              <a:t> and a colon: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someIdentifier: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664EA84-A04D-4E51-88AB-190D1ED46703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exit</a:t>
            </a:r>
            <a:r>
              <a:rPr lang="en-US"/>
              <a:t> Statement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800"/>
              <a:t> statement will end a loop or switch statement, but will not end the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exit</a:t>
            </a:r>
            <a:r>
              <a:rPr lang="en-US" sz="2800"/>
              <a:t> statement will immediately end the program as soon as it is invoked: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System.exit(0);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exit</a:t>
            </a:r>
            <a:r>
              <a:rPr lang="en-US" sz="2800"/>
              <a:t> statement takes one integer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By tradition, a zero argument is used to indicate a normal ending of the program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2CC1B9E-D4B4-4C37-B000-62DE131EB7BF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Loop Bugs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two most common kinds of loop errors are unintended </a:t>
            </a:r>
            <a:r>
              <a:rPr lang="en-US" sz="2800" i="1"/>
              <a:t>infinite loops</a:t>
            </a:r>
            <a:r>
              <a:rPr lang="en-US" sz="2800"/>
              <a:t> and </a:t>
            </a:r>
            <a:r>
              <a:rPr lang="en-US" sz="2800" i="1"/>
              <a:t>off-by-one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An off-by-one error is when a loop repeats the loop body one too many or one too few times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This usually results from a carelessly designed Boolean test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Use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/>
              <a:t> in the controlling Boolean expression can lead to an infinite loop or an off-by-one error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This sort of testing works only for characters and integers, and should never be used for floating-point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0AB5268-CFE8-42E5-AB77-FC4806DE86B0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Tracing Variables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i="1"/>
              <a:t>Tracing variables</a:t>
            </a:r>
            <a:r>
              <a:rPr lang="en-US" sz="2400"/>
              <a:t> involves watching one or more variables change value while a program is running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This can make it easier to discover errors in a program and debug them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Many </a:t>
            </a:r>
            <a:r>
              <a:rPr lang="en-US" sz="2400" i="1"/>
              <a:t>IDE</a:t>
            </a:r>
            <a:r>
              <a:rPr lang="en-US" sz="2400"/>
              <a:t>s (</a:t>
            </a:r>
            <a:r>
              <a:rPr lang="en-US" sz="2400" i="1"/>
              <a:t>Integrated Development Environments</a:t>
            </a:r>
            <a:r>
              <a:rPr lang="en-US" sz="2400"/>
              <a:t>) have a built-in utility that allows variables to be traced without making any changes to the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Another way to trace variables is to simply insert temporary output statements in a program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System.out.println("n = " + n);  // Tracing 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When the error is found and corrected, the trace statements can simply be commented 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8019980-84ED-4FDB-A2D4-2ACD156F656B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Statements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if (myScore &gt; your Score)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System.out.println("I win!");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wager = wager + 100;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System.out.println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("I wish these were golf scores.");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wager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E03E5D4-7249-4900-BE81-51ED4BD3215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Debugging Techniques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/>
              <a:t>Examine the system as a whole – don’t assume the bug occurs in one particular place</a:t>
            </a:r>
          </a:p>
          <a:p>
            <a:pPr eaLnBrk="1" hangingPunct="1"/>
            <a:r>
              <a:rPr lang="en-US" sz="2800"/>
              <a:t>Try different test cases and check the input values</a:t>
            </a:r>
          </a:p>
          <a:p>
            <a:pPr eaLnBrk="1" hangingPunct="1"/>
            <a:r>
              <a:rPr lang="en-US" sz="2800"/>
              <a:t>Comment out blocks of code to narrow down the offending code</a:t>
            </a:r>
          </a:p>
          <a:p>
            <a:pPr eaLnBrk="1" hangingPunct="1"/>
            <a:r>
              <a:rPr lang="en-US" sz="2800"/>
              <a:t>Check common pitfalls</a:t>
            </a:r>
          </a:p>
          <a:p>
            <a:pPr eaLnBrk="1" hangingPunct="1"/>
            <a:r>
              <a:rPr lang="en-US" sz="2800"/>
              <a:t>Take a break and come back later</a:t>
            </a:r>
          </a:p>
          <a:p>
            <a:pPr eaLnBrk="1" hangingPunct="1"/>
            <a:r>
              <a:rPr lang="en-US" sz="2800"/>
              <a:t>DO NOT make random changes just hoping that the change will fix the problem!  </a:t>
            </a:r>
          </a:p>
          <a:p>
            <a:pPr eaLnBrk="1" hangingPunct="1"/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6862F38-89A5-427A-9CAF-8C3876BD219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Debugging Example (1 of 9)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/>
              <a:t>The following code is supposed to present a menu and get user input until either ‘a’ or ‘b’ is entered.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3-</a:t>
            </a:r>
            <a:fld id="{8F74ACC3-F427-40C6-8076-718B4493C46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2470" name="TextBox 5"/>
          <p:cNvSpPr txBox="1">
            <a:spLocks noChangeArrowheads="1"/>
          </p:cNvSpPr>
          <p:nvPr/>
        </p:nvSpPr>
        <p:spPr bwMode="auto">
          <a:xfrm>
            <a:off x="1066800" y="2971800"/>
            <a:ext cx="74168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String s = "";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char c = ' ';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 eaLnBrk="1" hangingPunct="1"/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System.out.println("Enter 'A' for option A or 'B' for option B.");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s = keyboard.next();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s.toLowerCase();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c = s.substring(0,1);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pPr eaLnBrk="1" hangingPunct="1"/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Debugging Example (2 of 9)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773363"/>
          </a:xfrm>
        </p:spPr>
        <p:txBody>
          <a:bodyPr/>
          <a:lstStyle/>
          <a:p>
            <a:pPr eaLnBrk="1" hangingPunct="1"/>
            <a:r>
              <a:rPr lang="en-US"/>
              <a:t>Using the “random change” debugging technique we might try to change the data type of </a:t>
            </a:r>
            <a:r>
              <a:rPr lang="en-US">
                <a:latin typeface="Courier New" pitchFamily="49" charset="0"/>
                <a:cs typeface="Courier New" pitchFamily="49" charset="0"/>
              </a:rPr>
              <a:t>c</a:t>
            </a:r>
            <a:r>
              <a:rPr lang="en-US"/>
              <a:t> to </a:t>
            </a:r>
            <a:r>
              <a:rPr lang="en-US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/>
              <a:t>, to make the types match</a:t>
            </a:r>
          </a:p>
          <a:p>
            <a:pPr eaLnBrk="1" hangingPunct="1"/>
            <a:r>
              <a:rPr lang="en-US"/>
              <a:t>This results in more errors since the rest of the code treats </a:t>
            </a:r>
            <a:r>
              <a:rPr lang="en-US">
                <a:latin typeface="Courier New" pitchFamily="49" charset="0"/>
                <a:cs typeface="Courier New" pitchFamily="49" charset="0"/>
              </a:rPr>
              <a:t>c</a:t>
            </a:r>
            <a:r>
              <a:rPr lang="en-US"/>
              <a:t> like a </a:t>
            </a:r>
            <a:r>
              <a:rPr lang="en-US">
                <a:latin typeface="Courier New" pitchFamily="49" charset="0"/>
                <a:cs typeface="Courier New" pitchFamily="49" charset="0"/>
              </a:rPr>
              <a:t>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3-</a:t>
            </a:r>
            <a:fld id="{CF6F4872-D0DE-4D6C-B4C1-3B9C40ECC16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3494" name="TextBox 7"/>
          <p:cNvSpPr txBox="1">
            <a:spLocks noChangeArrowheads="1"/>
          </p:cNvSpPr>
          <p:nvPr/>
        </p:nvSpPr>
        <p:spPr bwMode="auto">
          <a:xfrm>
            <a:off x="457200" y="1524000"/>
            <a:ext cx="5097463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Result:  Syntax error: 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c = s.substring(0,1);    : incompatible types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found:  java.lang.String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required: char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Debugging Example (3 of 9)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/>
              <a:t>First problem:  substring returns a String, use charAt to get the first character: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3-</a:t>
            </a:r>
            <a:fld id="{EC020FF0-1543-40F1-A462-F03FED0E461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4518" name="TextBox 5"/>
          <p:cNvSpPr txBox="1">
            <a:spLocks noChangeArrowheads="1"/>
          </p:cNvSpPr>
          <p:nvPr/>
        </p:nvSpPr>
        <p:spPr bwMode="auto">
          <a:xfrm>
            <a:off x="990600" y="2667000"/>
            <a:ext cx="74168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String s = "";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char c = ' ';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 eaLnBrk="1" hangingPunct="1"/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System.out.println("Enter 'A' for option A or 'B' for option B.");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s = keyboard.next();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s.toLowerCase();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c = s.charAt(0);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pPr eaLnBrk="1" hangingPunct="1"/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519" name="TextBox 6"/>
          <p:cNvSpPr txBox="1">
            <a:spLocks noChangeArrowheads="1"/>
          </p:cNvSpPr>
          <p:nvPr/>
        </p:nvSpPr>
        <p:spPr bwMode="auto">
          <a:xfrm>
            <a:off x="685800" y="5715000"/>
            <a:ext cx="795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Now the program compiles, but it is stuck in an infinite loop.   Employ tracing: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Debugging Example (4 of 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3-</a:t>
            </a:r>
            <a:fld id="{A786EA76-69FE-4DFD-A8C3-FB14CA098D8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5541" name="TextBox 5"/>
          <p:cNvSpPr txBox="1">
            <a:spLocks noChangeArrowheads="1"/>
          </p:cNvSpPr>
          <p:nvPr/>
        </p:nvSpPr>
        <p:spPr bwMode="auto">
          <a:xfrm>
            <a:off x="685800" y="1371600"/>
            <a:ext cx="7523163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System.out.println("Enter 'A' for option A or 'B' for option B.");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s = keyboard.next();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System.out.println("String s = " + s);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s.toLowerCase();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System.out.println("Lowercase s = " + s);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c = s.charAt(0);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System.out.println("c = " + c);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pPr eaLnBrk="1" hangingPunct="1"/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Sample output: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Enter 'A' for option A or 'B' for option B.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A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String s = A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Lowercase s = A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c = A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Enter 'A' for option A or 'B' for option B.</a:t>
            </a:r>
          </a:p>
          <a:p>
            <a:pPr eaLnBrk="1" hangingPunct="1"/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542" name="TextBox 6"/>
          <p:cNvSpPr txBox="1">
            <a:spLocks noChangeArrowheads="1"/>
          </p:cNvSpPr>
          <p:nvPr/>
        </p:nvSpPr>
        <p:spPr bwMode="auto">
          <a:xfrm>
            <a:off x="685800" y="5715000"/>
            <a:ext cx="734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From tracing we can see that the string is never changed to lowercase.</a:t>
            </a:r>
          </a:p>
          <a:p>
            <a:pPr eaLnBrk="1" hangingPunct="1"/>
            <a:r>
              <a:rPr lang="en-US"/>
              <a:t>Reassign the lowercase string back to </a:t>
            </a:r>
            <a:r>
              <a:rPr lang="en-US">
                <a:latin typeface="Courier New" pitchFamily="49" charset="0"/>
                <a:cs typeface="Courier New" pitchFamily="49" charset="0"/>
              </a:rPr>
              <a:t>s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Debugging Example (5 of 9)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/>
              <a:t>The following code is supposed to present a menu and get user input until either ‘a’ or ‘b’ is entered.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3-</a:t>
            </a:r>
            <a:fld id="{316010B3-2D0B-4EE9-ACC4-4C89385165E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6566" name="TextBox 5"/>
          <p:cNvSpPr txBox="1">
            <a:spLocks noChangeArrowheads="1"/>
          </p:cNvSpPr>
          <p:nvPr/>
        </p:nvSpPr>
        <p:spPr bwMode="auto">
          <a:xfrm>
            <a:off x="1066800" y="2971800"/>
            <a:ext cx="74168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System.out.println("Enter 'A' for option A or 'B' for option B.");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s = keyboard.next();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s = s.toLowerCase();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c = s.charAt(0);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pPr eaLnBrk="1" hangingPunct="1"/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567" name="TextBox 6"/>
          <p:cNvSpPr txBox="1">
            <a:spLocks noChangeArrowheads="1"/>
          </p:cNvSpPr>
          <p:nvPr/>
        </p:nvSpPr>
        <p:spPr bwMode="auto">
          <a:xfrm>
            <a:off x="762000" y="5486400"/>
            <a:ext cx="617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However, it’s still stuck in an infinite loop.  What to try next?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Debugging Example (6 of 9)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/>
              <a:t>Could try the following “patch”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3-</a:t>
            </a:r>
            <a:fld id="{B87C6ACA-8BE0-40E8-979C-426BAE2F7D78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7590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752316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System.out.println("Enter 'A' for option A or 'B' for option B.");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s = keyboard.next();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s = s.toLowerCase();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c = s.charAt(0);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if ( c == 'a')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	break;     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if (c == 'b')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pPr eaLnBrk="1" hangingPunct="1"/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591" name="TextBox 6"/>
          <p:cNvSpPr txBox="1">
            <a:spLocks noChangeArrowheads="1"/>
          </p:cNvSpPr>
          <p:nvPr/>
        </p:nvSpPr>
        <p:spPr bwMode="auto">
          <a:xfrm>
            <a:off x="762000" y="5029200"/>
            <a:ext cx="7524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This works, but it is ugly!  Considered a coding atrocity, it doesn’t fix the</a:t>
            </a:r>
          </a:p>
          <a:p>
            <a:pPr eaLnBrk="1" hangingPunct="1"/>
            <a:r>
              <a:rPr lang="en-US"/>
              <a:t>underlying problem.   The boolean condition after the while loop has also</a:t>
            </a:r>
          </a:p>
          <a:p>
            <a:pPr eaLnBrk="1" hangingPunct="1"/>
            <a:r>
              <a:rPr lang="en-US"/>
              <a:t>become meaningless.  Try more tracing: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Debugging Example (7 of 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3-</a:t>
            </a:r>
            <a:fld id="{BDCA1C24-CEF3-44DC-B120-7B289FADA4F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8613" name="TextBox 5"/>
          <p:cNvSpPr txBox="1">
            <a:spLocks noChangeArrowheads="1"/>
          </p:cNvSpPr>
          <p:nvPr/>
        </p:nvSpPr>
        <p:spPr bwMode="auto">
          <a:xfrm>
            <a:off x="685800" y="1295400"/>
            <a:ext cx="7523163" cy="44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System.out.println("Enter 'A' for option A or 'B' for option B.");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s = keyboard.next();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s = s.toLowerCase();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c = s.charAt(0);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System.out.println("c != 'a' is " + (c != 'a'));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System.out.println("c != 'b' is " + (c != 'b'));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System.out.println("(c != 'a') || (c != 'b')) is "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		+ ((c != 'a') || (c != 'b')));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pPr eaLnBrk="1" hangingPunct="1"/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Sample output: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Enter 'A' for option A or 'B' for option B.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A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c != 'a' is false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c != 'b' is true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(c != 'a') || (c != 'b')) is true</a:t>
            </a:r>
          </a:p>
          <a:p>
            <a:pPr eaLnBrk="1" hangingPunct="1"/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614" name="TextBox 6"/>
          <p:cNvSpPr txBox="1">
            <a:spLocks noChangeArrowheads="1"/>
          </p:cNvSpPr>
          <p:nvPr/>
        </p:nvSpPr>
        <p:spPr bwMode="auto">
          <a:xfrm>
            <a:off x="609600" y="5638800"/>
            <a:ext cx="8232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From the trace we can see that the loop’s boolean expression is true because </a:t>
            </a:r>
            <a:r>
              <a:rPr lang="en-US">
                <a:latin typeface="Courier New" pitchFamily="49" charset="0"/>
                <a:cs typeface="Courier New" pitchFamily="49" charset="0"/>
              </a:rPr>
              <a:t>c</a:t>
            </a:r>
          </a:p>
          <a:p>
            <a:pPr eaLnBrk="1" hangingPunct="1"/>
            <a:r>
              <a:rPr lang="en-US"/>
              <a:t>cannot be not equal to </a:t>
            </a:r>
            <a:r>
              <a:rPr lang="en-US">
                <a:latin typeface="Courier New" pitchFamily="49" charset="0"/>
                <a:cs typeface="Courier New" pitchFamily="49" charset="0"/>
              </a:rPr>
              <a:t>‘a’</a:t>
            </a:r>
            <a:r>
              <a:rPr lang="en-US"/>
              <a:t> and not equal to </a:t>
            </a:r>
            <a:r>
              <a:rPr lang="en-US">
                <a:latin typeface="Courier New" pitchFamily="49" charset="0"/>
                <a:cs typeface="Courier New" pitchFamily="49" charset="0"/>
              </a:rPr>
              <a:t>‘b’</a:t>
            </a:r>
            <a:r>
              <a:rPr lang="en-US"/>
              <a:t> at the same time.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Debugging Example (8 of 9)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/>
              <a:t>Fix:  We use &amp;&amp; instead of ||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3-</a:t>
            </a:r>
            <a:fld id="{BB7D6606-D611-4BAB-AA4F-CDC398ACA505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9638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74168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System.out.println("Enter 'A' for option A or 'B' for option B.");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s = keyboard.next();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s = s.toLowerCase();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c = s.charAt(0);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while ((c != 'a')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(c != 'b'));</a:t>
            </a:r>
          </a:p>
          <a:p>
            <a:pPr eaLnBrk="1" hangingPunct="1"/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Debugging Example (9 of 9)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/>
              <a:t>Even better:  Declare a boolean variable to control the do-while loop.  This makes it clear when the loop exits if we pick a meaningful variable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3-</a:t>
            </a:r>
            <a:fld id="{65B4FF4F-5614-4964-89E9-4DBEB5D02C9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0662" name="TextBox 5"/>
          <p:cNvSpPr txBox="1">
            <a:spLocks noChangeArrowheads="1"/>
          </p:cNvSpPr>
          <p:nvPr/>
        </p:nvSpPr>
        <p:spPr bwMode="auto">
          <a:xfrm>
            <a:off x="838200" y="2819400"/>
            <a:ext cx="78486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boolean invalidKey;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System.out.println("Enter 'A' for option A or 'B' for option B.");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s = keyboard.next();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s = s.toLowerCase();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c = s.charAt(0);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if (c == 'a')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	invalidKey = false;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else if (c == 'b')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	invalidKey = false;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	invalidKey = true;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while (invalidKey);</a:t>
            </a:r>
          </a:p>
          <a:p>
            <a:pPr eaLnBrk="1" hangingPunct="1"/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Omitting the </a:t>
            </a:r>
            <a:r>
              <a:rPr lang="en-US" b="1">
                <a:latin typeface="Courier New" pitchFamily="49" charset="0"/>
              </a:rPr>
              <a:t>else</a:t>
            </a:r>
            <a:r>
              <a:rPr lang="en-US"/>
              <a:t> Part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else</a:t>
            </a:r>
            <a:r>
              <a:rPr lang="en-US" sz="2400"/>
              <a:t> part may be omitted to obtain what is often called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400"/>
              <a:t> statement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if (Boolean_Expression)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Action_Statement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/>
              <a:t>is true, then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Action_Statement</a:t>
            </a:r>
            <a:r>
              <a:rPr lang="en-US" sz="2000"/>
              <a:t> is executed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Action_Statement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/>
              <a:t>can be a single or compound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Otherwise, nothing happens, and the program goes on to the next statement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if (weight &gt; ideal)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calorieIntake = calorieIntake – 500;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B854F62-78FF-4236-AF80-49EA88B86FE3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Assertion Checks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 </a:t>
            </a:r>
            <a:r>
              <a:rPr lang="en-US" sz="2400" i="1"/>
              <a:t>assertion</a:t>
            </a:r>
            <a:r>
              <a:rPr lang="en-US" sz="2400"/>
              <a:t> is a sentence that says (asserts) something about the state of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assertion must be either true or false, and should be true if a program is working properly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Assertions can be placed in a program as comments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Java has a statement that can check if an assertion is true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assert Boolean_Expression;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assertion checking is turned on and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/>
              <a:t> evaluates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000"/>
              <a:t>, the program ends, and outputs an </a:t>
            </a:r>
            <a:r>
              <a:rPr lang="en-US" sz="2000" i="1"/>
              <a:t>assertion failed error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Otherwise, the program finishes execution normally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96A8D23-CED5-459B-B133-8F92C56230A3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Assertion Checks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 program or other class containing assertions is compiled in the usual way</a:t>
            </a:r>
            <a:endParaRPr lang="en-US" sz="2800" b="1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After compilation, a program can run with assertion checking turned on or turned off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Normally a program runs with assertion checking turned off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 order to run a program with assertion checking turned on, use the following command (using the actual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ProgramName</a:t>
            </a:r>
            <a:r>
              <a:rPr lang="en-US" sz="2800"/>
              <a:t>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java –enableassertions ProgramName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3319E50-0456-4878-893A-11972D8AEB0B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Preventive Coding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Incremental Development</a:t>
            </a:r>
          </a:p>
          <a:p>
            <a:pPr lvl="1" eaLnBrk="1" hangingPunct="1"/>
            <a:r>
              <a:rPr lang="en-US"/>
              <a:t>Write a little bit of code at a time and test it before moving on</a:t>
            </a:r>
          </a:p>
          <a:p>
            <a:pPr eaLnBrk="1" hangingPunct="1"/>
            <a:r>
              <a:rPr lang="en-US"/>
              <a:t>Code Review</a:t>
            </a:r>
          </a:p>
          <a:p>
            <a:pPr lvl="1" eaLnBrk="1" hangingPunct="1"/>
            <a:r>
              <a:rPr lang="en-US"/>
              <a:t>Have others look at your code</a:t>
            </a:r>
          </a:p>
          <a:p>
            <a:pPr eaLnBrk="1" hangingPunct="1"/>
            <a:r>
              <a:rPr lang="en-US"/>
              <a:t>Pair Programming</a:t>
            </a:r>
          </a:p>
          <a:p>
            <a:pPr lvl="1" eaLnBrk="1" hangingPunct="1"/>
            <a:r>
              <a:rPr lang="en-US"/>
              <a:t>Programming in a team, one typing while the other watches, and periodically switch 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91A7836-C744-412F-9875-B3699270DD2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class can be used to generate pseudo-random numbers</a:t>
            </a:r>
          </a:p>
          <a:p>
            <a:pPr lvl="1"/>
            <a:r>
              <a:rPr lang="en-US" dirty="0"/>
              <a:t>Not truly random, but uniform distribution based on a mathematical function and good enough in most cases</a:t>
            </a:r>
          </a:p>
          <a:p>
            <a:r>
              <a:rPr lang="en-US" dirty="0"/>
              <a:t>Add the following import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java.util.Random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Create an object of type Random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Random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Random();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0C89F4A-3BD0-49DC-A9F3-B6FE58077BE6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39626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generate random numbers use the </a:t>
            </a:r>
            <a:r>
              <a:rPr lang="en-US" sz="2800" dirty="0" err="1"/>
              <a:t>nextInt</a:t>
            </a:r>
            <a:r>
              <a:rPr lang="en-US" sz="2800" dirty="0"/>
              <a:t>() method to get a random number from 0 to n-1 </a:t>
            </a:r>
          </a:p>
          <a:p>
            <a:endParaRPr lang="en-US" sz="2800" dirty="0"/>
          </a:p>
          <a:p>
            <a:pPr marL="457200" lvl="1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rnd.nextInt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(10);   // Random number from 0 to 9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Use the </a:t>
            </a:r>
            <a:r>
              <a:rPr lang="en-US" sz="2800" dirty="0" err="1"/>
              <a:t>nextDouble</a:t>
            </a:r>
            <a:r>
              <a:rPr lang="en-US" sz="2800" dirty="0"/>
              <a:t>() method to get a random number from 0 to 1 (always less than 1)</a:t>
            </a:r>
          </a:p>
          <a:p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double d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rnd.nextDouble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   // d is &gt;=0 and &lt; 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0C89F4A-3BD0-49DC-A9F3-B6FE58077BE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17071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a Coin Flip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0C89F4A-3BD0-49DC-A9F3-B6FE58077BE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2301"/>
            <a:ext cx="4835307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73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Statements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800"/>
              <a:t> statements and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800"/>
              <a:t> statements both contain smaller statements within them</a:t>
            </a:r>
          </a:p>
          <a:p>
            <a:pPr lvl="1" eaLnBrk="1" hangingPunct="1"/>
            <a:r>
              <a:rPr lang="en-US" sz="2400"/>
              <a:t>For example, single or compound statements</a:t>
            </a:r>
          </a:p>
          <a:p>
            <a:pPr eaLnBrk="1" hangingPunct="1"/>
            <a:r>
              <a:rPr lang="en-US" sz="2800"/>
              <a:t>In fact, any statement at all can be used as a subpart of an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800"/>
              <a:t> or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800"/>
              <a:t> statement, including another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800"/>
              <a:t> or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800"/>
              <a:t> statement</a:t>
            </a:r>
          </a:p>
          <a:p>
            <a:pPr lvl="1" eaLnBrk="1" hangingPunct="1"/>
            <a:r>
              <a:rPr lang="en-US" sz="2400"/>
              <a:t>Each level of a nested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/>
              <a:t> or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400"/>
              <a:t> should be indented further than the previous level</a:t>
            </a:r>
          </a:p>
          <a:p>
            <a:pPr lvl="1" eaLnBrk="1" hangingPunct="1"/>
            <a:r>
              <a:rPr lang="en-US" sz="2400"/>
              <a:t>Exception:  </a:t>
            </a:r>
            <a:r>
              <a:rPr lang="en-US" sz="2400" i="1"/>
              <a:t>multiway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/>
              <a:t>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04139C3-6B95-4345-83F6-990F49AFF44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Multiway </a:t>
            </a:r>
            <a:r>
              <a:rPr lang="en-US" b="1">
                <a:latin typeface="Courier New" pitchFamily="49" charset="0"/>
              </a:rPr>
              <a:t>if</a:t>
            </a:r>
            <a:r>
              <a:rPr lang="en-US">
                <a:latin typeface="Courier New" pitchFamily="49" charset="0"/>
              </a:rPr>
              <a:t>-</a:t>
            </a:r>
            <a:r>
              <a:rPr lang="en-US" b="1">
                <a:latin typeface="Courier New" pitchFamily="49" charset="0"/>
              </a:rPr>
              <a:t>else</a:t>
            </a:r>
            <a:r>
              <a:rPr lang="en-US"/>
              <a:t> Statements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multiway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/>
              <a:t> statement is simply a normal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/>
              <a:t> statement that nests another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/>
              <a:t> statement at every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else</a:t>
            </a:r>
            <a:r>
              <a:rPr lang="en-US" sz="2400"/>
              <a:t>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is indented differently from other nested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All of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Boolean_Expressions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/>
              <a:t>are aligned with one another, and their corresponding actions are also aligned with one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Boolean_Expressions</a:t>
            </a:r>
            <a:r>
              <a:rPr lang="en-US" sz="2000"/>
              <a:t> are evaluated in order until one that evaluates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/>
              <a:t> is found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final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else</a:t>
            </a:r>
            <a:r>
              <a:rPr lang="en-US" sz="2000"/>
              <a:t> is optional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00F2387-F1F7-4179-802A-3721D1FA741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Multiway </a:t>
            </a:r>
            <a:r>
              <a:rPr lang="en-US" b="1">
                <a:latin typeface="Courier New" pitchFamily="49" charset="0"/>
              </a:rPr>
              <a:t>if-else</a:t>
            </a:r>
            <a:r>
              <a:rPr lang="en-US"/>
              <a:t> Statement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if (Boolean_Expression)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else if (Boolean_Expression)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else if (Boolean_Expression_n)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Statement_For_All_Other_Possibilities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 rot="-5400000">
            <a:off x="1866900" y="30861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2ECAC67-0FC1-4AF1-9FB5-056FA549C7B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5622</Words>
  <Application>Microsoft Office PowerPoint</Application>
  <PresentationFormat>화면 슬라이드 쇼(4:3)</PresentationFormat>
  <Paragraphs>712</Paragraphs>
  <Slides>65</Slides>
  <Notes>60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0" baseType="lpstr">
      <vt:lpstr>Arial</vt:lpstr>
      <vt:lpstr>Calibri</vt:lpstr>
      <vt:lpstr>Courier New</vt:lpstr>
      <vt:lpstr>Times New Roman</vt:lpstr>
      <vt:lpstr>Office Theme</vt:lpstr>
      <vt:lpstr>Chapter 3</vt:lpstr>
      <vt:lpstr>Flow of Control</vt:lpstr>
      <vt:lpstr>Branching with an if-else Statement</vt:lpstr>
      <vt:lpstr>Compound Statements</vt:lpstr>
      <vt:lpstr>Compound Statements</vt:lpstr>
      <vt:lpstr>Omitting the else Part</vt:lpstr>
      <vt:lpstr>Nested Statements</vt:lpstr>
      <vt:lpstr>Multiway if-else Statements</vt:lpstr>
      <vt:lpstr>Multiway if-else Statement</vt:lpstr>
      <vt:lpstr>The switch Statement</vt:lpstr>
      <vt:lpstr>The switch Statement</vt:lpstr>
      <vt:lpstr>The switch Statement</vt:lpstr>
      <vt:lpstr>The switch Statement</vt:lpstr>
      <vt:lpstr>The switch Statement </vt:lpstr>
      <vt:lpstr>The Conditional Operator</vt:lpstr>
      <vt:lpstr>Boolean Expressions</vt:lpstr>
      <vt:lpstr>Java Comparison Operators</vt:lpstr>
      <vt:lpstr>Pitfall:  Using == with Strings</vt:lpstr>
      <vt:lpstr>Lexicographic and Alphabetical Order</vt:lpstr>
      <vt:lpstr>Building Boolean Expressions</vt:lpstr>
      <vt:lpstr>Evaluating Boolean Expressions</vt:lpstr>
      <vt:lpstr>Truth Tables</vt:lpstr>
      <vt:lpstr>Short-Circuit and Complete Evaluation</vt:lpstr>
      <vt:lpstr>Short-Circuit and Complete Evaluation</vt:lpstr>
      <vt:lpstr>Precedence and Associativity Rules</vt:lpstr>
      <vt:lpstr>Precedence and Associativity Rules</vt:lpstr>
      <vt:lpstr>Evaluating Expressions</vt:lpstr>
      <vt:lpstr>Rules for Evaluating Expressions</vt:lpstr>
      <vt:lpstr>Loops</vt:lpstr>
      <vt:lpstr>while statement</vt:lpstr>
      <vt:lpstr>while Syntax</vt:lpstr>
      <vt:lpstr>do-while Statement</vt:lpstr>
      <vt:lpstr>do-while Syntax</vt:lpstr>
      <vt:lpstr>Equivalence of while and do-while loop</vt:lpstr>
      <vt:lpstr>Equivalence of do-while and while loop</vt:lpstr>
      <vt:lpstr>Algorithms and Pseudocode</vt:lpstr>
      <vt:lpstr>The for Statement</vt:lpstr>
      <vt:lpstr>The for Statement Syntax</vt:lpstr>
      <vt:lpstr>Semantics of the for Statement</vt:lpstr>
      <vt:lpstr>for Statement Syntax and Alternate Semantics</vt:lpstr>
      <vt:lpstr>for Statement Syntax and Alternate Semantics</vt:lpstr>
      <vt:lpstr>The Comma in for Statements</vt:lpstr>
      <vt:lpstr>Infinite Loops</vt:lpstr>
      <vt:lpstr>Nested Loops</vt:lpstr>
      <vt:lpstr>The break and continue Statements</vt:lpstr>
      <vt:lpstr>The Labeled break Statement</vt:lpstr>
      <vt:lpstr>The exit Statement</vt:lpstr>
      <vt:lpstr>Loop Bugs</vt:lpstr>
      <vt:lpstr>Tracing Variables</vt:lpstr>
      <vt:lpstr>General Debugging Techniques</vt:lpstr>
      <vt:lpstr>Debugging Example (1 of 9)</vt:lpstr>
      <vt:lpstr>Debugging Example (2 of 9)</vt:lpstr>
      <vt:lpstr>Debugging Example (3 of 9)</vt:lpstr>
      <vt:lpstr>Debugging Example (4 of 9)</vt:lpstr>
      <vt:lpstr>Debugging Example (5 of 9)</vt:lpstr>
      <vt:lpstr>Debugging Example (6 of 9)</vt:lpstr>
      <vt:lpstr>Debugging Example (7 of 9)</vt:lpstr>
      <vt:lpstr>Debugging Example (8 of 9)</vt:lpstr>
      <vt:lpstr>Debugging Example (9 of 9)</vt:lpstr>
      <vt:lpstr>Assertion Checks</vt:lpstr>
      <vt:lpstr>Assertion Checks</vt:lpstr>
      <vt:lpstr>Preventive Coding</vt:lpstr>
      <vt:lpstr>Generating Random Numbers</vt:lpstr>
      <vt:lpstr>Generating Random Numbers</vt:lpstr>
      <vt:lpstr>Simulating a Coin Flip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김효일</cp:lastModifiedBy>
  <cp:revision>38</cp:revision>
  <dcterms:created xsi:type="dcterms:W3CDTF">2006-08-16T00:00:00Z</dcterms:created>
  <dcterms:modified xsi:type="dcterms:W3CDTF">2019-03-20T04:40:37Z</dcterms:modified>
</cp:coreProperties>
</file>