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notesSlides/notesSlide29.xml" ContentType="application/vnd.openxmlformats-officedocument.presentationml.notesSlide+xml"/>
  <Override PartName="/ppt/tags/tag2.xml" ContentType="application/vnd.openxmlformats-officedocument.presentationml.tags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ppt/tags/tag5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6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7.xml" ContentType="application/vnd.openxmlformats-officedocument.presentationml.tags+xml"/>
  <Override PartName="/ppt/notesSlides/notesSlide61.xml" ContentType="application/vnd.openxmlformats-officedocument.presentationml.notesSlide+xml"/>
  <Override PartName="/ppt/tags/tag8.xml" ContentType="application/vnd.openxmlformats-officedocument.presentationml.tags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80" autoAdjust="0"/>
  </p:normalViewPr>
  <p:slideViewPr>
    <p:cSldViewPr>
      <p:cViewPr varScale="1">
        <p:scale>
          <a:sx n="65" d="100"/>
          <a:sy n="65" d="100"/>
        </p:scale>
        <p:origin x="19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184A1F-3ED0-4A2E-8B52-A830BF0602A0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96928B-02BC-4B61-AE90-1651D4067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5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B18A6D0-8C18-429C-AE40-4AF593B97E3E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84D1C09-D099-4625-8D73-02F6FF847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3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7C140-BC25-4196-9F6D-5A1B66D367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6BCA00-CB16-4A35-A56B-3CCD082B1F9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0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0F8489-46D8-4CE9-ABC5-FE738020C3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8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C4EA75-713B-4E9D-B536-B330D854B9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9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71139-A744-4AC4-8109-3D1D35AFE4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22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9D264D-9631-481C-8F25-016AF4A73D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7DD03D-51BE-46FC-A726-DE010B43F1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8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3687B4-BA72-4501-98DA-4B120DC68D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90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19071F-4119-4A7E-902F-547B5921BB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0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E682EA-692E-40B2-AB75-9F35B6165B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0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307202-C772-4F40-AA2D-7198B0E4D8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6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3951FD-56A3-49AF-AEC3-51E24EE0BB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42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1A3EC0-74A2-40F7-9A04-83D67CABFD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2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256C05-92C1-4CCF-9CD6-082340404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FF85CB-CBDA-4895-BBBC-AF39B55373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30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46327-E539-4C78-8C53-1C612EA0EB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1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B67D96-0827-4238-817F-54E33ADF4A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8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B59413-B870-4F77-BC61-8E16563191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4FBA47-BEB4-46EB-ADE9-91360BB4CD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3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403FBE-092D-4FD2-815E-85D394ACF4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8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0B65A3-586A-4005-AC07-F9E3E5894D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78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EB47DF-D7DE-46BC-B09E-E091420175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1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Definition : </a:t>
            </a:r>
            <a:r>
              <a:rPr lang="ko-KR" altLang="en-US" dirty="0"/>
              <a:t>메인 메모리에서 무엇을 만드는 것이 아니라 코드만 기입</a:t>
            </a:r>
            <a:endParaRPr lang="en-US" altLang="ko-KR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Declaration : </a:t>
            </a:r>
            <a:r>
              <a:rPr lang="ko-KR" altLang="en-US" dirty="0"/>
              <a:t>메모리에서 오브젝트를 만드는 것</a:t>
            </a:r>
            <a:endParaRPr lang="en-US" altLang="ko-KR" dirty="0"/>
          </a:p>
          <a:p>
            <a:pPr eaLnBrk="1" hangingPunct="1">
              <a:spcBef>
                <a:spcPct val="0"/>
              </a:spcBef>
            </a:pPr>
            <a:r>
              <a:rPr lang="ko-KR" altLang="en-US" dirty="0"/>
              <a:t>프로그램도 클래스이다</a:t>
            </a:r>
            <a:r>
              <a:rPr lang="en-US" altLang="ko-KR" dirty="0"/>
              <a:t>(</a:t>
            </a:r>
            <a:r>
              <a:rPr lang="ko-KR" altLang="en-US" dirty="0"/>
              <a:t>메인 메소드가 들어간 부분도 클래스다</a:t>
            </a:r>
            <a:r>
              <a:rPr lang="en-US" altLang="ko-KR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/>
              <a:t>실행이 된다는 것 </a:t>
            </a:r>
            <a:r>
              <a:rPr lang="en-US" altLang="ko-KR" dirty="0"/>
              <a:t>-&gt; </a:t>
            </a:r>
            <a:r>
              <a:rPr lang="ko-KR" altLang="en-US" dirty="0"/>
              <a:t>메인 메모리가 올라갔다</a:t>
            </a:r>
            <a:r>
              <a:rPr lang="en-US" altLang="ko-KR" dirty="0"/>
              <a:t>(</a:t>
            </a:r>
            <a:r>
              <a:rPr lang="ko-KR" altLang="en-US" dirty="0"/>
              <a:t>오브젝트가 존재</a:t>
            </a:r>
            <a:r>
              <a:rPr lang="en-US" altLang="ko-KR" dirty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727D10-AFA7-457B-B253-98EDA3E562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4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F4A6CA-7F3A-4C36-BC89-A9CCF4C8F8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417458-62DE-4F95-BD9E-E0DC2B5B42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017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0DE49-87FB-48AC-BA49-8FF390C9FE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4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301BA7-3823-4640-93AC-E52000C979A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1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EEFC42-A26B-412D-9D35-0A3EF148E5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8924BA-83FB-41BE-8C12-7FD84C70C4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54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2CB84C-F4F0-4D82-9FA8-1727B21D9F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020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34A102-F2E7-42A5-85EE-6D8ECF73EE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83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0DAB67-24FF-4329-9ECF-8BD4DF0658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8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0A0725-4A9F-4B32-8C99-19EA9A2FA5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/>
              <a:t>클래스도 타입인데 여러가지 정보를 담을 수 있는 메소드를 포함하는 타입이다</a:t>
            </a:r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B2ECFD-BBCB-4393-A8E4-4F73802A1C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128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318636-2684-4080-9A6B-FBB27C333B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06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8EC351-5C00-4E0F-BC42-05763B3BC8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895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4F8A5E-CEC0-4B2C-80A1-708307B9A0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15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8085-99B1-4EB5-8FA0-A9AC89E03E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5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57641F-6855-4D41-8312-E73D8BBF65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0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19C6BA-4B85-4882-A7FD-5FA6081D60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72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3F2409-1D06-4EC1-973E-DEDF48C2BC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86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C5C2B9-B197-4D8A-96C6-9FD81220518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696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963D9-D7EE-4AAD-A6FA-B944DB10BA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55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DC1A9C-3A5D-4D55-A075-07A62B1D059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8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CF46A2-000E-4112-8437-E774F8B676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61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5C4B99-B279-49ED-A7BC-9EA5114921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6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459AEE-5D08-4F07-B33F-8A187BC7FF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59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54FAE2-47E8-4DCE-A028-FA6B6688A4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902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9B0D4B-B8D9-43AB-9C7C-F1AD442389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63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D00F2-E377-4D47-B5AF-3C4B4232CA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54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26822F-E2FF-47DF-A8B0-0CF0ABF351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931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55CBBA-5FDC-4BDA-8D88-76139C8591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71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05F168-F90F-4141-8CA4-430BB8F992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86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603F5-459E-4F77-8A3C-6FD2E14970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09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BDF74D-6B96-4798-AA43-505775183C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Integer</a:t>
            </a:r>
            <a:r>
              <a:rPr lang="ko-KR" altLang="en-US" dirty="0"/>
              <a:t>라는 클래스는 어디에 존재할까</a:t>
            </a:r>
            <a:r>
              <a:rPr lang="en-US" altLang="ko-KR" dirty="0"/>
              <a:t>? (</a:t>
            </a:r>
            <a:r>
              <a:rPr lang="en-US" altLang="ko-KR" dirty="0" err="1"/>
              <a:t>interger</a:t>
            </a:r>
            <a:r>
              <a:rPr lang="ko-KR" altLang="en-US" dirty="0"/>
              <a:t>클래스도 </a:t>
            </a:r>
            <a:r>
              <a:rPr lang="ko-KR" altLang="en-US" dirty="0" err="1"/>
              <a:t>오브젝트일탠데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???</a:t>
            </a:r>
          </a:p>
          <a:p>
            <a:endParaRPr lang="ko-KR" alt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5C8BD6-F620-4593-905D-1DDF1C7623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01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B3FB88-1FA5-48F9-BA22-A73FBACC26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08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C9C882-7916-4023-94B0-6401FD69CC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719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D9D1C7-6D44-4DA8-B3EA-06C22287315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EF9A5-9310-492B-BF14-54FC36AAED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06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C79909-03A6-4EBC-8BB3-1CD5994279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4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C48F7D-EB16-4335-9B51-A072578E7D1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B516-A5CA-42B1-859E-FF2E775CB204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70A4827-8768-4F2E-A208-363CCFCA3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9F11-41AE-4E18-90AA-4D7359DB7C86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FE50B6F-8DDE-45DD-BDC8-C52C4DCE3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4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6ED2F-BD7F-4288-B0A0-8202C11EBCCC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FFA6717-0F17-4CE8-A0F0-B99AFA341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FA5D4-3E1F-47FA-82A8-9283C1132D14}" type="datetime1">
              <a:rPr lang="en-US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8D0FF811-2DBA-4896-AEB5-91BCE4FA3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3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3A1BF-074A-4355-8C6C-E4B33045C6D6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0E05B8F-1558-4320-B877-C0B4BF16B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DB0A0-4EDF-4F80-84D6-3C9F5D0962DC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D3FE968-A6FD-44A1-9BE6-A43912B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9B171-E128-42D9-BA7C-2128B4043570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60E2EE6-0C2E-4684-9D83-3364C5F23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C8FF7-58CF-4A37-88EE-C78E796B2105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1CFF4D59-F240-48FA-985A-90D23E978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24724-8F8F-4972-B20F-9EA090AC48D4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82EC2E2-7559-4771-A3B4-EA4E511D2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ADAC4-CCFA-44B7-8622-F229F94B5797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89320F5-C22B-47FF-B1DD-874019E5B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E5D5C-3482-4D36-AA07-A78D91BBAD4D}" type="datetime1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0ACBF88-895C-4834-9B00-28CC37477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A8181A-F391-4F56-8AFA-7F307F3293A8}" type="datetime1">
              <a:rPr lang="en-US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7862AD39-A610-4E8B-A106-091749A5E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Defining Classes I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2017 Pearson Ltd. </a:t>
            </a:r>
            <a:br>
              <a:rPr lang="en-US" sz="1100" dirty="0">
                <a:latin typeface="Calibri" pitchFamily="34" charset="0"/>
              </a:rPr>
            </a:br>
            <a:r>
              <a:rPr lang="en-US" sz="1100" dirty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Names and Locations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Reminder:  a Java file must be given the same name as the class it contains with an added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.java</a:t>
            </a:r>
            <a:r>
              <a:rPr lang="en-US"/>
              <a:t> at the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For example, a class named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MyClass</a:t>
            </a:r>
            <a:r>
              <a:rPr lang="en-US"/>
              <a:t> must be in a file named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MyClass.java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For now, your program and all the classes it uses should be in the same directory or folder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596DAF8-6D28-4C8C-8AFD-998227F33AA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B3505-62BF-41FF-B78F-E0B16881451A}"/>
              </a:ext>
            </a:extLst>
          </p:cNvPr>
          <p:cNvSpPr txBox="1"/>
          <p:nvPr/>
        </p:nvSpPr>
        <p:spPr>
          <a:xfrm>
            <a:off x="-2209800" y="2438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Javac</a:t>
            </a:r>
            <a:r>
              <a:rPr lang="ko-KR" altLang="en-US" dirty="0"/>
              <a:t>로 컴파일하면</a:t>
            </a:r>
            <a:endParaRPr lang="en-US" altLang="ko-KR" dirty="0"/>
          </a:p>
          <a:p>
            <a:r>
              <a:rPr lang="en-US" altLang="ko-KR" dirty="0"/>
              <a:t>.class</a:t>
            </a:r>
            <a:r>
              <a:rPr lang="ko-KR" altLang="en-US" dirty="0"/>
              <a:t>가 생겨남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About Methods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There are two kinds of methods:</a:t>
            </a:r>
          </a:p>
          <a:p>
            <a:pPr lvl="1" eaLnBrk="1" hangingPunct="1"/>
            <a:r>
              <a:rPr lang="en-US"/>
              <a:t>Methods that compute and return a value</a:t>
            </a:r>
          </a:p>
          <a:p>
            <a:pPr lvl="1" eaLnBrk="1" hangingPunct="1"/>
            <a:r>
              <a:rPr lang="en-US"/>
              <a:t>Methods that perform an action</a:t>
            </a:r>
          </a:p>
          <a:p>
            <a:pPr lvl="2" eaLnBrk="1" hangingPunct="1"/>
            <a:r>
              <a:rPr lang="en-US"/>
              <a:t>This type of method does not return a value, and is called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/>
              <a:t> method</a:t>
            </a:r>
          </a:p>
          <a:p>
            <a:pPr eaLnBrk="1" hangingPunct="1"/>
            <a:r>
              <a:rPr lang="en-US"/>
              <a:t>Each type of method differs slightly in how it is defined as well as how it is (usually) invoked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256AF2E-8E72-43F7-B8A1-6D8D5A10BAC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About Methods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method that returns a value must specify the type of that value in its heading: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200" b="1">
                <a:solidFill>
                  <a:srgbClr val="034CA1"/>
                </a:solidFill>
                <a:latin typeface="Courier New" pitchFamily="49" charset="0"/>
              </a:rPr>
              <a:t>public typeReturned methodName(paramList)</a:t>
            </a:r>
            <a:endParaRPr lang="en-US" sz="22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/>
              <a:t>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/>
              <a:t> method uses the keyword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/>
              <a:t> in its heading to show that it does not return a value :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200" b="1">
                <a:solidFill>
                  <a:srgbClr val="034CA1"/>
                </a:solidFill>
                <a:latin typeface="Courier New" pitchFamily="49" charset="0"/>
              </a:rPr>
              <a:t>public void methodName(paramList)</a:t>
            </a:r>
            <a:endParaRPr lang="en-US" sz="22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950EF53-6BB0-4445-A665-1716B521D39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05DD98-DE6A-4072-89D5-3A7CEEA63B14}"/>
              </a:ext>
            </a:extLst>
          </p:cNvPr>
          <p:cNvSpPr txBox="1"/>
          <p:nvPr/>
        </p:nvSpPr>
        <p:spPr>
          <a:xfrm>
            <a:off x="8692662" y="2438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파라미터로 </a:t>
            </a:r>
            <a:r>
              <a:rPr lang="en-US" altLang="ko-KR" dirty="0"/>
              <a:t>data</a:t>
            </a:r>
            <a:r>
              <a:rPr lang="ko-KR" altLang="en-US" dirty="0"/>
              <a:t>뿐만 아니라 함수도 받을 수 있다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main</a:t>
            </a:r>
            <a:r>
              <a:rPr lang="en-US"/>
              <a:t> is a </a:t>
            </a:r>
            <a:r>
              <a:rPr lang="en-US" b="1">
                <a:latin typeface="Courier New" pitchFamily="49" charset="0"/>
              </a:rPr>
              <a:t>void</a:t>
            </a:r>
            <a:r>
              <a:rPr lang="en-US"/>
              <a:t> Method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program in Java is just a class that has 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dirty="0"/>
              <a:t> method</a:t>
            </a:r>
          </a:p>
          <a:p>
            <a:pPr eaLnBrk="1" hangingPunct="1"/>
            <a:r>
              <a:rPr lang="en-US" sz="2800" dirty="0"/>
              <a:t>When you give a command to run a Java program, the run-time system invokes the method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main</a:t>
            </a:r>
            <a:endParaRPr lang="en-US" sz="28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dirty="0"/>
              <a:t>Note that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dirty="0"/>
              <a:t> is 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 dirty="0"/>
              <a:t> method, as indicated by its heading: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static void main(String[]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AAECC34-7FF5-43BD-B2DB-A6EB1A6C5C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BC13E-8487-4731-A47A-26D053696257}"/>
              </a:ext>
            </a:extLst>
          </p:cNvPr>
          <p:cNvSpPr txBox="1"/>
          <p:nvPr/>
        </p:nvSpPr>
        <p:spPr>
          <a:xfrm>
            <a:off x="609600" y="4876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당연히 </a:t>
            </a:r>
            <a:r>
              <a:rPr lang="en-US" altLang="ko-KR" dirty="0"/>
              <a:t>public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return</a:t>
            </a:r>
            <a:r>
              <a:rPr lang="en-US"/>
              <a:t> Statements</a:t>
            </a:r>
            <a:endParaRPr lang="en-US">
              <a:latin typeface="Courier New" pitchFamily="49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body of both types of methods contains a list of declarations and statements enclosed in a pair of braces</a:t>
            </a:r>
          </a:p>
          <a:p>
            <a:pPr lvl="1" eaLnBrk="1" hangingPunct="1">
              <a:buFontTx/>
              <a:buNone/>
            </a:pPr>
            <a:r>
              <a:rPr lang="en-US" sz="22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public &lt;void or </a:t>
            </a:r>
            <a:r>
              <a:rPr lang="en-US" sz="2200" b="1" dirty="0" err="1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&gt; </a:t>
            </a:r>
            <a:r>
              <a:rPr lang="en-US" sz="2200" b="1" dirty="0" err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()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400" dirty="0"/>
              <a:t>declarations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/>
              <a:t>statements                                         </a:t>
            </a:r>
            <a:endParaRPr lang="en-US" sz="2400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628" name="AutoShape 5"/>
          <p:cNvSpPr>
            <a:spLocks/>
          </p:cNvSpPr>
          <p:nvPr/>
        </p:nvSpPr>
        <p:spPr bwMode="auto">
          <a:xfrm>
            <a:off x="4038600" y="3810000"/>
            <a:ext cx="914400" cy="914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834B492-0784-44E2-8A39-5462F72638C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0" y="40825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E0906-E5FA-4D6D-89B1-B8AF2C1AE5B3}"/>
              </a:ext>
            </a:extLst>
          </p:cNvPr>
          <p:cNvSpPr txBox="1"/>
          <p:nvPr/>
        </p:nvSpPr>
        <p:spPr>
          <a:xfrm>
            <a:off x="6705600" y="37338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r>
              <a:rPr lang="ko-KR" altLang="en-US" dirty="0"/>
              <a:t>구조로 함수가 구현되어 있고</a:t>
            </a:r>
            <a:endParaRPr lang="en-US" altLang="ko-KR" dirty="0"/>
          </a:p>
          <a:p>
            <a:r>
              <a:rPr lang="ko-KR" altLang="en-US" dirty="0"/>
              <a:t>가장아래 </a:t>
            </a:r>
            <a:r>
              <a:rPr lang="en-US" altLang="ko-KR" dirty="0"/>
              <a:t>main</a:t>
            </a:r>
            <a:r>
              <a:rPr lang="ko-KR" altLang="en-US" dirty="0"/>
              <a:t>이 있어서 </a:t>
            </a:r>
            <a:r>
              <a:rPr lang="en-US" altLang="ko-KR" dirty="0"/>
              <a:t>return</a:t>
            </a:r>
            <a:r>
              <a:rPr lang="ko-KR" altLang="en-US" dirty="0"/>
              <a:t>값을 받음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return</a:t>
            </a:r>
            <a:r>
              <a:rPr lang="en-US"/>
              <a:t> Statements</a:t>
            </a:r>
            <a:endParaRPr lang="en-US">
              <a:latin typeface="Courier New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body of a method that returns a value must also contain one or more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/>
              <a:t>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/>
              <a:t> statement specifies the value returned and ends the method invocation: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return Expression;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Expression</a:t>
            </a:r>
            <a:r>
              <a:rPr lang="en-US"/>
              <a:t> can be any expression that evaluates to something of the type returned listed in the method heading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ECF1EFB-82A4-4378-BE35-47569156509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return</a:t>
            </a:r>
            <a:r>
              <a:rPr lang="en-US"/>
              <a:t> Statements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/>
              <a:t> method need not contain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/>
              <a:t> statement, unless there is a situation that requires the method to end before all its code is executed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 this context, since it does not return a value,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/>
              <a:t> statement is used without an expression: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return;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E81ED66-A344-45C4-87A0-8B3FDEE501C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Method Definitions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An invocation of a method that returns a value can be used as an expression anyplace that a value of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800"/>
              <a:t> can be used: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typeReturned tRVariable;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tRVariable = objectName.methodName();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 invocation of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/>
              <a:t> method is simply a statement: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objectName.methodName();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DEEED39-218E-4892-B45D-5CD17BEA58A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Any Method Can Be Used As a </a:t>
            </a:r>
            <a:r>
              <a:rPr lang="en-US" sz="3200" b="1">
                <a:latin typeface="Courier New" pitchFamily="49" charset="0"/>
              </a:rPr>
              <a:t>void</a:t>
            </a:r>
            <a:r>
              <a:rPr lang="en-US" sz="3200"/>
              <a:t> Method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method that returns a value can also perform an action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If you want the action performed, but do not need the returned value, you can invoke the method as if it were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/>
              <a:t> method, and the returned value will be discarded: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objectName.returnedValueMethod();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D9589E0-8026-43C7-A705-FD0299A9133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Local Variables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variable declared within a method definition is called a </a:t>
            </a:r>
            <a:r>
              <a:rPr lang="en-US" i="1"/>
              <a:t>local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All variables declared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/>
              <a:t> method are 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All method parameters are local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If two methods each have a local variable of the same name, they are still two entirely different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8B7E50A-06C5-4235-BDF8-413A7011156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Classes are the most important language feature that make </a:t>
            </a:r>
            <a:r>
              <a:rPr lang="en-US" sz="2800" i="1"/>
              <a:t>object-oriented programming</a:t>
            </a:r>
            <a:r>
              <a:rPr lang="en-US" sz="2800"/>
              <a:t> (</a:t>
            </a:r>
            <a:r>
              <a:rPr lang="en-US" sz="2800" i="1"/>
              <a:t>OOP</a:t>
            </a:r>
            <a:r>
              <a:rPr lang="en-US" sz="2800"/>
              <a:t>)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Programming in Java consists of defining a number of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Every program is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 helping software consists of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 programmer-defined types are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Classes are central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CEDE714-89A7-47DA-8A05-DE1C6510EA5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Global Variables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Some programming languages include another kind of variable called a </a:t>
            </a:r>
            <a:r>
              <a:rPr lang="en-US" i="1"/>
              <a:t>global</a:t>
            </a:r>
            <a:r>
              <a:rPr lang="en-US"/>
              <a:t> variable</a:t>
            </a:r>
          </a:p>
          <a:p>
            <a:pPr eaLnBrk="1" hangingPunct="1"/>
            <a:r>
              <a:rPr lang="en-US"/>
              <a:t>The Java language does </a:t>
            </a:r>
            <a:r>
              <a:rPr lang="en-US" b="1"/>
              <a:t>not </a:t>
            </a:r>
            <a:r>
              <a:rPr lang="en-US"/>
              <a:t>have global variables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9273489-E919-44B2-9C74-252F8A6007E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Blocks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i="1"/>
              <a:t>block</a:t>
            </a:r>
            <a:r>
              <a:rPr lang="en-US" sz="2800"/>
              <a:t> is another name for a compound statement, that is, a set of Java statements enclosed in braces,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{}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variable declared within a block is local to that block, and cannot be used outside the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Once a variable has been declared within a block, its name cannot be used for anything else within the same method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0317751-A058-4816-80AC-FE8936DE022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Declaring Variables in a </a:t>
            </a:r>
            <a:r>
              <a:rPr lang="en-US" sz="3200" b="1">
                <a:latin typeface="Courier New" pitchFamily="49" charset="0"/>
              </a:rPr>
              <a:t>for</a:t>
            </a:r>
            <a:r>
              <a:rPr lang="en-US" sz="3200"/>
              <a:t> Statement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You can declare one or more variables within the initialization portion of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/>
              <a:t> statement</a:t>
            </a:r>
          </a:p>
          <a:p>
            <a:pPr eaLnBrk="1" hangingPunct="1"/>
            <a:r>
              <a:rPr lang="en-US" sz="2800"/>
              <a:t>A variable so declared will be local to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/>
              <a:t> loop, and cannot be used outside of the loop</a:t>
            </a:r>
          </a:p>
          <a:p>
            <a:pPr eaLnBrk="1" hangingPunct="1"/>
            <a:r>
              <a:rPr lang="en-US" sz="2800"/>
              <a:t>If you need to use such a variable outside of a loop, then declare it outside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DC5CB11-77E7-4678-B18E-EAAFD4A1C4C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of a Primitive Type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114800"/>
          </a:xfrm>
        </p:spPr>
        <p:txBody>
          <a:bodyPr/>
          <a:lstStyle/>
          <a:p>
            <a:pPr eaLnBrk="1" hangingPunct="1"/>
            <a:r>
              <a:rPr lang="en-US"/>
              <a:t>The methods seen so far have had no parameters, indicated by an empty set of parentheses in the method heading</a:t>
            </a:r>
          </a:p>
          <a:p>
            <a:pPr eaLnBrk="1" hangingPunct="1"/>
            <a:r>
              <a:rPr lang="en-US"/>
              <a:t>Some methods need to receive additional data via a list of </a:t>
            </a:r>
            <a:r>
              <a:rPr lang="en-US" i="1"/>
              <a:t>parameters</a:t>
            </a:r>
            <a:r>
              <a:rPr lang="en-US"/>
              <a:t> in order to perform their work</a:t>
            </a:r>
          </a:p>
          <a:p>
            <a:pPr lvl="1" eaLnBrk="1" hangingPunct="1"/>
            <a:r>
              <a:rPr lang="en-US"/>
              <a:t>These </a:t>
            </a:r>
            <a:r>
              <a:rPr lang="en-US" i="1"/>
              <a:t>parameters</a:t>
            </a:r>
            <a:r>
              <a:rPr lang="en-US"/>
              <a:t> are also called </a:t>
            </a:r>
            <a:r>
              <a:rPr lang="en-US" i="1"/>
              <a:t>formal parameters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7A53C33-EF50-4E28-84C8-2DFD1BC923E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of a Primitive Type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/>
            <a:r>
              <a:rPr lang="en-US"/>
              <a:t>A parameter list provides a description of the data required by a method</a:t>
            </a:r>
          </a:p>
          <a:p>
            <a:pPr lvl="1" eaLnBrk="1" hangingPunct="1"/>
            <a:r>
              <a:rPr lang="en-US"/>
              <a:t>It indicates the number and types of data pieces needed, the order in which they must be given, and the local name for these pieces as used in the method</a:t>
            </a:r>
          </a:p>
          <a:p>
            <a:pPr lvl="1" eaLnBrk="1" hangingPunct="1">
              <a:buFontTx/>
              <a:buNone/>
            </a:pPr>
            <a:endParaRPr lang="en-US" sz="1000"/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double myMethod(int p1, int p2, double p3)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6833CBF-4B97-4DFD-BB9C-9FD1B5E1443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of a Primitive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When a method is invoked, the appropriate values must be passed to the method in the form of </a:t>
            </a:r>
            <a:r>
              <a:rPr lang="en-US" sz="2400" i="1"/>
              <a:t>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Arguments are also called </a:t>
            </a:r>
            <a:r>
              <a:rPr lang="en-US" sz="2000" i="1"/>
              <a:t>actual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number and order of the arguments must exactly match that of the parameter list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type of each argument must be compatible with the type of the corresponding parameter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a=1,b=2,c=3;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 result = myMethod(a,b,c);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2E98E89-595F-4723-968A-52EA6C1AF52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of a Primitive Type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 the preceding example, the value of each argument (not the variable name) is plugged into the corresponding method parameter</a:t>
            </a:r>
          </a:p>
          <a:p>
            <a:pPr lvl="1" eaLnBrk="1" hangingPunct="1"/>
            <a:r>
              <a:rPr lang="en-US"/>
              <a:t>This method of plugging in arguments for formal parameters is known as the </a:t>
            </a:r>
            <a:r>
              <a:rPr lang="en-US" i="1"/>
              <a:t>call-by-value mechanism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9D1B67C-B1F4-4F92-A8E6-5841D5603A2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of a Primitive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argument and parameter types do not match exactly, Java will attempt to make an automatic type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 the preceding example,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/>
              <a:t> value of argument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</a:t>
            </a:r>
            <a:r>
              <a:rPr lang="en-US" sz="2400"/>
              <a:t> would be cast to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primitive argument can be automatically type cast from any of the following types, to any of the types that appear to its right: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char</a:t>
            </a:r>
          </a:p>
        </p:txBody>
      </p:sp>
      <p:grpSp>
        <p:nvGrpSpPr>
          <p:cNvPr id="39940" name="Group 6"/>
          <p:cNvGrpSpPr>
            <a:grpSpLocks/>
          </p:cNvGrpSpPr>
          <p:nvPr/>
        </p:nvGrpSpPr>
        <p:grpSpPr bwMode="auto">
          <a:xfrm>
            <a:off x="2667000" y="5105400"/>
            <a:ext cx="1524000" cy="228600"/>
            <a:chOff x="1488" y="3216"/>
            <a:chExt cx="912" cy="144"/>
          </a:xfrm>
        </p:grpSpPr>
        <p:sp>
          <p:nvSpPr>
            <p:cNvPr id="39943" name="Line 4"/>
            <p:cNvSpPr>
              <a:spLocks noChangeShapeType="1"/>
            </p:cNvSpPr>
            <p:nvPr/>
          </p:nvSpPr>
          <p:spPr bwMode="auto">
            <a:xfrm>
              <a:off x="1488" y="3360"/>
              <a:ext cx="912" cy="0"/>
            </a:xfrm>
            <a:prstGeom prst="line">
              <a:avLst/>
            </a:prstGeom>
            <a:noFill/>
            <a:ln w="9525">
              <a:solidFill>
                <a:srgbClr val="034CA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5"/>
            <p:cNvSpPr>
              <a:spLocks noChangeShapeType="1"/>
            </p:cNvSpPr>
            <p:nvPr/>
          </p:nvSpPr>
          <p:spPr bwMode="auto">
            <a:xfrm flipV="1">
              <a:off x="2400" y="3216"/>
              <a:ext cx="0" cy="144"/>
            </a:xfrm>
            <a:prstGeom prst="line">
              <a:avLst/>
            </a:prstGeom>
            <a:noFill/>
            <a:ln w="9525">
              <a:solidFill>
                <a:srgbClr val="034CA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8278FB1-054F-4DEA-9D52-04229AE975A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of a Primitive Type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parameters is often thought of as a blank or placeholder that is filled in by the value of its corresponding argument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However, a parameter is more than that:  it is actually a local variable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When a method is invoked, the value of its argument is computed, and the corresponding parameter (i.e., local variable) is initialized to this value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Even if the value of a formal parameter is changed within a method (i.e., it is used as a local variable) the value of the argument cannot be 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C2AD918-66DC-4BAE-86A7-270AD33A30F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Formal Parameter Used as a Local Variable (Part 1 of 5)</a:t>
            </a:r>
          </a:p>
        </p:txBody>
      </p:sp>
      <p:pic>
        <p:nvPicPr>
          <p:cNvPr id="41987" name="Picture 6" descr="savitch_c04d06_1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1F84289-7D28-4259-A0C5-3A397F0E3FD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Definitions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You already know how to use classes and the objects created from them, and how to invoke their methods</a:t>
            </a:r>
          </a:p>
          <a:p>
            <a:pPr lvl="1" eaLnBrk="1" hangingPunct="1"/>
            <a:r>
              <a:rPr lang="en-US" sz="2400"/>
              <a:t>For example, you have already been using the predefined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b="1"/>
              <a:t> </a:t>
            </a:r>
            <a:r>
              <a:rPr lang="en-US" sz="2400"/>
              <a:t>classes</a:t>
            </a:r>
          </a:p>
          <a:p>
            <a:pPr eaLnBrk="1" hangingPunct="1"/>
            <a:r>
              <a:rPr lang="en-US" sz="2800"/>
              <a:t> Now you will learn how to define your own classes and their methods, and how to create your own objects from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09B5826-8277-4D62-94FB-C7442D8D6EC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Formal Parameter Used as a Local Variable (Part 2 of 5)</a:t>
            </a:r>
          </a:p>
        </p:txBody>
      </p:sp>
      <p:pic>
        <p:nvPicPr>
          <p:cNvPr id="43011" name="Picture 4" descr="savitch_c04d06_2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F802F69-403F-49C2-8CE4-D91A9D792AC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Formal Parameter Used as a Local Variable (Part 3 of 5)</a:t>
            </a:r>
          </a:p>
        </p:txBody>
      </p:sp>
      <p:pic>
        <p:nvPicPr>
          <p:cNvPr id="44035" name="Picture 3" descr="savitch_c04d06_3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136AD7A-F712-4727-9993-6FAD49C364B0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Formal Parameter Used as a Local Variable (Part 4 of 5)</a:t>
            </a:r>
          </a:p>
        </p:txBody>
      </p:sp>
      <p:pic>
        <p:nvPicPr>
          <p:cNvPr id="45059" name="Picture 3" descr="savitch_c04d06_4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C1DD700-3FA5-479F-ABB1-058707BBE0E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Formal Parameter Used as a Local Variable (Part 5 of 5)</a:t>
            </a:r>
          </a:p>
        </p:txBody>
      </p:sp>
      <p:pic>
        <p:nvPicPr>
          <p:cNvPr id="46083" name="Picture 3" descr="savitch_c04d06_5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AD1CD58-3516-4346-9128-F9F98066B7C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Use of the Terms "Parameter" and "Argument"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Parameter is the variable and argument is the item passed in</a:t>
            </a:r>
          </a:p>
          <a:p>
            <a:pPr eaLnBrk="1" hangingPunct="1"/>
            <a:r>
              <a:rPr lang="en-US" dirty="0"/>
              <a:t>Do not be surprised to find that people often use the terms parameter and argument interchangeably</a:t>
            </a:r>
          </a:p>
          <a:p>
            <a:pPr eaLnBrk="1" hangingPunct="1"/>
            <a:r>
              <a:rPr lang="en-US" dirty="0"/>
              <a:t>When you see these terms, you may have to determine their exact meaning from context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32C90C4-449E-42FD-AD49-FF1F57E7CE5F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this</a:t>
            </a:r>
            <a:r>
              <a:rPr lang="en-US"/>
              <a:t> Parameter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All instance variables are understood to have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&lt;the calling object&gt;.</a:t>
            </a:r>
            <a:r>
              <a:rPr lang="en-US" sz="2800"/>
              <a:t> in front of them</a:t>
            </a:r>
          </a:p>
          <a:p>
            <a:pPr eaLnBrk="1" hangingPunct="1"/>
            <a:r>
              <a:rPr lang="en-US" sz="2800"/>
              <a:t>If an explicit name for the calling object is needed, the keyword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/>
              <a:t> can be used</a:t>
            </a:r>
          </a:p>
          <a:p>
            <a:pPr lvl="1" eaLnBrk="1" hangingPunct="1"/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myInstanceVariable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/>
              <a:t>always means and is always interchangeable with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this.myInstanceVariable</a:t>
            </a:r>
            <a:endParaRPr lang="en-US" sz="2400"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265B091-E23E-4925-A11E-6191265CEEC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this</a:t>
            </a:r>
            <a:r>
              <a:rPr lang="en-US"/>
              <a:t> Parameter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/>
              <a:t> </a:t>
            </a:r>
            <a:r>
              <a:rPr lang="en-US" b="1" i="1"/>
              <a:t>must</a:t>
            </a:r>
            <a:r>
              <a:rPr lang="en-US"/>
              <a:t> be used if a parameter or other local variable with the same name is used in the method</a:t>
            </a:r>
          </a:p>
          <a:p>
            <a:pPr lvl="1" eaLnBrk="1" hangingPunct="1"/>
            <a:r>
              <a:rPr lang="en-US"/>
              <a:t>Otherwise, all instances of the variable name will be interpreted as local</a:t>
            </a:r>
          </a:p>
          <a:p>
            <a:pPr lvl="1" eaLnBrk="1" hangingPunct="1">
              <a:buFontTx/>
              <a:buNone/>
            </a:pPr>
            <a:r>
              <a:rPr lang="en-US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 someVariable = this.someVariable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895600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alibri" pitchFamily="34" charset="0"/>
              </a:rPr>
              <a:t>local</a:t>
            </a:r>
            <a:endParaRPr lang="en-US">
              <a:latin typeface="Calibri" pitchFamily="34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400800" y="4876800"/>
            <a:ext cx="976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alibri" pitchFamily="34" charset="0"/>
              </a:rPr>
              <a:t>instance</a:t>
            </a:r>
            <a:endParaRPr lang="en-US">
              <a:latin typeface="Calibri" pitchFamily="34" charset="0"/>
            </a:endParaRPr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 flipV="1">
            <a:off x="32004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 flipV="1">
            <a:off x="6858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9D5D314-F8F6-4484-BAA3-A67D753FAE23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this</a:t>
            </a:r>
            <a:r>
              <a:rPr lang="en-US"/>
              <a:t> Parameter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/>
              <a:t> parameter is a kind of hidden parameter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Even though it does not appear on the parameter list of a method, it is still a parameter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When a method is invoked, the calling object is automatically plugged in for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03682A8-B29F-4EA7-8A60-8D324B4E5DE4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That Return a Boolean Value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 invocation of a method that returns a value of type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/>
              <a:t> returns either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/>
              <a:t> or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Therefore, it is common practice to use an invocation of such a method to control statements and loops where a Boolean expression is expected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/>
              <a:t> statements,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/>
              <a:t> loops,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79DBA3A-C110-4EBC-903E-60B0BB78E64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methods </a:t>
            </a:r>
            <a:r>
              <a:rPr lang="en-US" sz="3200" b="1">
                <a:latin typeface="Courier New" pitchFamily="49" charset="0"/>
              </a:rPr>
              <a:t>equals</a:t>
            </a:r>
            <a:r>
              <a:rPr lang="en-US" sz="3200"/>
              <a:t> and </a:t>
            </a:r>
            <a:r>
              <a:rPr lang="en-US" sz="3200" b="1">
                <a:latin typeface="Courier New" pitchFamily="49" charset="0"/>
              </a:rPr>
              <a:t>toString</a:t>
            </a:r>
            <a:endParaRPr lang="en-US" sz="3200">
              <a:latin typeface="Courier New" pitchFamily="49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Java expects certain methods, such as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b="1"/>
              <a:t> </a:t>
            </a:r>
            <a:r>
              <a:rPr lang="en-US" sz="2400"/>
              <a:t>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/>
              <a:t>, to be in all, or almost all,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purpose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/>
              <a:t>,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/>
              <a:t> valued method, is to compare two objects of the class to see if they satisfy the notion of "being equal"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Note:  You cannot use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000"/>
              <a:t> to compare objects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boolean equals(ClassName objectName)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purpose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/>
              <a:t> method is to return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/>
              <a:t> value that represents the data in the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String toString()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DF0458F-DD4C-4F80-B62E-DD056AFE94C0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Class Is a Type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 class is a special kind of programmer-defined type, and variables can be declared of a 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value of a class type is called an object or </a:t>
            </a:r>
            <a:r>
              <a:rPr lang="en-US" sz="2800" i="1" dirty="0"/>
              <a:t>an instance of the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A is a class, then the phrases "</a:t>
            </a:r>
            <a:r>
              <a:rPr lang="en-US" sz="2400" dirty="0" err="1"/>
              <a:t>bla</a:t>
            </a:r>
            <a:r>
              <a:rPr lang="en-US" sz="2400" dirty="0"/>
              <a:t> is of type A," "</a:t>
            </a:r>
            <a:r>
              <a:rPr lang="en-US" sz="2400" dirty="0" err="1"/>
              <a:t>bla</a:t>
            </a:r>
            <a:r>
              <a:rPr lang="en-US" sz="2400" dirty="0"/>
              <a:t> is an object of the class A," and "</a:t>
            </a:r>
            <a:r>
              <a:rPr lang="en-US" sz="2400" dirty="0" err="1"/>
              <a:t>bla</a:t>
            </a:r>
            <a:r>
              <a:rPr lang="en-US" sz="2400" dirty="0"/>
              <a:t> is an instance of the class A" mean the same thing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class determines the types of data that an object can contain, as well as the actions it can perform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4-</a:t>
            </a:r>
            <a:fld id="{33329A10-23E8-433F-BEF9-A44CE84AB5B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Testing Methods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Each method should be tested in a program in which it is the only untested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program whose only purpose is to test a method is called a </a:t>
            </a:r>
            <a:r>
              <a:rPr lang="en-US" sz="2000" i="1"/>
              <a:t>driver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One method often invokes other methods, so one way to do this is to first test all the methods invoked by that method, and then test the method itself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This is called </a:t>
            </a:r>
            <a:r>
              <a:rPr lang="en-US" sz="2000" i="1"/>
              <a:t>bottom-up testing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Sometimes it is necessary to test a method before another method it depends on is finished or tested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 this case, use a simplified version of the method, called a </a:t>
            </a:r>
            <a:r>
              <a:rPr lang="en-US" sz="2000" i="1"/>
              <a:t>stub,</a:t>
            </a:r>
            <a:r>
              <a:rPr lang="en-US" sz="2000"/>
              <a:t> to return a value for testing</a:t>
            </a:r>
            <a:endParaRPr lang="en-US" sz="2000" i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159D931-ABCD-4B1A-9E47-EE5F5FE93D21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Fundamental Rule for Testing Methods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i="1"/>
              <a:t>Every method should be tested in a program in which every other method in the testing program has already been fully tested and debugged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89892EB-8ED4-4F12-AE7A-F630BE23AA3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Information Hiding and Encapsulation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/>
              <a:t>Information hiding</a:t>
            </a:r>
            <a:r>
              <a:rPr lang="en-US" sz="2400"/>
              <a:t> is the practice of separating how to use a class from the details of its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/>
              <a:t>Abstraction</a:t>
            </a:r>
            <a:r>
              <a:rPr lang="en-US" sz="2000"/>
              <a:t> is another term used to express the concept of discarding details in order to avoid information overload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/>
              <a:t>Encapsulation </a:t>
            </a:r>
            <a:r>
              <a:rPr lang="en-US" sz="2400"/>
              <a:t>means that the data and methods of a class are combined into a single unit (i.e., a class object), which hides the implementation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Knowing the details is unnecessary because interaction with the object occurs via a well-defined and simple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Java, hiding details is done by marking them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8800943-6297-4A0C-BF97-7B3AF6FC22F9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Couple of Important Acronyms:  </a:t>
            </a:r>
            <a:br>
              <a:rPr lang="en-US" sz="3200"/>
            </a:br>
            <a:r>
              <a:rPr lang="en-US" sz="3200"/>
              <a:t>API and ADT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API or </a:t>
            </a:r>
            <a:r>
              <a:rPr lang="en-US" i="1"/>
              <a:t>application programming interface</a:t>
            </a:r>
            <a:r>
              <a:rPr lang="en-US"/>
              <a:t> for a class is a description of how to use the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 programmer need only read the </a:t>
            </a:r>
            <a:br>
              <a:rPr lang="en-US"/>
            </a:br>
            <a:r>
              <a:rPr lang="en-US"/>
              <a:t>API in order to use a well designed class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An ADT or </a:t>
            </a:r>
            <a:r>
              <a:rPr lang="en-US" i="1"/>
              <a:t>abstract data type</a:t>
            </a:r>
            <a:r>
              <a:rPr lang="en-US"/>
              <a:t> is a data type that is written using good information-hiding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345D02B-0846-4D69-BDE3-6ACEE72A6ED3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private</a:t>
            </a:r>
            <a:r>
              <a:rPr lang="en-US"/>
              <a:t> Modifiers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modifier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/>
              <a:t> means that there are no restrictions on where an instance variable or method can be used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modifier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/>
              <a:t> means that an instance variable or method cannot be accessed by name outside of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It is considered good programming practice to make </a:t>
            </a:r>
            <a:r>
              <a:rPr lang="en-US" sz="2400" b="1"/>
              <a:t>all</a:t>
            </a:r>
            <a:r>
              <a:rPr lang="en-US" sz="2400"/>
              <a:t> instance variables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private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/>
              <a:t>Most methods are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/>
              <a:t>, and thus provide  controlled access to the object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Usually, methods are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/>
              <a:t> only if used as helping methods for other methods in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E28695E-6E03-48D1-AAB9-AA94DC6B0272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Accessor and Mutator Methods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/>
              <a:t>Accessor</a:t>
            </a:r>
            <a:r>
              <a:rPr lang="en-US" sz="2400"/>
              <a:t> methods allow the programmer to obtain the value of an object's instance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data can be accessed but not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name of an accessor method typically starts with the word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get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/>
              <a:t>Mutator</a:t>
            </a:r>
            <a:r>
              <a:rPr lang="en-US" sz="2400"/>
              <a:t> methods allow the programmer to change the value of an object's instance variables in a controlled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Incoming data is typically tested and/or filtered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name of a mutator method typically starts with the word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set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FF48C1A-7DE6-44A3-B0FA-9C32CFFA453D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Encapsulation</a:t>
            </a:r>
          </a:p>
        </p:txBody>
      </p:sp>
      <p:pic>
        <p:nvPicPr>
          <p:cNvPr id="59395" name="Picture 10" descr="savitch_c04d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7724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C653902-EBF9-4E81-863F-D4C4E8697FB0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Class Has Access to Private Members of All Objects of the Class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Within the definition of a class, private members of </a:t>
            </a:r>
            <a:r>
              <a:rPr lang="en-US" b="1"/>
              <a:t>any</a:t>
            </a:r>
            <a:r>
              <a:rPr lang="en-US"/>
              <a:t> object of the class can be accessed, not just private members of the calling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E48BCE4-46F2-4B2F-A76F-6026A8ACDF06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Mutator Methods Can Return a Boolean Value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Some mutator methods issue an error message and end the program whenever they are given values that aren't sensible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 alternative approach is to have the mutator test the values, but to never have it end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Instead, have it return a boolean value, and have the calling program handle the cases where the changes do not make sense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33617B2-EB27-4D0C-8D50-522E308E81D8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Preconditions and Postconditions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 i="1"/>
              <a:t>precondition</a:t>
            </a:r>
            <a:r>
              <a:rPr lang="en-US" sz="2800"/>
              <a:t> of a method states what is assumed to be true when the method is called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 i="1"/>
              <a:t>postcondition</a:t>
            </a:r>
            <a:r>
              <a:rPr lang="en-US" sz="2800"/>
              <a:t> of a method states what will be true after the method is executed, as long as the precondition holds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It is a good practice to always think in terms of preconditions and postconditions when designing a method, and when writing the method comment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E072E0E-522A-4CDA-B707-D382D22118C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Primitive Type Values vs. Class Type Values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primitive type value is a single piece of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class type value or object can have multiple pieces of data, as well as actions called </a:t>
            </a:r>
            <a:r>
              <a:rPr lang="en-US" sz="2800" i="1" dirty="0"/>
              <a:t>methods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objects of a class have the same methods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objects of a class have the same pieces of data (i.e., name, type, and number)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a given object, each piece of data can hold a different value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3F356C7-9ABD-41F9-A65F-E497766DD34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09C2F-33DA-48E4-89AB-74A89D629697}"/>
              </a:ext>
            </a:extLst>
          </p:cNvPr>
          <p:cNvSpPr txBox="1"/>
          <p:nvPr/>
        </p:nvSpPr>
        <p:spPr>
          <a:xfrm>
            <a:off x="8229600" y="118616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3;</a:t>
            </a:r>
          </a:p>
          <a:p>
            <a:r>
              <a:rPr lang="en-US" altLang="ko-KR" dirty="0"/>
              <a:t>i</a:t>
            </a:r>
            <a:r>
              <a:rPr lang="ko-KR" altLang="en-US" dirty="0"/>
              <a:t>가 가지고 있는 메모리의 값이</a:t>
            </a:r>
            <a:endParaRPr lang="en-US" altLang="ko-KR" dirty="0"/>
          </a:p>
          <a:p>
            <a:r>
              <a:rPr lang="en-US" altLang="ko-KR" dirty="0"/>
              <a:t>Single piece of data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ED91C-4220-45A1-9E4E-D3022DA1431F}"/>
              </a:ext>
            </a:extLst>
          </p:cNvPr>
          <p:cNvSpPr txBox="1"/>
          <p:nvPr/>
        </p:nvSpPr>
        <p:spPr>
          <a:xfrm>
            <a:off x="7162800" y="293449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공유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/>
            <a:r>
              <a:rPr lang="en-US" sz="2800" i="1"/>
              <a:t>Overloading</a:t>
            </a:r>
            <a:r>
              <a:rPr lang="en-US" sz="2800"/>
              <a:t> is when two or more methods </a:t>
            </a:r>
            <a:r>
              <a:rPr lang="en-US" sz="2800" i="1"/>
              <a:t>in the same class</a:t>
            </a:r>
            <a:r>
              <a:rPr lang="en-US" sz="2800"/>
              <a:t> have the same method name</a:t>
            </a:r>
          </a:p>
          <a:p>
            <a:pPr eaLnBrk="1" hangingPunct="1"/>
            <a:r>
              <a:rPr lang="en-US" sz="2800"/>
              <a:t>To be valid, any two definitions of the method name must have different </a:t>
            </a:r>
            <a:r>
              <a:rPr lang="en-US" sz="2800" i="1"/>
              <a:t>signatures</a:t>
            </a:r>
          </a:p>
          <a:p>
            <a:pPr lvl="1" eaLnBrk="1" hangingPunct="1"/>
            <a:r>
              <a:rPr lang="en-US" sz="2400"/>
              <a:t>A signature consists of the name of a method together with its parameter list</a:t>
            </a:r>
          </a:p>
          <a:p>
            <a:pPr lvl="1" eaLnBrk="1" hangingPunct="1"/>
            <a:r>
              <a:rPr lang="en-US" sz="2400"/>
              <a:t>Differing signatures must have different numbers and/or types of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0A83A15-70C6-4A5C-8740-C1218403E092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Overloading and Automatic Type Conversion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If Java cannot find a method signature that exactly matches a method invocation, it will try to use automatic type conversion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interaction of overloading and automatic type conversion can have unintended results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some cases of overloading, because of automatic type conversion, a single method invocation can be resolved in multiple ways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Ambiguous method invocations will produce an error in Java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CA5F291-B380-43B6-8DD9-6104837B88D0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You Can Not Overload Based on the Type Returned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signature of a method only includes the method name and its parameter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signature does </a:t>
            </a:r>
            <a:r>
              <a:rPr lang="en-US" b="1"/>
              <a:t>not</a:t>
            </a:r>
            <a:r>
              <a:rPr lang="en-US"/>
              <a:t> include the type returned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Java does not permit methods with the same name and different return types  in the same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9F1F04D-8FD5-4966-B60E-7178F5503B34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You Can Not Overload Operators in Java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Although many programming languages, such as C++, allow you to overload operators (+, -, etc.), Java does not permit this</a:t>
            </a:r>
          </a:p>
          <a:p>
            <a:pPr lvl="1" eaLnBrk="1" hangingPunct="1"/>
            <a:r>
              <a:rPr lang="en-US"/>
              <a:t>You may only use a method name and ordinary method syntax to carry out the operations you desire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0318CE1-8529-43CA-B24C-CDD9B0264E52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</a:t>
            </a:r>
            <a:r>
              <a:rPr lang="en-US" sz="2800" i="1"/>
              <a:t>constructor</a:t>
            </a:r>
            <a:r>
              <a:rPr lang="en-US" sz="2800"/>
              <a:t> is a special kind of method that is designed to initialize the instance variables for an object: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 ClassName(anyParameters){code}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A constructor must have the same name as the class</a:t>
            </a:r>
          </a:p>
          <a:p>
            <a:pPr lvl="1" eaLnBrk="1" hangingPunct="1"/>
            <a:r>
              <a:rPr lang="en-US" sz="2400"/>
              <a:t>A constructor has no type returned, not even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Constructors are typically overloaded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DEBED0D-D2E2-44E9-A948-B8C754AFE7E4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constructor is called when an object of the class is created 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ClassName objectName = new ClassName(anyArgs);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name of the constructor and its parenthesized list of arguments (if any) must follow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/>
              <a:t> operator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This is the </a:t>
            </a:r>
            <a:r>
              <a:rPr lang="en-US" sz="2000" b="1"/>
              <a:t>only</a:t>
            </a:r>
            <a:r>
              <a:rPr lang="en-US" sz="2000"/>
              <a:t> valid way to invoke a constructor:  a constructor cannot be invoked like an ordinary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a constructor is invoked again (using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/>
              <a:t>), the first object is discarded and an entirely new object is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you need to change the values of instance variables of the object, use mutator methods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08AAB06-39F8-4F47-8C4E-B74C402458FB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You Can Invoke Another Method in a Constructor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first action taken by a constructor is to create an object with 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Therefore, it is legal to invoke another method within the definition of a constructor, since it has the newly created object as its calling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For example, mutator methods can be used to set the values of the instance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It is even possible for one constructor to invoke another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DA9B933-F5D7-4F1F-9CCD-9C93C6E4E508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Constructor Has a </a:t>
            </a:r>
            <a:r>
              <a:rPr lang="en-US" sz="3200" b="1">
                <a:latin typeface="Courier New" pitchFamily="49" charset="0"/>
              </a:rPr>
              <a:t>this</a:t>
            </a:r>
            <a:r>
              <a:rPr lang="en-US" sz="3200"/>
              <a:t> Parameter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Like any ordinary method, every constructor has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/>
              <a:t> parameter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/>
              <a:t> parameter can be used explicitly, but is more often understood to be there than written down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first action taken by a constructor is to automatically create an object with 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Then within the definition of a constructor,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/>
              <a:t> parameter refers to the object created by the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58317E8-0D55-4FE9-8AFB-FDD074A1E329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Include a No-Argument Constructor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If you do not include any constructors in your class, Java will automatically create a </a:t>
            </a:r>
            <a:r>
              <a:rPr lang="en-US" sz="2400" i="1"/>
              <a:t>default</a:t>
            </a:r>
            <a:r>
              <a:rPr lang="en-US" sz="2400"/>
              <a:t> or </a:t>
            </a:r>
            <a:r>
              <a:rPr lang="en-US" sz="2400" i="1"/>
              <a:t>no-argument</a:t>
            </a:r>
            <a:r>
              <a:rPr lang="en-US" sz="2400"/>
              <a:t> constructor that takes no arguments, performs no initializations, but allows the object to be created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you include even one constructor in your class, Java will not provide this default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you include any constructors in your class, be sure to provide your own no-argument constructor as well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82A1581-7EB0-4AB1-BE28-292A8E339FAD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Default Variable Initializations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Instance variables are automatically initialized in 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/>
              <a:t> types are initialized to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Other primitives are initialized to the zero of their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Class types are initialized to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However, it is a better practice to explicitly initialize instance variables in a constructor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Note:  Local variables are not automatically initialized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66A7131-E971-4B98-9CB4-F43C3ED346DD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Contents of a Class Definition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class definition specifies the data items and methods that all of its objects will have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These data items and methods are sometimes called </a:t>
            </a:r>
            <a:r>
              <a:rPr lang="en-US" sz="2800" i="1"/>
              <a:t>members</a:t>
            </a:r>
            <a:r>
              <a:rPr lang="en-US" sz="2800"/>
              <a:t> of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Data items are called </a:t>
            </a:r>
            <a:r>
              <a:rPr lang="en-US" sz="2800" i="1"/>
              <a:t>fields</a:t>
            </a:r>
            <a:r>
              <a:rPr lang="en-US" sz="2800"/>
              <a:t> or </a:t>
            </a:r>
            <a:r>
              <a:rPr lang="en-US" sz="2800" i="1"/>
              <a:t>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Instance variable declarations and method definitions can be placed in any order within the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1474EC6-AFD7-4F93-A42C-B474269DA06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StringTokenizer</a:t>
            </a:r>
            <a:r>
              <a:rPr lang="en-US"/>
              <a:t> Class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038600"/>
          </a:xfrm>
        </p:spPr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2800"/>
              <a:t> class is used to recover the words or </a:t>
            </a:r>
            <a:r>
              <a:rPr lang="en-US" sz="2800" i="1"/>
              <a:t>tokens</a:t>
            </a:r>
            <a:r>
              <a:rPr lang="en-US" sz="2800"/>
              <a:t> in a multi-word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You can use whitespace characters to separate each token, or you can specify the characters you wish to use as separators</a:t>
            </a:r>
          </a:p>
          <a:p>
            <a:pPr lvl="1" eaLnBrk="1" hangingPunct="1"/>
            <a:r>
              <a:rPr lang="en-US" sz="2400"/>
              <a:t>In order to use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2400"/>
              <a:t> class, be sure to include the following at the start of the file:</a:t>
            </a:r>
          </a:p>
          <a:p>
            <a:pPr lvl="1" eaLnBrk="1" hangingPunct="1">
              <a:buFontTx/>
              <a:buNone/>
            </a:pP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import java.util.StringTokenizer;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8C35D35-43FE-4BCA-8F2D-496CA121B465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 the </a:t>
            </a:r>
            <a:r>
              <a:rPr lang="en-US" sz="3200" b="1">
                <a:latin typeface="Courier New" pitchFamily="49" charset="0"/>
              </a:rPr>
              <a:t>StringTokenizer</a:t>
            </a:r>
            <a:r>
              <a:rPr lang="en-US" sz="3200"/>
              <a:t> Class (Part 1 of 2)</a:t>
            </a:r>
          </a:p>
        </p:txBody>
      </p:sp>
      <p:pic>
        <p:nvPicPr>
          <p:cNvPr id="74755" name="Picture 8" descr="savitch_c04d1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82C8E11-B760-400E-8551-D4F317BBD4F3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 the </a:t>
            </a:r>
            <a:r>
              <a:rPr lang="en-US" sz="3200" b="1">
                <a:latin typeface="Courier New" pitchFamily="49" charset="0"/>
              </a:rPr>
              <a:t>StringTokenizer</a:t>
            </a:r>
            <a:r>
              <a:rPr lang="en-US" sz="3200"/>
              <a:t> Class (Part 2 of 2)</a:t>
            </a:r>
          </a:p>
        </p:txBody>
      </p:sp>
      <p:pic>
        <p:nvPicPr>
          <p:cNvPr id="75779" name="Picture 3" descr="savitch_c04d17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8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63B1468-36C5-4A86-91D0-78EFE46584AC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new</a:t>
            </a:r>
            <a:r>
              <a:rPr lang="en-US"/>
              <a:t> Operator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An object of a class is named or declared by a variable of the class type: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classVar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dirty="0"/>
              <a:t> operator must then be used to create the object and associate it with its variable name: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classVar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These can be combined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classVar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44F9F3C-AC40-4BFE-957B-34762CB1CB5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EC2B0-10B0-4283-BAD6-722C976C90C1}"/>
              </a:ext>
            </a:extLst>
          </p:cNvPr>
          <p:cNvSpPr txBox="1"/>
          <p:nvPr/>
        </p:nvSpPr>
        <p:spPr>
          <a:xfrm>
            <a:off x="6934200" y="3429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ClassName</a:t>
            </a:r>
            <a:r>
              <a:rPr lang="en-US" altLang="ko-KR" dirty="0"/>
              <a:t>()</a:t>
            </a:r>
            <a:r>
              <a:rPr lang="ko-KR" altLang="en-US" dirty="0"/>
              <a:t>만 쓰면 참조 값이 없어서 쓰레기 수거해감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96879-91A5-49E7-9F8A-9F65B8DA2BEC}"/>
              </a:ext>
            </a:extLst>
          </p:cNvPr>
          <p:cNvSpPr txBox="1"/>
          <p:nvPr/>
        </p:nvSpPr>
        <p:spPr>
          <a:xfrm>
            <a:off x="5410200" y="2286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B8198-5A50-4551-AC3D-A11DAA13FAEF}"/>
              </a:ext>
            </a:extLst>
          </p:cNvPr>
          <p:cNvSpPr txBox="1"/>
          <p:nvPr/>
        </p:nvSpPr>
        <p:spPr>
          <a:xfrm>
            <a:off x="7315200" y="432871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객체 생성방법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Instance Variables and Methods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Instance variables can be defined as in the following two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Note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/>
              <a:t> modifier (for now):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 String  instanceVar1;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public int  instanceVar2;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order to refer to a particular instance variable, preface it with its object name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objectName.instanceVar1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objectName.instanceVar2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CCC7111-1CF3-466A-B497-060E6679EC7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2F4BE-B212-4EBD-A7F6-59AA57777F42}"/>
              </a:ext>
            </a:extLst>
          </p:cNvPr>
          <p:cNvSpPr txBox="1"/>
          <p:nvPr/>
        </p:nvSpPr>
        <p:spPr>
          <a:xfrm>
            <a:off x="6400800" y="294920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Instance variable </a:t>
            </a:r>
            <a:r>
              <a:rPr lang="ko-KR" altLang="en-US" dirty="0"/>
              <a:t>선언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Method definitions are divided into two parts:  a </a:t>
            </a:r>
            <a:r>
              <a:rPr lang="en-US" sz="2400" i="1" dirty="0"/>
              <a:t>heading</a:t>
            </a:r>
            <a:r>
              <a:rPr lang="en-US" sz="2400" dirty="0"/>
              <a:t> and a </a:t>
            </a:r>
            <a:r>
              <a:rPr lang="en-US" sz="2400" i="1" dirty="0"/>
              <a:t>method body: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void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         </a:t>
            </a:r>
            <a:r>
              <a:rPr lang="en-US" sz="2000" dirty="0"/>
              <a:t>Heading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dirty="0"/>
              <a:t>code  to perform some action                  Body</a:t>
            </a:r>
            <a:endParaRPr lang="en-US" sz="20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dirty="0"/>
              <a:t>and/or compute a value            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}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Methods are invoked using the name of the calling object and the method name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classVar.myMethod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Invoking a method is equivalent to executing the method body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Instance Variables and Methods</a:t>
            </a:r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 flipH="1">
            <a:off x="4572000" y="2438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AutoShape 7"/>
          <p:cNvSpPr>
            <a:spLocks/>
          </p:cNvSpPr>
          <p:nvPr/>
        </p:nvSpPr>
        <p:spPr bwMode="auto">
          <a:xfrm>
            <a:off x="4724400" y="2819399"/>
            <a:ext cx="838200" cy="609601"/>
          </a:xfrm>
          <a:prstGeom prst="rightBrace">
            <a:avLst>
              <a:gd name="adj1" fmla="val 108333"/>
              <a:gd name="adj2" fmla="val 4226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B892873-4AFC-4CDD-BC89-3B17C855725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4324</Words>
  <Application>Microsoft Office PowerPoint</Application>
  <PresentationFormat>화면 슬라이드 쇼(4:3)</PresentationFormat>
  <Paragraphs>492</Paragraphs>
  <Slides>62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맑은 고딕</vt:lpstr>
      <vt:lpstr>Arial</vt:lpstr>
      <vt:lpstr>Calibri</vt:lpstr>
      <vt:lpstr>Courier New</vt:lpstr>
      <vt:lpstr>Symbol</vt:lpstr>
      <vt:lpstr>Office Theme</vt:lpstr>
      <vt:lpstr>Chapter 4</vt:lpstr>
      <vt:lpstr>Introduction</vt:lpstr>
      <vt:lpstr>Class Definitions</vt:lpstr>
      <vt:lpstr>A Class Is a Type</vt:lpstr>
      <vt:lpstr>Primitive Type Values vs. Class Type Values</vt:lpstr>
      <vt:lpstr>The Contents of a Class Definition</vt:lpstr>
      <vt:lpstr>The new Operator</vt:lpstr>
      <vt:lpstr>Instance Variables and Methods</vt:lpstr>
      <vt:lpstr>Instance Variables and Methods</vt:lpstr>
      <vt:lpstr>File Names and Locations</vt:lpstr>
      <vt:lpstr>More About Methods</vt:lpstr>
      <vt:lpstr>More About Methods</vt:lpstr>
      <vt:lpstr>main is a void Method</vt:lpstr>
      <vt:lpstr>return Statements</vt:lpstr>
      <vt:lpstr>return Statements</vt:lpstr>
      <vt:lpstr>return Statements</vt:lpstr>
      <vt:lpstr>Method Definitions</vt:lpstr>
      <vt:lpstr>Any Method Can Be Used As a void Method</vt:lpstr>
      <vt:lpstr>Local Variables</vt:lpstr>
      <vt:lpstr>Global Variables</vt:lpstr>
      <vt:lpstr>Blocks</vt:lpstr>
      <vt:lpstr>Declaring Variables in a for Statement</vt:lpstr>
      <vt:lpstr>Parameters of a Primitive Type</vt:lpstr>
      <vt:lpstr>Parameters of a Primitive Type</vt:lpstr>
      <vt:lpstr>Parameters of a Primitive Type</vt:lpstr>
      <vt:lpstr>Parameters of a Primitive Type</vt:lpstr>
      <vt:lpstr>Parameters of a Primitive Type</vt:lpstr>
      <vt:lpstr>Parameters of a Primitive Type</vt:lpstr>
      <vt:lpstr>A Formal Parameter Used as a Local Variable (Part 1 of 5)</vt:lpstr>
      <vt:lpstr>A Formal Parameter Used as a Local Variable (Part 2 of 5)</vt:lpstr>
      <vt:lpstr>A Formal Parameter Used as a Local Variable (Part 3 of 5)</vt:lpstr>
      <vt:lpstr>A Formal Parameter Used as a Local Variable (Part 4 of 5)</vt:lpstr>
      <vt:lpstr>A Formal Parameter Used as a Local Variable (Part 5 of 5)</vt:lpstr>
      <vt:lpstr>Pitfall:  Use of the Terms "Parameter" and "Argument"</vt:lpstr>
      <vt:lpstr>The this Parameter</vt:lpstr>
      <vt:lpstr>The this Parameter</vt:lpstr>
      <vt:lpstr>The this Parameter</vt:lpstr>
      <vt:lpstr>Methods That Return a Boolean Value</vt:lpstr>
      <vt:lpstr>The methods equals and toString</vt:lpstr>
      <vt:lpstr>Testing Methods</vt:lpstr>
      <vt:lpstr>The Fundamental Rule for Testing Methods</vt:lpstr>
      <vt:lpstr>Information Hiding and Encapsulation</vt:lpstr>
      <vt:lpstr>A Couple of Important Acronyms:   API and ADT</vt:lpstr>
      <vt:lpstr>public and private Modifiers</vt:lpstr>
      <vt:lpstr>Accessor and Mutator Methods</vt:lpstr>
      <vt:lpstr>Encapsulation</vt:lpstr>
      <vt:lpstr>A Class Has Access to Private Members of All Objects of the Class</vt:lpstr>
      <vt:lpstr>Mutator Methods Can Return a Boolean Value</vt:lpstr>
      <vt:lpstr>Preconditions and Postconditions</vt:lpstr>
      <vt:lpstr>Overloading</vt:lpstr>
      <vt:lpstr>Overloading and Automatic Type Conversion</vt:lpstr>
      <vt:lpstr>Pitfall:  You Can Not Overload Based on the Type Returned</vt:lpstr>
      <vt:lpstr>You Can Not Overload Operators in Java</vt:lpstr>
      <vt:lpstr>Constructors</vt:lpstr>
      <vt:lpstr>Constructors</vt:lpstr>
      <vt:lpstr>You Can Invoke Another Method in a Constructor</vt:lpstr>
      <vt:lpstr>A Constructor Has a this Parameter</vt:lpstr>
      <vt:lpstr>Include a No-Argument Constructor</vt:lpstr>
      <vt:lpstr>Default Variable Initializations</vt:lpstr>
      <vt:lpstr>The StringTokenizer Class</vt:lpstr>
      <vt:lpstr>Some Methods in the StringTokenizer Class (Part 1 of 2)</vt:lpstr>
      <vt:lpstr>Some Methods in the StringTokenizer Class (Part 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김효일</cp:lastModifiedBy>
  <cp:revision>37</cp:revision>
  <dcterms:created xsi:type="dcterms:W3CDTF">2006-08-16T00:00:00Z</dcterms:created>
  <dcterms:modified xsi:type="dcterms:W3CDTF">2019-03-20T05:49:03Z</dcterms:modified>
</cp:coreProperties>
</file>