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tags/tag1.xml" ContentType="application/vnd.openxmlformats-officedocument.presentationml.tags+xml"/>
  <Override PartName="/ppt/notesSlides/notesSlide45.xml" ContentType="application/vnd.openxmlformats-officedocument.presentationml.notesSlide+xml"/>
  <Override PartName="/ppt/tags/tag2.xml" ContentType="application/vnd.openxmlformats-officedocument.presentationml.tags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tags/tag3.xml" ContentType="application/vnd.openxmlformats-officedocument.presentationml.tags+xml"/>
  <Override PartName="/ppt/notesSlides/notesSlide51.xml" ContentType="application/vnd.openxmlformats-officedocument.presentationml.notesSlide+xml"/>
  <Override PartName="/ppt/tags/tag4.xml" ContentType="application/vnd.openxmlformats-officedocument.presentationml.tags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tags/tag5.xml" ContentType="application/vnd.openxmlformats-officedocument.presentationml.tags+xml"/>
  <Override PartName="/ppt/notesSlides/notesSlide63.xml" ContentType="application/vnd.openxmlformats-officedocument.presentationml.notesSlide+xml"/>
  <Override PartName="/ppt/tags/tag6.xml" ContentType="application/vnd.openxmlformats-officedocument.presentationml.tags+xml"/>
  <Override PartName="/ppt/notesSlides/notesSlide64.xml" ContentType="application/vnd.openxmlformats-officedocument.presentationml.notesSlide+xml"/>
  <Override PartName="/ppt/tags/tag7.xml" ContentType="application/vnd.openxmlformats-officedocument.presentationml.tags+xml"/>
  <Override PartName="/ppt/notesSlides/notesSlide65.xml" ContentType="application/vnd.openxmlformats-officedocument.presentationml.notesSlide+xml"/>
  <Override PartName="/ppt/tags/tag8.xml" ContentType="application/vnd.openxmlformats-officedocument.presentationml.tags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tags/tag9.xml" ContentType="application/vnd.openxmlformats-officedocument.presentationml.tags+xml"/>
  <Override PartName="/ppt/notesSlides/notesSlide68.xml" ContentType="application/vnd.openxmlformats-officedocument.presentationml.notesSlide+xml"/>
  <Override PartName="/ppt/tags/tag10.xml" ContentType="application/vnd.openxmlformats-officedocument.presentationml.tags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tags/tag11.xml" ContentType="application/vnd.openxmlformats-officedocument.presentationml.tags+xml"/>
  <Override PartName="/ppt/notesSlides/notesSlide71.xml" ContentType="application/vnd.openxmlformats-officedocument.presentationml.notesSlide+xml"/>
  <Override PartName="/ppt/tags/tag12.xml" ContentType="application/vnd.openxmlformats-officedocument.presentationml.tags+xml"/>
  <Override PartName="/ppt/notesSlides/notesSlide72.xml" ContentType="application/vnd.openxmlformats-officedocument.presentationml.notesSlide+xml"/>
  <Override PartName="/ppt/tags/tag13.xml" ContentType="application/vnd.openxmlformats-officedocument.presentationml.tags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tags/tag14.xml" ContentType="application/vnd.openxmlformats-officedocument.presentationml.tags+xml"/>
  <Override PartName="/ppt/notesSlides/notesSlide77.xml" ContentType="application/vnd.openxmlformats-officedocument.presentationml.notesSlide+xml"/>
  <Override PartName="/ppt/tags/tag15.xml" ContentType="application/vnd.openxmlformats-officedocument.presentationml.tags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tags/tag16.xml" ContentType="application/vnd.openxmlformats-officedocument.presentationml.tags+xml"/>
  <Override PartName="/ppt/notesSlides/notesSlide8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notesMaster" Target="notesMasters/notesMaster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viewProps" Target="view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F529BFA5-AF21-4CD3-8F25-1D950689C7FE}" type="datetimeFigureOut">
              <a:rPr lang="en-US"/>
              <a:pPr>
                <a:defRPr/>
              </a:pPr>
              <a:t>4/10/2019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99575A9-BC28-4839-AC82-77346A2892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9300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44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0445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6BB8918-ACCC-4B46-9B4C-AC2F007FD008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3088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36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1366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9CE9CD6-EFD2-400B-9F9C-95A474326E0E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2616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46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1469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5E84D22-271C-416C-90B1-7C2F0DEE9B63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9519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57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1571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75B6816-9771-4227-8E0A-91E817851F30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1955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67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1674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99779CE-4467-4075-9361-ACB48FD729D2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1116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77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1776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47CB925-5323-476E-B9A0-D73E62DCB4E8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8571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87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1878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D9C5E47-1924-4A18-ADF1-26C263B31E81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5697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98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1981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517D764-08CA-4E47-8204-739F6941A1A1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2692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08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2083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7A5E798-003C-4022-806B-4BBD2CFAC083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7108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18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2186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7BD35E8-3B5B-4D21-A0CD-D4D78AF74108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4424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8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2288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4C42A40-BD8C-4CC0-9147-44CAB41F4E80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6049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54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0547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F19E576-2310-4774-98FD-A333B9841EA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6256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39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2390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E7130A2-5A03-44E5-A528-AD1581C452C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51797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49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2493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B5FF5A4-7875-4801-9B3D-6DC61239B8E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52866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59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2595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8F4EEEA-95B7-4B26-A519-9D9730E8F812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54902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69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269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A78D4CD-10F9-42DD-8C1E-F5C37A89751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26609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80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2800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FA489D7-562D-4EBA-B0FE-1B0F46626349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70058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90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2902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A88CBBA-8AB0-4086-8881-5B5D79330CCB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66929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00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3005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5291FC7-09AE-4DB7-A384-F8FF3775664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58329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10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3107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610EAD4-15D6-4736-A6AA-51DB24DC305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3548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2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3210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2D82B50-FEF4-4EE9-A3EF-F224803E1598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23556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3312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D7E4189-F92F-4A7F-8089-61B55579EB67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68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64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0650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7CBFBAC-AD0C-4F99-B6A6-49F0FBA9FF01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04709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41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3414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ADB6B7C-DD89-4746-BB5B-9815CC0E000B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30563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51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3517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A99F120-ED89-4276-9A40-2751F511ED2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35209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61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3619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DF8EAD5-9F92-49B9-B1CE-8BB19B855772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45355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7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3722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4CF46D8-D539-4497-8DC5-0DD30BE6775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33023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82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3824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7A677BE-56FC-4E97-88A1-58837E454930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72202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92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3926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58F0C7E-0891-4E41-948B-186C492A66C8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93136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02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4029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C821648-5606-4BC5-8DAA-7C5CE873EE6B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17751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13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4131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15F2750-B4EE-406C-B34B-01B2FF702B83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2575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23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4234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5C66D07-C13B-42B7-BFC7-922C423A8233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26653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4336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E7B4B0D-31F5-4F31-810C-72CD2C1F771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6890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75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0752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AFF3863-5422-4330-88EC-FFB3A34177D1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76699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43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4438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9950C0C-7367-40A3-8FB1-3C3E3D3DE31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96056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54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4541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D70646C-ABC3-49BA-8976-65D47804D05E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17399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64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4643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652B1EB-D02B-4615-8BFA-8C1560537716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3735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74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4746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8261E44-9D2F-4F10-A054-128C581BD380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36984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84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4848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8CADE68-53B4-4154-870E-EC7A02726B3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58845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95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4950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98B55B6-18CC-47EC-8010-8002F933AD7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78819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05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5053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DEA5D2F-00D6-48F1-9FF6-91027172E8D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80634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15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5155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CEE6608-5A22-4F31-81CF-69F98BE85D06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02859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25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525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4653189-4B65-4A85-8753-37BC0CAF38E1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48815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5360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D088DA2-E9F7-4FF9-9CF3-45C73C442700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7939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85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0854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2E71B3B-5D64-4A69-85DA-22B16A1CF8E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47511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46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5462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CB0991F-AA9E-4B79-8D3D-EC6AE53569B1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64533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56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5565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425AC30-0BA9-466F-AECB-8E0B29C3B1E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89597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66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5667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F2B3010-8E82-4898-905C-1D82A85711F0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80494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76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5770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8912A4B-7B83-489F-AA91-70CBE1FD463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17145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87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5872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45A9A19-8D5C-4933-80CD-E141D2B59A0E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96179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97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5974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C9B832C-DC0A-4489-B340-B9CBE6DD3C2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84229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07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6077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CF5B3D9-AC42-4A5F-AF6A-9C70161E027B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732197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17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6179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65AF072-4A1A-424C-9814-AB6FC4D59CE1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960851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28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6282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1ED5566-FF0C-4161-929F-D6157FBA5EB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700400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6384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2E2D09B-B429-4BAB-9656-3D32F58E3016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4297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95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0957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0A87B17-6C1D-4E8F-83F4-32AE3AEC8DA3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065193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48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6486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70E4482-8CCE-4FAC-8F02-6686D79711F2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54850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58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6589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8730B61-B70B-4A7B-A519-0BF6EFCB5D2E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736088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69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6691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BA30E03-8B3C-45BA-8C60-0F86045F1FC8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867612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79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6794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E5CB3E9-A6E2-4A8C-953E-18C07605615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495412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89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6896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1C29574-EBAD-4DA7-ACD4-968186145433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622335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99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6998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EA1B8EA-944F-4834-B8B9-9869019A18D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111598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10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7101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C798680-8740-4490-BD98-D93E76FFEB89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439049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20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7203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6B6BBDA-3907-4F14-B002-A8C6C3003C39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934175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30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7306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84430D1-A11F-45C7-8EE1-C65AEFF94F13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970531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0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7408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0F8B191-4CEE-48D6-9E83-CF8876C1F42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7007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05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1059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6F55173-1CF8-438B-9062-69485A585C73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32486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51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7510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C9DDFB9-66B7-4CD5-825A-AD276869268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654213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61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7613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845EBC7-2B3A-4658-AF8D-83782E1D991B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150478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71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7715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D40767C-3558-4BA6-814A-B06DE287BEA9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012752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81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781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F7FC819-E9C7-4F1F-9800-C9C0CE20D31E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298794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92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7920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207793F-97D5-4841-B0AC-C4CD951E1F4A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37369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02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8022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DA1F503-F5F0-4CCB-9457-A56E1343FD36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938413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12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8125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4BC14B0-17C9-48B5-918A-CFDAFB70C2C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01130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22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8227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C403069-5B30-4DE7-8658-4C2D8305166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675499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32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8330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F1D4222-72F3-42AF-BA59-1CF64B5A4B89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019338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8432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FEF1D0C-58CE-4B9A-9B37-F3FB2F2A30DA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9281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16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1162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7237452-4D6D-463C-9C6A-01FEE8710D61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291488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53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8534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2AAF5ED-6802-43AB-83AF-1608937CA10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417238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63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8637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ABEDBFE-548A-463E-8F6C-F39492148EBC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225054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73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8739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D31DFCB-2AEA-493A-BAD7-EC7C39CDFA1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951990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84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8842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3BC4FAD-ED1C-4052-9FEB-6E0AABE17AA8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711956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94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8944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DCE8911-98BD-45D3-94C0-D64F650191F1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301947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04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9046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882437C-0E42-43E7-B248-A5D338C8BE5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712973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14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9149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EB7F738-7CEC-4D1D-9606-A16E46DE6F20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955669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25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9251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74CA1F3-CC7F-4B0F-A1B7-87B82B2D43D1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086514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35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9354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0CE53A3-3A8E-4922-9F2D-1E3B9A6F43F3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3835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1264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A949D7C-0589-445E-83B7-C8709292BB8A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8868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D50611-44CA-4A3F-8310-3888027ABEDC}" type="datetime1">
              <a:rPr lang="en-US"/>
              <a:pPr>
                <a:defRPr/>
              </a:pPr>
              <a:t>4/10/2019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2017 Pearson Ltd.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6-</a:t>
            </a:r>
            <a:fld id="{7F258049-D402-4FA2-974D-23EAEF016D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831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28DC3E-0131-441F-8728-86C00BAC949F}" type="datetime1">
              <a:rPr lang="en-US"/>
              <a:pPr>
                <a:defRPr/>
              </a:pPr>
              <a:t>4/10/2019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2017 Pearson Ltd.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6-</a:t>
            </a:r>
            <a:fld id="{58D6806B-F8B1-493B-BFB7-3BFB67D19B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523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92B73A-2FA4-48C5-8C6B-6BDA77385C84}" type="datetime1">
              <a:rPr lang="en-US"/>
              <a:pPr>
                <a:defRPr/>
              </a:pPr>
              <a:t>4/10/2019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2017 Pearson Ltd.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6-</a:t>
            </a:r>
            <a:fld id="{AE4532CE-97A5-4284-BBBF-362FC001E8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523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>
          <a:xfrm>
            <a:off x="4876800" y="6324600"/>
            <a:ext cx="914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9EC3DD-5037-4995-BC4D-16196601BA52}" type="datetime1">
              <a:rPr lang="en-US"/>
              <a:pPr>
                <a:defRPr/>
              </a:pPr>
              <a:t>4/10/2019</a:t>
            </a:fld>
            <a:endParaRPr lang="en-US" dirty="0"/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6-</a:t>
            </a:r>
            <a:fld id="{060782DE-691A-42A2-9602-D5DE537B1A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457200" y="6340475"/>
            <a:ext cx="43434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Copyright © 2017 Pearson Ltd. All rights reserved.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06512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725CEF-87E3-4747-95F6-5D4DAA65E137}" type="datetime1">
              <a:rPr lang="en-US"/>
              <a:pPr>
                <a:defRPr/>
              </a:pPr>
              <a:t>4/10/2019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2017 Pearson Ltd. All rights reserved.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6-</a:t>
            </a:r>
            <a:fld id="{4B2546CA-D76C-4FEC-8D15-F7132C5FD1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404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71D5C7-CA8D-426D-B51C-6988A785D73B}" type="datetime1">
              <a:rPr lang="en-US"/>
              <a:pPr>
                <a:defRPr/>
              </a:pPr>
              <a:t>4/10/2019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2017 Pearson Ltd. All rights reserved.</a:t>
            </a:r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6-</a:t>
            </a:r>
            <a:fld id="{E98E721F-8B17-48D4-8F80-D893DB4E0F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516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B5F7D8-9808-4F39-84A9-B379C8260C21}" type="datetime1">
              <a:rPr lang="en-US"/>
              <a:pPr>
                <a:defRPr/>
              </a:pPr>
              <a:t>4/10/2019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2017 Pearson Ltd. All rights reserved.</a:t>
            </a:r>
            <a:endParaRPr lang="en-CA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6-</a:t>
            </a:r>
            <a:fld id="{2B83F28F-0A40-471B-91A3-A63766238B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408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8331F6-38B5-4026-937D-ED8CC9010338}" type="datetime1">
              <a:rPr lang="en-US"/>
              <a:pPr>
                <a:defRPr/>
              </a:pPr>
              <a:t>4/10/2019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2017 Pearson Ltd. All rights reserved.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6-</a:t>
            </a:r>
            <a:fld id="{AAF7368E-C93A-4FDD-AD00-E40EC1E38A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651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E32A66-62B9-43CA-B974-BFB656BF5857}" type="datetime1">
              <a:rPr lang="en-US"/>
              <a:pPr>
                <a:defRPr/>
              </a:pPr>
              <a:t>4/10/2019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2017 Pearson Ltd. All rights reserved.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6-</a:t>
            </a:r>
            <a:fld id="{E82CAE3F-4036-4085-8659-7941C962D4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510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AF49A9-2733-4B0B-822A-2B5EDF2CE121}" type="datetime1">
              <a:rPr lang="en-US"/>
              <a:pPr>
                <a:defRPr/>
              </a:pPr>
              <a:t>4/10/2019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2017 Pearson Ltd. All rights reserved.</a:t>
            </a:r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6-</a:t>
            </a:r>
            <a:fld id="{9F53C82E-A2A6-4AAC-BE0C-0FEBB06875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648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17F01F-7B40-4A43-90E3-B0AAF2DD4AB2}" type="datetime1">
              <a:rPr lang="en-US"/>
              <a:pPr>
                <a:defRPr/>
              </a:pPr>
              <a:t>4/10/2019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2017 Pearson Ltd. All rights reserved.</a:t>
            </a:r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6-</a:t>
            </a:r>
            <a:fld id="{3223151D-BCBD-483E-96E6-1D7DA22FEF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394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648200" y="6340475"/>
            <a:ext cx="9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D9B4B50D-5828-46DB-B965-99BBDBEBE76C}" type="datetime1">
              <a:rPr lang="en-US"/>
              <a:pPr>
                <a:defRPr/>
              </a:pPr>
              <a:t>4/10/2019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356350"/>
            <a:ext cx="411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r>
              <a:rPr lang="en-US" dirty="0"/>
              <a:t>Copyright © 2017 Pearson Ltd. All rights reserved.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1-</a:t>
            </a:r>
            <a:fld id="{A6E00B24-CBA7-4831-8103-C556E74D03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1" name="Picture 2"/>
          <p:cNvPicPr>
            <a:picLocks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24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4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4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5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6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7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4" Type="http://schemas.openxmlformats.org/officeDocument/2006/relationships/image" Target="../media/image8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image" Target="../media/image9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4" Type="http://schemas.openxmlformats.org/officeDocument/2006/relationships/image" Target="../media/image10.png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4" Type="http://schemas.openxmlformats.org/officeDocument/2006/relationships/image" Target="../media/image11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4" Type="http://schemas.openxmlformats.org/officeDocument/2006/relationships/image" Target="../media/image13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4" Type="http://schemas.openxmlformats.org/officeDocument/2006/relationships/image" Target="../media/image14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4" Type="http://schemas.openxmlformats.org/officeDocument/2006/relationships/image" Target="../media/image15.png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4" Type="http://schemas.openxmlformats.org/officeDocument/2006/relationships/image" Target="../media/image16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4" Type="http://schemas.openxmlformats.org/officeDocument/2006/relationships/image" Target="../media/image17.png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ctrTitle"/>
          </p:nvPr>
        </p:nvSpPr>
        <p:spPr>
          <a:xfrm>
            <a:off x="5638800" y="457200"/>
            <a:ext cx="3276600" cy="1470025"/>
          </a:xfrm>
        </p:spPr>
        <p:txBody>
          <a:bodyPr/>
          <a:lstStyle/>
          <a:p>
            <a:pPr eaLnBrk="1" hangingPunct="1"/>
            <a:r>
              <a:rPr lang="en-US"/>
              <a:t>Chapter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38800" y="1905000"/>
            <a:ext cx="3352800" cy="17526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/>
              <a:t>Arrays</a:t>
            </a:r>
          </a:p>
        </p:txBody>
      </p:sp>
      <p:sp>
        <p:nvSpPr>
          <p:cNvPr id="7" name="Rectangle 6"/>
          <p:cNvSpPr/>
          <p:nvPr/>
        </p:nvSpPr>
        <p:spPr>
          <a:xfrm>
            <a:off x="5829300" y="4989165"/>
            <a:ext cx="2971800" cy="1384995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tx1">
                    <a:alpha val="42000"/>
                  </a:schemeClr>
                </a:solidFill>
              </a:rPr>
              <a:t>Slides prepared by Rose Williams, </a:t>
            </a:r>
            <a:r>
              <a:rPr lang="en-US" sz="1400" i="1" dirty="0">
                <a:solidFill>
                  <a:schemeClr val="tx1">
                    <a:alpha val="42000"/>
                  </a:schemeClr>
                </a:solidFill>
              </a:rPr>
              <a:t>Binghamton University</a:t>
            </a:r>
            <a:r>
              <a:rPr lang="en-US" sz="1400" dirty="0">
                <a:solidFill>
                  <a:schemeClr val="tx1">
                    <a:alpha val="42000"/>
                  </a:schemeClr>
                </a:solidFill>
              </a:rPr>
              <a:t> 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00" dirty="0">
              <a:solidFill>
                <a:schemeClr val="tx1">
                  <a:alpha val="42000"/>
                </a:schemeClr>
              </a:solidFill>
            </a:endParaRP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tx1">
                    <a:alpha val="42000"/>
                  </a:schemeClr>
                </a:solidFill>
              </a:rPr>
              <a:t>Kenrick Mock, </a:t>
            </a:r>
            <a:r>
              <a:rPr lang="en-US" sz="1400" i="1" dirty="0">
                <a:solidFill>
                  <a:schemeClr val="tx1">
                    <a:alpha val="42000"/>
                  </a:schemeClr>
                </a:solidFill>
              </a:rPr>
              <a:t>University of Alaska Anchorage</a:t>
            </a:r>
            <a:r>
              <a:rPr lang="en-US" sz="1400" dirty="0">
                <a:solidFill>
                  <a:schemeClr val="tx1">
                    <a:alpha val="42000"/>
                  </a:schemeClr>
                </a:solidFill>
              </a:rPr>
              <a:t> 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00" dirty="0">
              <a:solidFill>
                <a:schemeClr val="tx1">
                  <a:alpha val="42000"/>
                </a:schemeClr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670624" y="6257836"/>
            <a:ext cx="21336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sz="1100" dirty="0">
                <a:latin typeface="Calibri" pitchFamily="34" charset="0"/>
              </a:rPr>
              <a:t>Copyright © 2017 Pearson Ltd. </a:t>
            </a:r>
            <a:br>
              <a:rPr lang="en-US" sz="1100" dirty="0">
                <a:latin typeface="Calibri" pitchFamily="34" charset="0"/>
              </a:rPr>
            </a:br>
            <a:r>
              <a:rPr lang="en-US" sz="1100" dirty="0">
                <a:latin typeface="Calibri" pitchFamily="34" charset="0"/>
              </a:rPr>
              <a:t>All rights reserved.</a:t>
            </a:r>
            <a:endParaRPr lang="en-CA" sz="1100" dirty="0">
              <a:latin typeface="Calibri" pitchFamily="34" charset="0"/>
            </a:endParaRPr>
          </a:p>
        </p:txBody>
      </p:sp>
      <p:pic>
        <p:nvPicPr>
          <p:cNvPr id="8" name="Picture 2" descr="http://www-fp.pearsonhighered.com/assets/hip/images/bigcovers/0134041674.jpg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-1" y="0"/>
            <a:ext cx="554566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/>
              <a:t>Three Ways to Use Square Brackets </a:t>
            </a:r>
            <a:r>
              <a:rPr lang="en-US" sz="3200" b="1">
                <a:latin typeface="Courier New" pitchFamily="49" charset="0"/>
              </a:rPr>
              <a:t>[]</a:t>
            </a:r>
            <a:r>
              <a:rPr lang="en-US" sz="3200"/>
              <a:t> with an Array Name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/>
              <a:t>Square brackets can be used to create a type name: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double[] score;</a:t>
            </a:r>
          </a:p>
          <a:p>
            <a:pPr eaLnBrk="1" hangingPunct="1">
              <a:lnSpc>
                <a:spcPct val="80000"/>
              </a:lnSpc>
            </a:pPr>
            <a:r>
              <a:rPr lang="en-US" sz="2800"/>
              <a:t>Square brackets can be used with an integer value as part of the special syntax Java uses to create a new array: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score = new double[5];</a:t>
            </a:r>
            <a:endParaRPr lang="en-US" sz="2400">
              <a:solidFill>
                <a:srgbClr val="034CA1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800"/>
              <a:t>Square brackets can be used to name an indexed variable of an array: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max = score[0];</a:t>
            </a:r>
            <a:endParaRPr lang="en-US" sz="2400">
              <a:solidFill>
                <a:srgbClr val="034CA1"/>
              </a:solidFill>
              <a:latin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2A17DB22-0938-44A4-9ED6-AE17E86B0878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The </a:t>
            </a:r>
            <a:r>
              <a:rPr lang="en-US" b="1">
                <a:latin typeface="Courier New" pitchFamily="49" charset="0"/>
              </a:rPr>
              <a:t>length</a:t>
            </a:r>
            <a:r>
              <a:rPr lang="en-US"/>
              <a:t> Instance Variable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76400"/>
            <a:ext cx="7543800" cy="4191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/>
              <a:t>An array is considered to be an object</a:t>
            </a:r>
          </a:p>
          <a:p>
            <a:pPr eaLnBrk="1" hangingPunct="1">
              <a:lnSpc>
                <a:spcPct val="90000"/>
              </a:lnSpc>
            </a:pPr>
            <a:r>
              <a:rPr lang="en-US" sz="2400"/>
              <a:t>Since other objects can have instance variables, so can arrays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/>
              <a:t>Every array has exactly one instance variable named </a:t>
            </a:r>
            <a:r>
              <a:rPr lang="en-US" sz="2400" b="1" i="1">
                <a:solidFill>
                  <a:srgbClr val="034CA1"/>
                </a:solidFill>
                <a:latin typeface="Courier New" pitchFamily="49" charset="0"/>
              </a:rPr>
              <a:t>length</a:t>
            </a:r>
            <a:endParaRPr lang="en-US" sz="2400" i="1">
              <a:solidFill>
                <a:srgbClr val="034CA1"/>
              </a:solidFill>
              <a:latin typeface="Courier New" pitchFamily="49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When an array is created, the instance variable 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length</a:t>
            </a:r>
            <a:r>
              <a:rPr lang="en-US" sz="2000"/>
              <a:t> is automatically set equal to its size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 The value of 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length</a:t>
            </a:r>
            <a:r>
              <a:rPr lang="en-US" sz="2000"/>
              <a:t> cannot be changed (other than by creating an entirely new array with 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new</a:t>
            </a:r>
            <a:r>
              <a:rPr lang="en-US" sz="2000"/>
              <a:t>)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double[] score = new double[5];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Given 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score</a:t>
            </a:r>
            <a:r>
              <a:rPr lang="en-US" sz="2000"/>
              <a:t> above, 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score.length</a:t>
            </a:r>
            <a:r>
              <a:rPr lang="en-US" sz="2000"/>
              <a:t> has a value of 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0F21E33B-51A5-4909-8D23-DA9B67748502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Pitfall:  Array Index Out of Bounds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76400"/>
            <a:ext cx="7543800" cy="4343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/>
              <a:t>Array indices always start with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0</a:t>
            </a:r>
            <a:r>
              <a:rPr lang="en-US" sz="2400"/>
              <a:t>, and always end with the integer that is one less than the size of the array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The most common programming error made when using arrays is attempting to use a nonexistent array index</a:t>
            </a:r>
          </a:p>
          <a:p>
            <a:pPr eaLnBrk="1" hangingPunct="1">
              <a:lnSpc>
                <a:spcPct val="90000"/>
              </a:lnSpc>
            </a:pPr>
            <a:r>
              <a:rPr lang="en-US" sz="2400"/>
              <a:t>When an index expression evaluates to some value other than those allowed by the array declaration, the index is said to be </a:t>
            </a:r>
            <a:r>
              <a:rPr lang="en-US" sz="2400" i="1"/>
              <a:t>out of bounds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An out of bounds index will cause a program to terminate with a run-time error message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Array indices get out of bounds most commonly at the </a:t>
            </a:r>
            <a:r>
              <a:rPr lang="en-US" sz="2000" i="1"/>
              <a:t>first</a:t>
            </a:r>
            <a:r>
              <a:rPr lang="en-US" sz="2000"/>
              <a:t> or </a:t>
            </a:r>
            <a:r>
              <a:rPr lang="en-US" sz="2000" i="1"/>
              <a:t>last</a:t>
            </a:r>
            <a:r>
              <a:rPr lang="en-US" sz="2000"/>
              <a:t> iteration of a loop that processes the array:  Be sure to test for this!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341A9C78-91D7-498E-B838-C4A43D6BAF63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Initializing Arrays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/>
              <a:t>An array can be initialized when it is declared</a:t>
            </a:r>
          </a:p>
          <a:p>
            <a:pPr lvl="1" eaLnBrk="1" hangingPunct="1"/>
            <a:r>
              <a:rPr lang="en-US" sz="2400"/>
              <a:t>Values for the indexed variables are enclosed in braces, and separated by  commas</a:t>
            </a:r>
          </a:p>
          <a:p>
            <a:pPr lvl="1" eaLnBrk="1" hangingPunct="1"/>
            <a:r>
              <a:rPr lang="en-US" sz="2400"/>
              <a:t>The array size is automatically set to the number of values in the braces</a:t>
            </a:r>
          </a:p>
          <a:p>
            <a:pPr lvl="2" eaLnBrk="1" hangingPunct="1"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int[] age = {2, 12, 1};</a:t>
            </a:r>
            <a:endParaRPr lang="en-US" sz="2000">
              <a:solidFill>
                <a:srgbClr val="034CA1"/>
              </a:solidFill>
              <a:latin typeface="Courier New" pitchFamily="49" charset="0"/>
            </a:endParaRPr>
          </a:p>
          <a:p>
            <a:pPr lvl="1" eaLnBrk="1" hangingPunct="1"/>
            <a:r>
              <a:rPr lang="en-US" sz="2400"/>
              <a:t>Given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age</a:t>
            </a:r>
            <a:r>
              <a:rPr lang="en-US" sz="2400"/>
              <a:t> above,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age.length</a:t>
            </a:r>
            <a:r>
              <a:rPr lang="en-US" sz="2400"/>
              <a:t> has a value of 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6A970EAF-C826-4294-B09F-70AEE5DBE325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Initializing Arrays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/>
              <a:t>Another way of initializing an array is by using a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for</a:t>
            </a:r>
            <a:r>
              <a:rPr lang="en-US" sz="2400"/>
              <a:t> loop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double[] reading = new double[100];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int index;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for (index = 0;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     index &lt; reading.length; index++)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  reading[index] = 42.0;</a:t>
            </a:r>
          </a:p>
          <a:p>
            <a:pPr eaLnBrk="1" hangingPunct="1">
              <a:lnSpc>
                <a:spcPct val="90000"/>
              </a:lnSpc>
            </a:pPr>
            <a:r>
              <a:rPr lang="en-US" sz="2400"/>
              <a:t>If the elements of an array are not initialized explicitly, they will automatically be initialized to the default value for their base type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43643F38-DA32-4BB3-82C0-5AB392EEA6DB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/>
              <a:t>Pitfall:  An Array of Characters Is Not a String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00200"/>
            <a:ext cx="7543800" cy="4038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/>
              <a:t>An array of characters is conceptually a list of characters, and so is conceptually like a string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However, an array of characters is not an object of the class </a:t>
            </a:r>
            <a:r>
              <a:rPr lang="en-US" sz="2800" b="1">
                <a:solidFill>
                  <a:srgbClr val="034CA1"/>
                </a:solidFill>
                <a:latin typeface="Courier New" pitchFamily="49" charset="0"/>
              </a:rPr>
              <a:t>String</a:t>
            </a:r>
            <a:endParaRPr lang="en-US" sz="2800">
              <a:solidFill>
                <a:srgbClr val="034CA1"/>
              </a:solidFill>
              <a:latin typeface="Courier New" pitchFamily="49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char[] a = {'A', 'B', 'C'};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400" b="1">
                <a:solidFill>
                  <a:srgbClr val="FF0000"/>
                </a:solidFill>
                <a:latin typeface="Courier New" pitchFamily="49" charset="0"/>
              </a:rPr>
              <a:t>String s = a; //Illegal!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An array of characters can be converted to an object of type </a:t>
            </a:r>
            <a:r>
              <a:rPr lang="en-US" sz="2800" b="1">
                <a:solidFill>
                  <a:srgbClr val="034CA1"/>
                </a:solidFill>
                <a:latin typeface="Courier New" pitchFamily="49" charset="0"/>
              </a:rPr>
              <a:t>String</a:t>
            </a:r>
            <a:r>
              <a:rPr lang="en-US" sz="2800"/>
              <a:t>, however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AFB5EF14-D001-4251-A2D8-32D0F4DCDF3C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/>
              <a:t>Pitfall:  An Array of Characters Is Not a String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/>
              <a:t>The class </a:t>
            </a:r>
            <a:r>
              <a:rPr lang="en-US" sz="2800" b="1">
                <a:solidFill>
                  <a:srgbClr val="034CA1"/>
                </a:solidFill>
                <a:latin typeface="Courier New" pitchFamily="49" charset="0"/>
              </a:rPr>
              <a:t>String</a:t>
            </a:r>
            <a:r>
              <a:rPr lang="en-US" sz="2800"/>
              <a:t> has a constructor that has a single parameter of type </a:t>
            </a:r>
            <a:r>
              <a:rPr lang="en-US" sz="2800" b="1">
                <a:solidFill>
                  <a:srgbClr val="034CA1"/>
                </a:solidFill>
                <a:latin typeface="Courier New" pitchFamily="49" charset="0"/>
              </a:rPr>
              <a:t>char[]</a:t>
            </a:r>
            <a:endParaRPr lang="en-US" sz="2800">
              <a:solidFill>
                <a:srgbClr val="034CA1"/>
              </a:solidFill>
              <a:latin typeface="Courier New" pitchFamily="49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String s = new String(a);</a:t>
            </a:r>
            <a:endParaRPr lang="en-US" sz="2400">
              <a:solidFill>
                <a:srgbClr val="034CA1"/>
              </a:solidFill>
              <a:latin typeface="Courier New" pitchFamily="49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The object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s</a:t>
            </a:r>
            <a:r>
              <a:rPr lang="en-US" sz="2400"/>
              <a:t> will have the same sequence of characters as the entire array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a</a:t>
            </a:r>
            <a:r>
              <a:rPr lang="en-US" sz="2400">
                <a:solidFill>
                  <a:srgbClr val="034CA1"/>
                </a:solidFill>
                <a:latin typeface="Courier New" pitchFamily="49" charset="0"/>
              </a:rPr>
              <a:t> </a:t>
            </a:r>
            <a:r>
              <a:rPr lang="en-US" sz="2400"/>
              <a:t>(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"ABC"</a:t>
            </a:r>
            <a:r>
              <a:rPr lang="en-US" sz="2400"/>
              <a:t>)</a:t>
            </a:r>
            <a:r>
              <a:rPr lang="en-US" sz="2400" b="1"/>
              <a:t>,</a:t>
            </a:r>
            <a:r>
              <a:rPr lang="en-US" sz="2400"/>
              <a:t> but is an </a:t>
            </a:r>
            <a:r>
              <a:rPr lang="en-US" sz="2400" i="1"/>
              <a:t>independent</a:t>
            </a:r>
            <a:r>
              <a:rPr lang="en-US" sz="2400"/>
              <a:t> copy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Another </a:t>
            </a:r>
            <a:r>
              <a:rPr lang="en-US" sz="2800" b="1">
                <a:solidFill>
                  <a:srgbClr val="034CA1"/>
                </a:solidFill>
                <a:latin typeface="Courier New" pitchFamily="49" charset="0"/>
              </a:rPr>
              <a:t>String</a:t>
            </a:r>
            <a:r>
              <a:rPr lang="en-US" sz="2800"/>
              <a:t> constructor uses a subrange of a character array instead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String s2 = new String(a,0,2);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Given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a</a:t>
            </a:r>
            <a:r>
              <a:rPr lang="en-US" sz="2400"/>
              <a:t> as before, the new string object is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"AB"</a:t>
            </a:r>
            <a:endParaRPr lang="en-US" sz="2400">
              <a:solidFill>
                <a:srgbClr val="034CA1"/>
              </a:solidFill>
              <a:latin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A82E65BD-4849-47E5-8C39-09ACFAF71E34}" type="slidenum">
              <a:rPr lang="en-US"/>
              <a:pPr>
                <a:defRPr/>
              </a:pPr>
              <a:t>16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/>
              <a:t>Pitfall:  An Array of Characters Is Not a String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/>
              <a:t>An array of characters does have some things in common with </a:t>
            </a:r>
            <a:r>
              <a:rPr lang="en-US" b="1">
                <a:solidFill>
                  <a:srgbClr val="034CA1"/>
                </a:solidFill>
                <a:latin typeface="Courier New" pitchFamily="49" charset="0"/>
              </a:rPr>
              <a:t>String</a:t>
            </a:r>
            <a:r>
              <a:rPr lang="en-US"/>
              <a:t> objects</a:t>
            </a:r>
            <a:endParaRPr lang="en-US">
              <a:solidFill>
                <a:srgbClr val="034CA1"/>
              </a:solidFill>
              <a:latin typeface="Courier New" pitchFamily="49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/>
              <a:t>For example, an array of characters can be output using </a:t>
            </a:r>
            <a:r>
              <a:rPr lang="en-US" b="1">
                <a:solidFill>
                  <a:srgbClr val="034CA1"/>
                </a:solidFill>
                <a:latin typeface="Courier New" pitchFamily="49" charset="0"/>
              </a:rPr>
              <a:t>println</a:t>
            </a:r>
            <a:endParaRPr lang="en-US">
              <a:solidFill>
                <a:srgbClr val="034CA1"/>
              </a:solidFill>
              <a:latin typeface="Courier New" pitchFamily="49" charset="0"/>
            </a:endParaRP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b="1">
                <a:solidFill>
                  <a:srgbClr val="034CA1"/>
                </a:solidFill>
                <a:latin typeface="Courier New" pitchFamily="49" charset="0"/>
              </a:rPr>
              <a:t>System.out.println(a);</a:t>
            </a:r>
            <a:endParaRPr lang="en-US">
              <a:solidFill>
                <a:srgbClr val="034CA1"/>
              </a:solidFill>
              <a:latin typeface="Courier New" pitchFamily="49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/>
              <a:t>Given </a:t>
            </a:r>
            <a:r>
              <a:rPr lang="en-US" b="1">
                <a:solidFill>
                  <a:srgbClr val="034CA1"/>
                </a:solidFill>
                <a:latin typeface="Courier New" pitchFamily="49" charset="0"/>
              </a:rPr>
              <a:t>a</a:t>
            </a:r>
            <a:r>
              <a:rPr lang="en-US"/>
              <a:t> as before, this would produce the output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b="1">
                <a:solidFill>
                  <a:srgbClr val="034CA1"/>
                </a:solidFill>
                <a:latin typeface="Courier New" pitchFamily="49" charset="0"/>
              </a:rPr>
              <a:t>ABC</a:t>
            </a:r>
            <a:endParaRPr lang="en-US">
              <a:solidFill>
                <a:srgbClr val="034CA1"/>
              </a:solidFill>
              <a:latin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AE9381BF-19CF-4C72-975D-2DCDEB4DC6E3}" type="slidenum">
              <a:rPr lang="en-US"/>
              <a:pPr>
                <a:defRPr/>
              </a:pPr>
              <a:t>17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Arrays and References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Like class types, a variable of an array type holds a </a:t>
            </a:r>
            <a:r>
              <a:rPr lang="en-US" i="1"/>
              <a:t>reference</a:t>
            </a:r>
          </a:p>
          <a:p>
            <a:pPr lvl="1" eaLnBrk="1" hangingPunct="1"/>
            <a:r>
              <a:rPr lang="en-US"/>
              <a:t>Arrays are objects</a:t>
            </a:r>
          </a:p>
          <a:p>
            <a:pPr lvl="1" eaLnBrk="1" hangingPunct="1"/>
            <a:r>
              <a:rPr lang="en-US"/>
              <a:t>A variable of an array type holds the address of where the array object is stored in memory</a:t>
            </a:r>
          </a:p>
          <a:p>
            <a:pPr lvl="1" eaLnBrk="1" hangingPunct="1"/>
            <a:r>
              <a:rPr lang="en-US"/>
              <a:t>Array types are (usually) considered to be class types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9D4373A2-BA8D-4CBD-B85E-0E9C60A89ED8}" type="slidenum">
              <a:rPr lang="en-US"/>
              <a:pPr>
                <a:defRPr/>
              </a:pPr>
              <a:t>18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Arrays are Objects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/>
              <a:t>An array can be viewed as a collection of indexed variables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/>
              <a:t>An array can also be viewed as a single item whose value is a collection of values of a base type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An array variable names the array as a single item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double[] a;</a:t>
            </a:r>
            <a:endParaRPr lang="en-US" sz="2000">
              <a:solidFill>
                <a:srgbClr val="034CA1"/>
              </a:solidFill>
              <a:latin typeface="Courier New" pitchFamily="49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A 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new</a:t>
            </a:r>
            <a:r>
              <a:rPr lang="en-US" sz="2000"/>
              <a:t> expression creates an array object and stores the object in memory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new</a:t>
            </a:r>
            <a:r>
              <a:rPr lang="en-US" sz="2000">
                <a:solidFill>
                  <a:srgbClr val="034CA1"/>
                </a:solidFill>
                <a:latin typeface="Courier New" pitchFamily="49" charset="0"/>
              </a:rPr>
              <a:t> 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double[10]</a:t>
            </a:r>
            <a:endParaRPr lang="en-US" sz="2000">
              <a:solidFill>
                <a:srgbClr val="034CA1"/>
              </a:solidFill>
              <a:latin typeface="Courier New" pitchFamily="49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An assignment statement places a reference to the memory address of an array object in the array variable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a = new double[10];</a:t>
            </a:r>
            <a:endParaRPr lang="en-US" sz="2000">
              <a:solidFill>
                <a:srgbClr val="034CA1"/>
              </a:solidFill>
              <a:latin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ADAC2446-CA34-4F4B-85A0-FBBFF0E43BDE}" type="slidenum">
              <a:rPr lang="en-US"/>
              <a:pPr>
                <a:defRPr/>
              </a:pPr>
              <a:t>19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Introduction to Arrays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/>
              <a:t>An </a:t>
            </a:r>
            <a:r>
              <a:rPr lang="en-US" sz="2800" i="1"/>
              <a:t>array</a:t>
            </a:r>
            <a:r>
              <a:rPr lang="en-US" sz="2800"/>
              <a:t> is a data structure used to process a collection of data that is all of the same type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/>
              <a:t>An array behaves like a numbered list of variables with a uniform naming mechanism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/>
              <a:t>It has a part that does not change:  the name of the array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/>
              <a:t>It has a part that can change:  an integer in square brackets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/>
              <a:t>For example, given five scores:</a:t>
            </a:r>
          </a:p>
          <a:p>
            <a:pPr algn="ctr" eaLnBrk="1" hangingPunct="1"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score[0], score[1], score[2], score[3], score[4]</a:t>
            </a:r>
            <a:endParaRPr lang="en-US" sz="2000">
              <a:solidFill>
                <a:srgbClr val="034CA1"/>
              </a:solidFill>
              <a:latin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08D505DF-792B-4AA5-8C42-127C6019E436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Arrays Are Objects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76400"/>
            <a:ext cx="7543800" cy="4267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/>
              <a:t>The previous steps can be combined into one statement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double[] a = new double[10];</a:t>
            </a:r>
          </a:p>
          <a:p>
            <a:pPr eaLnBrk="1" hangingPunct="1">
              <a:lnSpc>
                <a:spcPct val="80000"/>
              </a:lnSpc>
            </a:pPr>
            <a:r>
              <a:rPr lang="en-US" sz="2400"/>
              <a:t>Note that the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new</a:t>
            </a:r>
            <a:r>
              <a:rPr lang="en-US" sz="2400"/>
              <a:t> expression that creates an array invokes a constructor that uses a nonstandard syntax</a:t>
            </a:r>
          </a:p>
          <a:p>
            <a:pPr eaLnBrk="1" hangingPunct="1">
              <a:lnSpc>
                <a:spcPct val="80000"/>
              </a:lnSpc>
            </a:pPr>
            <a:r>
              <a:rPr lang="en-US" sz="2400"/>
              <a:t>Not also that as a result of the assignment statement above,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a</a:t>
            </a:r>
            <a:r>
              <a:rPr lang="en-US" sz="2400" b="1">
                <a:solidFill>
                  <a:srgbClr val="034CA1"/>
                </a:solidFill>
              </a:rPr>
              <a:t> </a:t>
            </a:r>
            <a:r>
              <a:rPr lang="en-US" sz="2400"/>
              <a:t>contains a single value:  a memory address or </a:t>
            </a:r>
            <a:r>
              <a:rPr lang="en-US" sz="2400" i="1"/>
              <a:t>reference</a:t>
            </a:r>
          </a:p>
          <a:p>
            <a:pPr eaLnBrk="1" hangingPunct="1">
              <a:lnSpc>
                <a:spcPct val="80000"/>
              </a:lnSpc>
            </a:pPr>
            <a:r>
              <a:rPr lang="en-US" sz="2400"/>
              <a:t>Since an array is a reference type, the behavior of arrays with respect to assignment (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=</a:t>
            </a:r>
            <a:r>
              <a:rPr lang="en-US" sz="2400"/>
              <a:t>), equality testing (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==</a:t>
            </a:r>
            <a:r>
              <a:rPr lang="en-US" sz="2400"/>
              <a:t>), and parameter passing are the same as that described for classes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66116573-6373-4DA0-A996-DD7D7E21A0F4}" type="slidenum">
              <a:rPr lang="en-US"/>
              <a:pPr>
                <a:defRPr/>
              </a:pPr>
              <a:t>20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/>
              <a:t>Pitfall:  Arrays with a Class Base Type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/>
              <a:t>The base type of an array can be a class type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Date[]</a:t>
            </a:r>
            <a:r>
              <a:rPr lang="en-US" sz="2400">
                <a:solidFill>
                  <a:srgbClr val="034CA1"/>
                </a:solidFill>
                <a:latin typeface="Courier New" pitchFamily="49" charset="0"/>
              </a:rPr>
              <a:t>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holidayList = new</a:t>
            </a:r>
            <a:r>
              <a:rPr lang="en-US" sz="2400">
                <a:solidFill>
                  <a:srgbClr val="034CA1"/>
                </a:solidFill>
                <a:latin typeface="Courier New" pitchFamily="49" charset="0"/>
              </a:rPr>
              <a:t>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Date[20]</a:t>
            </a:r>
            <a:r>
              <a:rPr lang="en-US" sz="2400">
                <a:solidFill>
                  <a:srgbClr val="034CA1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</a:pPr>
            <a:r>
              <a:rPr lang="en-US" sz="2800"/>
              <a:t>The above example creates 20 indexed variables of type </a:t>
            </a:r>
            <a:r>
              <a:rPr lang="en-US" sz="2800" b="1">
                <a:solidFill>
                  <a:srgbClr val="034CA1"/>
                </a:solidFill>
                <a:latin typeface="Courier New" pitchFamily="49" charset="0"/>
              </a:rPr>
              <a:t>Date</a:t>
            </a:r>
            <a:endParaRPr lang="en-US" sz="2800"/>
          </a:p>
          <a:p>
            <a:pPr lvl="1" eaLnBrk="1" hangingPunct="1">
              <a:lnSpc>
                <a:spcPct val="80000"/>
              </a:lnSpc>
            </a:pPr>
            <a:r>
              <a:rPr lang="en-US" sz="2400"/>
              <a:t>It does not create 20 objects of the class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Date</a:t>
            </a:r>
            <a:endParaRPr lang="en-US" sz="2400"/>
          </a:p>
          <a:p>
            <a:pPr lvl="1" eaLnBrk="1" hangingPunct="1">
              <a:lnSpc>
                <a:spcPct val="80000"/>
              </a:lnSpc>
            </a:pPr>
            <a:r>
              <a:rPr lang="en-US" sz="2400"/>
              <a:t>Each of these indexed variables are automatically initialized to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null</a:t>
            </a:r>
            <a:endParaRPr lang="en-US" sz="2400">
              <a:solidFill>
                <a:srgbClr val="034CA1"/>
              </a:solidFill>
              <a:latin typeface="Courier New" pitchFamily="49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400"/>
              <a:t>Any attempt to reference any them at this point would result in a "null pointer exception" error message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1515D275-380E-49C3-A2D5-696F21E944B2}" type="slidenum">
              <a:rPr lang="en-US"/>
              <a:pPr>
                <a:defRPr/>
              </a:pPr>
              <a:t>21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/>
              <a:t>Pitfall:  Arrays with a Class Base Type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/>
              <a:t>Like any other object, each of the indexed variables requires a separate invocation of a constructor using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new</a:t>
            </a:r>
            <a:r>
              <a:rPr lang="en-US" sz="2400"/>
              <a:t> (singly, or perhaps using a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for</a:t>
            </a:r>
            <a:r>
              <a:rPr lang="en-US" sz="2400"/>
              <a:t> loop) to create an object to reference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holidayList[0]</a:t>
            </a:r>
            <a:r>
              <a:rPr lang="en-US" sz="2000">
                <a:solidFill>
                  <a:srgbClr val="034CA1"/>
                </a:solidFill>
                <a:latin typeface="Courier New" pitchFamily="49" charset="0"/>
              </a:rPr>
              <a:t> 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=</a:t>
            </a:r>
            <a:r>
              <a:rPr lang="en-US" sz="2000">
                <a:solidFill>
                  <a:srgbClr val="034CA1"/>
                </a:solidFill>
                <a:latin typeface="Courier New" pitchFamily="49" charset="0"/>
              </a:rPr>
              <a:t> 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new</a:t>
            </a:r>
            <a:r>
              <a:rPr lang="en-US" sz="2000">
                <a:solidFill>
                  <a:srgbClr val="034CA1"/>
                </a:solidFill>
                <a:latin typeface="Courier New" pitchFamily="49" charset="0"/>
              </a:rPr>
              <a:t> 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Date();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            . . .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holidayList[19]</a:t>
            </a:r>
            <a:r>
              <a:rPr lang="en-US" sz="2000">
                <a:solidFill>
                  <a:srgbClr val="034CA1"/>
                </a:solidFill>
                <a:latin typeface="Courier New" pitchFamily="49" charset="0"/>
              </a:rPr>
              <a:t> 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=</a:t>
            </a:r>
            <a:r>
              <a:rPr lang="en-US" sz="2000">
                <a:solidFill>
                  <a:srgbClr val="034CA1"/>
                </a:solidFill>
                <a:latin typeface="Courier New" pitchFamily="49" charset="0"/>
              </a:rPr>
              <a:t> 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new</a:t>
            </a:r>
            <a:r>
              <a:rPr lang="en-US" sz="2000">
                <a:solidFill>
                  <a:srgbClr val="034CA1"/>
                </a:solidFill>
                <a:latin typeface="Courier New" pitchFamily="49" charset="0"/>
              </a:rPr>
              <a:t> 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Date();</a:t>
            </a:r>
            <a:endParaRPr lang="en-US" sz="2000">
              <a:solidFill>
                <a:srgbClr val="034CA1"/>
              </a:solidFill>
              <a:latin typeface="Courier New" pitchFamily="49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/>
              <a:t>                             OR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for</a:t>
            </a:r>
            <a:r>
              <a:rPr lang="en-US" sz="2000">
                <a:solidFill>
                  <a:srgbClr val="034CA1"/>
                </a:solidFill>
                <a:latin typeface="Courier New" pitchFamily="49" charset="0"/>
              </a:rPr>
              <a:t> 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(int i = 0; i &lt; holidayList.length; i++)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  holidayList[i] = new Date();</a:t>
            </a:r>
          </a:p>
          <a:p>
            <a:pPr eaLnBrk="1" hangingPunct="1">
              <a:lnSpc>
                <a:spcPct val="80000"/>
              </a:lnSpc>
            </a:pPr>
            <a:r>
              <a:rPr lang="en-US" sz="2400"/>
              <a:t>Each of the indexed variables can now be referenced since each holds the memory  address of a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Date</a:t>
            </a:r>
            <a:r>
              <a:rPr lang="en-US" sz="2400"/>
              <a:t> object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1373349D-FEB7-4FFC-8861-1AD944D29493}" type="slidenum">
              <a:rPr lang="en-US"/>
              <a:pPr>
                <a:defRPr/>
              </a:pPr>
              <a:t>22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Array Parameters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Both array indexed variables and entire arrays can be used as arguments to methods</a:t>
            </a:r>
          </a:p>
          <a:p>
            <a:pPr lvl="1" eaLnBrk="1" hangingPunct="1"/>
            <a:r>
              <a:rPr lang="en-US"/>
              <a:t>An indexed variable can be an argument to a method in exactly the same way that any variable of the array base type can be an argument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655F7049-5F95-4F81-8436-A15685798EB8}" type="slidenum">
              <a:rPr lang="en-US"/>
              <a:pPr>
                <a:defRPr/>
              </a:pPr>
              <a:t>23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Array Parameters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double n = 0.0;</a:t>
            </a:r>
          </a:p>
          <a:p>
            <a:pPr lvl="1" eaLnBrk="1" hangingPunct="1"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double[] a = new double[10];//all elements</a:t>
            </a:r>
          </a:p>
          <a:p>
            <a:pPr lvl="1" eaLnBrk="1" hangingPunct="1"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                 //are initialized to 0.0</a:t>
            </a:r>
          </a:p>
          <a:p>
            <a:pPr lvl="1" eaLnBrk="1" hangingPunct="1"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int i = 3;</a:t>
            </a:r>
          </a:p>
          <a:p>
            <a:pPr eaLnBrk="1" hangingPunct="1"/>
            <a:r>
              <a:rPr lang="en-US" sz="2400"/>
              <a:t>Given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myMethod</a:t>
            </a:r>
            <a:r>
              <a:rPr lang="en-US" sz="2400"/>
              <a:t> which takes one argument of type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double</a:t>
            </a:r>
            <a:r>
              <a:rPr lang="en-US" sz="2400"/>
              <a:t>, then all of the following are legal:</a:t>
            </a:r>
          </a:p>
          <a:p>
            <a:pPr lvl="1" eaLnBrk="1" hangingPunct="1"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myMethod(n);//n evaluates to 0.0</a:t>
            </a:r>
          </a:p>
          <a:p>
            <a:pPr lvl="1" eaLnBrk="1" hangingPunct="1"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myMethod(a[3]);//a[3] evaluates to 0.0</a:t>
            </a:r>
          </a:p>
          <a:p>
            <a:pPr lvl="1" eaLnBrk="1" hangingPunct="1"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myMethod(a[i]);//i evaluates to 3, </a:t>
            </a:r>
          </a:p>
          <a:p>
            <a:pPr lvl="1" eaLnBrk="1" hangingPunct="1"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               //a[3] evaluates to 0.0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FF4A6F2A-F5FA-43E5-98E0-36B67DE8D13F}" type="slidenum">
              <a:rPr lang="en-US"/>
              <a:pPr>
                <a:defRPr/>
              </a:pPr>
              <a:t>24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Array Parameters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/>
              <a:t>An argument to a method may be an entire array</a:t>
            </a:r>
          </a:p>
          <a:p>
            <a:pPr eaLnBrk="1" hangingPunct="1">
              <a:lnSpc>
                <a:spcPct val="80000"/>
              </a:lnSpc>
            </a:pPr>
            <a:r>
              <a:rPr lang="en-US" sz="2800"/>
              <a:t>Array arguments behave like objects of a class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/>
              <a:t>Therefore, a method can change the values stored in the indexed variables of an array argument </a:t>
            </a:r>
          </a:p>
          <a:p>
            <a:pPr eaLnBrk="1" hangingPunct="1">
              <a:lnSpc>
                <a:spcPct val="80000"/>
              </a:lnSpc>
            </a:pPr>
            <a:r>
              <a:rPr lang="en-US" sz="2800"/>
              <a:t>A method with an array parameter must specify the base type of the array only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b="1" i="1">
                <a:solidFill>
                  <a:srgbClr val="034CA1"/>
                </a:solidFill>
                <a:latin typeface="Courier New" pitchFamily="49" charset="0"/>
              </a:rPr>
              <a:t>BaseType[]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/>
              <a:t>It does not specify the length of the array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37D7CAE0-2549-4C9A-A1E6-ADFFF4AD2062}" type="slidenum">
              <a:rPr lang="en-US"/>
              <a:pPr>
                <a:defRPr/>
              </a:pPr>
              <a:t>25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Array Parameters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76400"/>
            <a:ext cx="7620000" cy="4343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/>
              <a:t>The following method, </a:t>
            </a:r>
            <a:r>
              <a:rPr lang="en-US" sz="2400" b="1" dirty="0" err="1">
                <a:solidFill>
                  <a:srgbClr val="034CA1"/>
                </a:solidFill>
                <a:latin typeface="Courier New" pitchFamily="49" charset="0"/>
              </a:rPr>
              <a:t>doubleElements</a:t>
            </a:r>
            <a:r>
              <a:rPr lang="en-US" sz="2400" dirty="0"/>
              <a:t>, specifies an array of </a:t>
            </a:r>
            <a:r>
              <a:rPr lang="en-US" sz="2400" b="1" dirty="0">
                <a:solidFill>
                  <a:srgbClr val="034CA1"/>
                </a:solidFill>
                <a:latin typeface="Courier New" pitchFamily="49" charset="0"/>
              </a:rPr>
              <a:t>double</a:t>
            </a:r>
            <a:r>
              <a:rPr lang="en-US" sz="2400" dirty="0"/>
              <a:t> as its single argument: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800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dirty="0">
                <a:solidFill>
                  <a:srgbClr val="034CA1"/>
                </a:solidFill>
                <a:latin typeface="Courier New" pitchFamily="49" charset="0"/>
              </a:rPr>
              <a:t>public class </a:t>
            </a:r>
            <a:r>
              <a:rPr lang="en-US" sz="2000" b="1" dirty="0" err="1">
                <a:solidFill>
                  <a:srgbClr val="034CA1"/>
                </a:solidFill>
                <a:latin typeface="Courier New" pitchFamily="49" charset="0"/>
              </a:rPr>
              <a:t>SampleClass</a:t>
            </a:r>
            <a:endParaRPr lang="en-US" sz="2000" b="1" dirty="0">
              <a:solidFill>
                <a:srgbClr val="034CA1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dirty="0">
                <a:solidFill>
                  <a:srgbClr val="034CA1"/>
                </a:solidFill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dirty="0">
                <a:solidFill>
                  <a:srgbClr val="034CA1"/>
                </a:solidFill>
                <a:latin typeface="Courier New" pitchFamily="49" charset="0"/>
              </a:rPr>
              <a:t>  public static void </a:t>
            </a:r>
            <a:r>
              <a:rPr lang="en-US" sz="2000" b="1" dirty="0" err="1">
                <a:solidFill>
                  <a:srgbClr val="034CA1"/>
                </a:solidFill>
                <a:latin typeface="Courier New" pitchFamily="49" charset="0"/>
              </a:rPr>
              <a:t>doubleElements</a:t>
            </a:r>
            <a:r>
              <a:rPr lang="en-US" sz="2000" b="1" dirty="0">
                <a:solidFill>
                  <a:srgbClr val="034CA1"/>
                </a:solidFill>
                <a:latin typeface="Courier New" pitchFamily="49" charset="0"/>
              </a:rPr>
              <a:t>(double[] a)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dirty="0">
                <a:solidFill>
                  <a:srgbClr val="034CA1"/>
                </a:solidFill>
                <a:latin typeface="Courier New" pitchFamily="49" charset="0"/>
              </a:rPr>
              <a:t> 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dirty="0">
                <a:solidFill>
                  <a:srgbClr val="034CA1"/>
                </a:solidFill>
                <a:latin typeface="Courier New" pitchFamily="49" charset="0"/>
              </a:rPr>
              <a:t>    int </a:t>
            </a:r>
            <a:r>
              <a:rPr lang="en-US" sz="2000" b="1" dirty="0" err="1">
                <a:solidFill>
                  <a:srgbClr val="034CA1"/>
                </a:solidFill>
                <a:latin typeface="Courier New" pitchFamily="49" charset="0"/>
              </a:rPr>
              <a:t>i</a:t>
            </a:r>
            <a:r>
              <a:rPr lang="en-US" sz="2000" b="1" dirty="0">
                <a:solidFill>
                  <a:srgbClr val="034CA1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dirty="0">
                <a:solidFill>
                  <a:srgbClr val="034CA1"/>
                </a:solidFill>
                <a:latin typeface="Courier New" pitchFamily="49" charset="0"/>
              </a:rPr>
              <a:t>    for (</a:t>
            </a:r>
            <a:r>
              <a:rPr lang="en-US" sz="2000" b="1" dirty="0" err="1">
                <a:solidFill>
                  <a:srgbClr val="034CA1"/>
                </a:solidFill>
                <a:latin typeface="Courier New" pitchFamily="49" charset="0"/>
              </a:rPr>
              <a:t>i</a:t>
            </a:r>
            <a:r>
              <a:rPr lang="en-US" sz="2000" b="1" dirty="0">
                <a:solidFill>
                  <a:srgbClr val="034CA1"/>
                </a:solidFill>
                <a:latin typeface="Courier New" pitchFamily="49" charset="0"/>
              </a:rPr>
              <a:t> = 0; </a:t>
            </a:r>
            <a:r>
              <a:rPr lang="en-US" sz="2000" b="1" dirty="0" err="1">
                <a:solidFill>
                  <a:srgbClr val="034CA1"/>
                </a:solidFill>
                <a:latin typeface="Courier New" pitchFamily="49" charset="0"/>
              </a:rPr>
              <a:t>i</a:t>
            </a:r>
            <a:r>
              <a:rPr lang="en-US" sz="2000" b="1" dirty="0">
                <a:solidFill>
                  <a:srgbClr val="034CA1"/>
                </a:solidFill>
                <a:latin typeface="Courier New" pitchFamily="49" charset="0"/>
              </a:rPr>
              <a:t> &lt; </a:t>
            </a:r>
            <a:r>
              <a:rPr lang="en-US" sz="2000" b="1" dirty="0" err="1">
                <a:solidFill>
                  <a:srgbClr val="034CA1"/>
                </a:solidFill>
                <a:latin typeface="Courier New" pitchFamily="49" charset="0"/>
              </a:rPr>
              <a:t>a.length</a:t>
            </a:r>
            <a:r>
              <a:rPr lang="en-US" sz="2000" b="1" dirty="0">
                <a:solidFill>
                  <a:srgbClr val="034CA1"/>
                </a:solidFill>
                <a:latin typeface="Courier New" pitchFamily="49" charset="0"/>
              </a:rPr>
              <a:t>; </a:t>
            </a:r>
            <a:r>
              <a:rPr lang="en-US" sz="2000" b="1" dirty="0" err="1">
                <a:solidFill>
                  <a:srgbClr val="034CA1"/>
                </a:solidFill>
                <a:latin typeface="Courier New" pitchFamily="49" charset="0"/>
              </a:rPr>
              <a:t>i</a:t>
            </a:r>
            <a:r>
              <a:rPr lang="en-US" sz="2000" b="1" dirty="0">
                <a:solidFill>
                  <a:srgbClr val="034CA1"/>
                </a:solidFill>
                <a:latin typeface="Courier New" pitchFamily="49" charset="0"/>
              </a:rPr>
              <a:t>++)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dirty="0">
                <a:solidFill>
                  <a:srgbClr val="034CA1"/>
                </a:solidFill>
                <a:latin typeface="Courier New" pitchFamily="49" charset="0"/>
              </a:rPr>
              <a:t>      a[</a:t>
            </a:r>
            <a:r>
              <a:rPr lang="en-US" sz="2000" b="1" dirty="0" err="1">
                <a:solidFill>
                  <a:srgbClr val="034CA1"/>
                </a:solidFill>
                <a:latin typeface="Courier New" pitchFamily="49" charset="0"/>
              </a:rPr>
              <a:t>i</a:t>
            </a:r>
            <a:r>
              <a:rPr lang="en-US" sz="2000" b="1" dirty="0">
                <a:solidFill>
                  <a:srgbClr val="034CA1"/>
                </a:solidFill>
                <a:latin typeface="Courier New" pitchFamily="49" charset="0"/>
              </a:rPr>
              <a:t>] = a[</a:t>
            </a:r>
            <a:r>
              <a:rPr lang="en-US" sz="2000" b="1" dirty="0" err="1">
                <a:solidFill>
                  <a:srgbClr val="034CA1"/>
                </a:solidFill>
                <a:latin typeface="Courier New" pitchFamily="49" charset="0"/>
              </a:rPr>
              <a:t>i</a:t>
            </a:r>
            <a:r>
              <a:rPr lang="en-US" sz="2000" b="1" dirty="0">
                <a:solidFill>
                  <a:srgbClr val="034CA1"/>
                </a:solidFill>
                <a:latin typeface="Courier New" pitchFamily="49" charset="0"/>
              </a:rPr>
              <a:t>]*2;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dirty="0">
                <a:solidFill>
                  <a:srgbClr val="034CA1"/>
                </a:solidFill>
                <a:latin typeface="Courier New" pitchFamily="49" charset="0"/>
              </a:rPr>
              <a:t>    . . 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dirty="0">
                <a:solidFill>
                  <a:srgbClr val="034CA1"/>
                </a:solidFill>
                <a:latin typeface="Courier New" pitchFamily="49" charset="0"/>
              </a:rPr>
              <a:t> 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dirty="0">
                <a:solidFill>
                  <a:srgbClr val="034CA1"/>
                </a:solidFill>
                <a:latin typeface="Courier New" pitchFamily="49" charset="0"/>
              </a:rPr>
              <a:t>. . 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dirty="0">
                <a:solidFill>
                  <a:srgbClr val="034CA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D45D50AD-9C85-4D0B-8540-CC33FD3EC90D}" type="slidenum">
              <a:rPr lang="en-US"/>
              <a:pPr>
                <a:defRPr/>
              </a:pPr>
              <a:t>26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063F0F-D9A9-4C00-BCF2-8731E84C7AB9}"/>
              </a:ext>
            </a:extLst>
          </p:cNvPr>
          <p:cNvSpPr txBox="1"/>
          <p:nvPr/>
        </p:nvSpPr>
        <p:spPr>
          <a:xfrm rot="10645823" flipH="1" flipV="1">
            <a:off x="7322819" y="3505200"/>
            <a:ext cx="2727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배열의 값이 바뀐다</a:t>
            </a:r>
          </a:p>
        </p:txBody>
      </p:sp>
    </p:spTree>
  </p:cSld>
  <p:clrMapOvr>
    <a:masterClrMapping/>
  </p:clrMapOvr>
  <p:transition spd="med">
    <p:wipe dir="r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Array Parameters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76400"/>
            <a:ext cx="7848600" cy="4038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/>
              <a:t>Arrays of double may be defined as follows: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double[] a = new double[10];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double[] b = new double[30];</a:t>
            </a:r>
          </a:p>
          <a:p>
            <a:pPr eaLnBrk="1" hangingPunct="1">
              <a:lnSpc>
                <a:spcPct val="90000"/>
              </a:lnSpc>
            </a:pPr>
            <a:r>
              <a:rPr lang="en-US" sz="2400"/>
              <a:t>Given the arrays above, the method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doubleElements</a:t>
            </a:r>
            <a:r>
              <a:rPr lang="en-US" sz="2400"/>
              <a:t> from class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SampleClass</a:t>
            </a:r>
            <a:r>
              <a:rPr lang="en-US" sz="2400"/>
              <a:t> can be invoked as follows: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SampleClass.doubleElements(a);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SampleClass.doubleElements(b);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Note that no square brackets are used when an entire array is given as an argument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Note also that a method that specifies an array for a parameter can take an array of any length as an argument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29A6948A-ABA2-4419-8E18-D53FB2255847}" type="slidenum">
              <a:rPr lang="en-US"/>
              <a:pPr>
                <a:defRPr/>
              </a:pPr>
              <a:t>27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C660C2-28A7-4A0F-A93A-6B051D980CF3}"/>
              </a:ext>
            </a:extLst>
          </p:cNvPr>
          <p:cNvSpPr txBox="1"/>
          <p:nvPr/>
        </p:nvSpPr>
        <p:spPr>
          <a:xfrm>
            <a:off x="6705600" y="37338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이상없이 </a:t>
            </a:r>
            <a:r>
              <a:rPr lang="en-US" altLang="ko-KR" dirty="0"/>
              <a:t>2</a:t>
            </a:r>
            <a:r>
              <a:rPr lang="ko-KR" altLang="en-US" dirty="0"/>
              <a:t>배가 됨</a:t>
            </a:r>
          </a:p>
        </p:txBody>
      </p:sp>
    </p:spTree>
  </p:cSld>
  <p:clrMapOvr>
    <a:masterClrMapping/>
  </p:clrMapOvr>
  <p:transition spd="med">
    <p:wipe dir="r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Pitfall:  Use of </a:t>
            </a:r>
            <a:r>
              <a:rPr lang="en-US" b="1">
                <a:latin typeface="Courier New" pitchFamily="49" charset="0"/>
              </a:rPr>
              <a:t>=</a:t>
            </a:r>
            <a:r>
              <a:rPr lang="en-US"/>
              <a:t> and </a:t>
            </a:r>
            <a:r>
              <a:rPr lang="en-US" b="1">
                <a:latin typeface="Courier New" pitchFamily="49" charset="0"/>
              </a:rPr>
              <a:t>==</a:t>
            </a:r>
            <a:r>
              <a:rPr lang="en-US"/>
              <a:t> with Arrays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76400"/>
            <a:ext cx="7543800" cy="4343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/>
              <a:t>Because an array variable contains the memory address of the array it names, the assignment operator (</a:t>
            </a:r>
            <a:r>
              <a:rPr lang="en-US" sz="2800" b="1">
                <a:solidFill>
                  <a:srgbClr val="034CA1"/>
                </a:solidFill>
                <a:latin typeface="Courier New" pitchFamily="49" charset="0"/>
              </a:rPr>
              <a:t>=</a:t>
            </a:r>
            <a:r>
              <a:rPr lang="en-US" sz="2800"/>
              <a:t>) only copies this memory address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/>
              <a:t>It does not copy the values of each indexed variable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/>
              <a:t>Using the assignment operator will make two array variables be different names for the same array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b = a;</a:t>
            </a:r>
            <a:endParaRPr lang="en-US" sz="2000">
              <a:solidFill>
                <a:srgbClr val="034CA1"/>
              </a:solidFill>
              <a:latin typeface="Courier New" pitchFamily="49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400"/>
              <a:t>The memory address in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a</a:t>
            </a:r>
            <a:r>
              <a:rPr lang="en-US" sz="2400"/>
              <a:t> is now the same as the memory address in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b</a:t>
            </a:r>
            <a:r>
              <a:rPr lang="en-US" sz="2400"/>
              <a:t>:  They reference the same array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88CC5F6E-3877-4A6C-ACB2-201B7F1A7FCE}" type="slidenum">
              <a:rPr lang="en-US"/>
              <a:pPr>
                <a:defRPr/>
              </a:pPr>
              <a:t>28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Pitfall:  Use of </a:t>
            </a:r>
            <a:r>
              <a:rPr lang="en-US" b="1">
                <a:latin typeface="Courier New" pitchFamily="49" charset="0"/>
              </a:rPr>
              <a:t>=</a:t>
            </a:r>
            <a:r>
              <a:rPr lang="en-US"/>
              <a:t> and </a:t>
            </a:r>
            <a:r>
              <a:rPr lang="en-US" b="1">
                <a:latin typeface="Courier New" pitchFamily="49" charset="0"/>
              </a:rPr>
              <a:t>==</a:t>
            </a:r>
            <a:r>
              <a:rPr lang="en-US"/>
              <a:t> with Arrays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76400"/>
            <a:ext cx="7543800" cy="4343400"/>
          </a:xfrm>
        </p:spPr>
        <p:txBody>
          <a:bodyPr/>
          <a:lstStyle/>
          <a:p>
            <a:pPr eaLnBrk="1" hangingPunct="1"/>
            <a:r>
              <a:rPr lang="en-US" sz="2800"/>
              <a:t>A </a:t>
            </a:r>
            <a:r>
              <a:rPr lang="en-US" sz="2800" b="1">
                <a:solidFill>
                  <a:srgbClr val="034CA1"/>
                </a:solidFill>
                <a:latin typeface="Courier New" pitchFamily="49" charset="0"/>
              </a:rPr>
              <a:t>for</a:t>
            </a:r>
            <a:r>
              <a:rPr lang="en-US" sz="2800"/>
              <a:t> loop is usually used to make two different arrays have the same values in each indexed position:</a:t>
            </a:r>
          </a:p>
          <a:p>
            <a:pPr lvl="1" eaLnBrk="1" hangingPunct="1"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int i;</a:t>
            </a:r>
          </a:p>
          <a:p>
            <a:pPr lvl="1" eaLnBrk="1" hangingPunct="1"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for (i = 0; </a:t>
            </a:r>
          </a:p>
          <a:p>
            <a:pPr lvl="1" eaLnBrk="1" hangingPunct="1"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     (i &lt; a.length)  &amp;&amp; (i &lt; b.length); i++)</a:t>
            </a:r>
          </a:p>
          <a:p>
            <a:pPr lvl="1" eaLnBrk="1" hangingPunct="1"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  b[i] = a[i];</a:t>
            </a:r>
          </a:p>
          <a:p>
            <a:pPr lvl="1" eaLnBrk="1" hangingPunct="1"/>
            <a:r>
              <a:rPr lang="en-US" sz="2400"/>
              <a:t>Note that the above code will not make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b</a:t>
            </a:r>
            <a:r>
              <a:rPr lang="en-US" sz="2400"/>
              <a:t> an exact copy of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a</a:t>
            </a:r>
            <a:r>
              <a:rPr lang="en-US" sz="2400"/>
              <a:t>, unless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a</a:t>
            </a:r>
            <a:r>
              <a:rPr lang="en-US" sz="2400"/>
              <a:t> and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b</a:t>
            </a:r>
            <a:r>
              <a:rPr lang="en-US" sz="2400"/>
              <a:t> have the same length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0FBDA473-7A6B-4972-BD45-302B8BE2BA6D}" type="slidenum">
              <a:rPr lang="en-US"/>
              <a:pPr>
                <a:defRPr/>
              </a:pPr>
              <a:t>29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Creating and Accessing Arrays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/>
              <a:t>An array that behaves like this collection of variables, all of type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double</a:t>
            </a:r>
            <a:r>
              <a:rPr lang="en-US" sz="2400"/>
              <a:t>, can be created using one statement as follows: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double[] score = new double[5];</a:t>
            </a:r>
          </a:p>
          <a:p>
            <a:pPr eaLnBrk="1" hangingPunct="1">
              <a:lnSpc>
                <a:spcPct val="90000"/>
              </a:lnSpc>
            </a:pPr>
            <a:r>
              <a:rPr lang="en-US" sz="2400"/>
              <a:t>Or using two statements: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double[] score;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score = new double[5];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The first statement declares the variable 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score</a:t>
            </a:r>
            <a:r>
              <a:rPr lang="en-US" sz="2000"/>
              <a:t> to be of the array type 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double[]</a:t>
            </a:r>
            <a:endParaRPr lang="en-US" sz="2000">
              <a:solidFill>
                <a:srgbClr val="034CA1"/>
              </a:solidFill>
              <a:latin typeface="Courier New" pitchFamily="49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The second statement creates an array with five numbered variables of type 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double</a:t>
            </a:r>
            <a:r>
              <a:rPr lang="en-US" sz="2000"/>
              <a:t> and makes the variable 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score</a:t>
            </a:r>
            <a:r>
              <a:rPr lang="en-US" sz="2000"/>
              <a:t> a name for the array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B214B25C-2117-4F26-AE64-53F728A9A983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Pitfall:  Use of </a:t>
            </a:r>
            <a:r>
              <a:rPr lang="en-US" b="1">
                <a:latin typeface="Courier New" pitchFamily="49" charset="0"/>
              </a:rPr>
              <a:t>=</a:t>
            </a:r>
            <a:r>
              <a:rPr lang="en-US"/>
              <a:t> and </a:t>
            </a:r>
            <a:r>
              <a:rPr lang="en-US" b="1">
                <a:latin typeface="Courier New" pitchFamily="49" charset="0"/>
              </a:rPr>
              <a:t>==</a:t>
            </a:r>
            <a:r>
              <a:rPr lang="en-US"/>
              <a:t> with Arrays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76400"/>
            <a:ext cx="7543800" cy="4343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/>
              <a:t>For the same reason, the equality operator </a:t>
            </a:r>
            <a:r>
              <a:rPr lang="en-US" sz="2800" b="1">
                <a:solidFill>
                  <a:srgbClr val="034CA1"/>
                </a:solidFill>
              </a:rPr>
              <a:t>(</a:t>
            </a:r>
            <a:r>
              <a:rPr lang="en-US" sz="2800" b="1">
                <a:solidFill>
                  <a:srgbClr val="034CA1"/>
                </a:solidFill>
                <a:latin typeface="Courier New" pitchFamily="49" charset="0"/>
              </a:rPr>
              <a:t>==</a:t>
            </a:r>
            <a:r>
              <a:rPr lang="en-US" sz="2800" b="1">
                <a:solidFill>
                  <a:srgbClr val="034CA1"/>
                </a:solidFill>
              </a:rPr>
              <a:t>)</a:t>
            </a:r>
            <a:r>
              <a:rPr lang="en-US" sz="2800"/>
              <a:t> only tests two arrays to see if they are stored in the same location in the computer's memory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It does not test two arrays to see if they contain the same values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(a == b)</a:t>
            </a:r>
            <a:endParaRPr lang="en-US" sz="2000">
              <a:solidFill>
                <a:srgbClr val="034CA1"/>
              </a:solidFill>
              <a:latin typeface="Courier New" pitchFamily="49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The result of the above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boolean</a:t>
            </a:r>
            <a:r>
              <a:rPr lang="en-US" sz="2400"/>
              <a:t> expression will be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true</a:t>
            </a:r>
            <a:r>
              <a:rPr lang="en-US" sz="2400"/>
              <a:t> if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a</a:t>
            </a:r>
            <a:r>
              <a:rPr lang="en-US" sz="2400"/>
              <a:t> and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b</a:t>
            </a:r>
            <a:r>
              <a:rPr lang="en-US" sz="2400"/>
              <a:t> share the same memory address (and, therefore, reference the same array), and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false</a:t>
            </a:r>
            <a:r>
              <a:rPr lang="en-US" sz="2400"/>
              <a:t> otherwise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ED304C98-C2D0-469F-8D92-D4B4D9C7F352}" type="slidenum">
              <a:rPr lang="en-US"/>
              <a:pPr>
                <a:defRPr/>
              </a:pPr>
              <a:t>30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Pitfall:  Use of </a:t>
            </a:r>
            <a:r>
              <a:rPr lang="en-US" b="1">
                <a:latin typeface="Courier New" pitchFamily="49" charset="0"/>
              </a:rPr>
              <a:t>=</a:t>
            </a:r>
            <a:r>
              <a:rPr lang="en-US"/>
              <a:t> and </a:t>
            </a:r>
            <a:r>
              <a:rPr lang="en-US" b="1">
                <a:latin typeface="Courier New" pitchFamily="49" charset="0"/>
              </a:rPr>
              <a:t>==</a:t>
            </a:r>
            <a:r>
              <a:rPr lang="en-US"/>
              <a:t> with Arrays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76400"/>
            <a:ext cx="7543800" cy="4343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/>
              <a:t>In the same way that an </a:t>
            </a:r>
            <a:r>
              <a:rPr lang="en-US" b="1">
                <a:solidFill>
                  <a:srgbClr val="034CA1"/>
                </a:solidFill>
                <a:latin typeface="Courier New" pitchFamily="49" charset="0"/>
              </a:rPr>
              <a:t>equals</a:t>
            </a:r>
            <a:r>
              <a:rPr lang="en-US"/>
              <a:t> method can be defined for a class, an  </a:t>
            </a:r>
            <a:r>
              <a:rPr lang="en-US" b="1" i="1">
                <a:solidFill>
                  <a:srgbClr val="034CA1"/>
                </a:solidFill>
                <a:latin typeface="Courier New" pitchFamily="49" charset="0"/>
              </a:rPr>
              <a:t>equalsArray</a:t>
            </a:r>
            <a:r>
              <a:rPr lang="en-US" b="1">
                <a:solidFill>
                  <a:srgbClr val="034CA1"/>
                </a:solidFill>
                <a:latin typeface="Courier New" pitchFamily="49" charset="0"/>
              </a:rPr>
              <a:t> </a:t>
            </a:r>
            <a:r>
              <a:rPr lang="en-US"/>
              <a:t>method can be defined for a type of array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This is how two arrays must be tested to see if they contain the same elements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The following method tests two integer arrays to see if they contain the same integer values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40474324-8159-4F31-9F96-32F83A2B37D0}" type="slidenum">
              <a:rPr lang="en-US"/>
              <a:pPr>
                <a:defRPr/>
              </a:pPr>
              <a:t>31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Pitfall:  Use of </a:t>
            </a:r>
            <a:r>
              <a:rPr lang="en-US" b="1">
                <a:latin typeface="Courier New" pitchFamily="49" charset="0"/>
              </a:rPr>
              <a:t>=</a:t>
            </a:r>
            <a:r>
              <a:rPr lang="en-US"/>
              <a:t> and </a:t>
            </a:r>
            <a:r>
              <a:rPr lang="en-US" b="1">
                <a:latin typeface="Courier New" pitchFamily="49" charset="0"/>
              </a:rPr>
              <a:t>==</a:t>
            </a:r>
            <a:r>
              <a:rPr lang="en-US"/>
              <a:t> with Arrays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676400"/>
            <a:ext cx="8077200" cy="4572000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public static boolean equalsArray(int[] a, int[] b)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{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  if (a.length != b.length)  return false;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  else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  {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    int i = 0;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    while (i &lt; a.length)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    {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      if (a[i] != b[i])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        return false;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      i++;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    }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  }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  return true;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0ADB1F2D-117A-475D-BDD4-370475673699}" type="slidenum">
              <a:rPr lang="en-US"/>
              <a:pPr>
                <a:defRPr/>
              </a:pPr>
              <a:t>32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Arguments for the Method </a:t>
            </a:r>
            <a:r>
              <a:rPr lang="en-US" b="1">
                <a:latin typeface="Courier New" pitchFamily="49" charset="0"/>
              </a:rPr>
              <a:t>main</a:t>
            </a:r>
            <a:endParaRPr lang="en-US">
              <a:latin typeface="Courier New" pitchFamily="49" charset="0"/>
            </a:endParaRP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/>
              <a:t>The heading for the </a:t>
            </a:r>
            <a:r>
              <a:rPr lang="en-US" sz="2800" b="1">
                <a:solidFill>
                  <a:srgbClr val="034CA1"/>
                </a:solidFill>
                <a:latin typeface="Courier New" pitchFamily="49" charset="0"/>
              </a:rPr>
              <a:t>main</a:t>
            </a:r>
            <a:r>
              <a:rPr lang="en-US" sz="2800"/>
              <a:t> method of a program has a parameter for an array  of </a:t>
            </a:r>
            <a:r>
              <a:rPr lang="en-US" sz="2800" b="1">
                <a:solidFill>
                  <a:srgbClr val="034CA1"/>
                </a:solidFill>
                <a:latin typeface="Courier New" pitchFamily="49" charset="0"/>
              </a:rPr>
              <a:t>String</a:t>
            </a:r>
            <a:endParaRPr lang="en-US" sz="2800">
              <a:solidFill>
                <a:srgbClr val="034CA1"/>
              </a:solidFill>
              <a:latin typeface="Courier New" pitchFamily="49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It is usually called </a:t>
            </a:r>
            <a:r>
              <a:rPr lang="en-US" sz="2400" b="1" i="1">
                <a:solidFill>
                  <a:srgbClr val="034CA1"/>
                </a:solidFill>
                <a:latin typeface="Courier New" pitchFamily="49" charset="0"/>
              </a:rPr>
              <a:t>args</a:t>
            </a:r>
            <a:r>
              <a:rPr lang="en-US" sz="2400"/>
              <a:t> by convention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public static void main(String[] </a:t>
            </a:r>
            <a:r>
              <a:rPr lang="en-US" sz="2000" b="1" i="1">
                <a:solidFill>
                  <a:srgbClr val="034CA1"/>
                </a:solidFill>
                <a:latin typeface="Courier New" pitchFamily="49" charset="0"/>
              </a:rPr>
              <a:t>args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)</a:t>
            </a:r>
            <a:endParaRPr lang="en-US" sz="2000">
              <a:solidFill>
                <a:srgbClr val="034CA1"/>
              </a:solidFill>
              <a:latin typeface="Courier New" pitchFamily="49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Note that since </a:t>
            </a:r>
            <a:r>
              <a:rPr lang="en-US" sz="2400" b="1" i="1">
                <a:solidFill>
                  <a:srgbClr val="034CA1"/>
                </a:solidFill>
                <a:latin typeface="Courier New" pitchFamily="49" charset="0"/>
              </a:rPr>
              <a:t>args</a:t>
            </a:r>
            <a:r>
              <a:rPr lang="en-US" sz="2400"/>
              <a:t> is a parameter, it could be replaced by any other non-keyword identifier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If a Java program is run without giving an argument to </a:t>
            </a:r>
            <a:r>
              <a:rPr lang="en-US" sz="2800" b="1">
                <a:solidFill>
                  <a:srgbClr val="034CA1"/>
                </a:solidFill>
                <a:latin typeface="Courier New" pitchFamily="49" charset="0"/>
              </a:rPr>
              <a:t>main</a:t>
            </a:r>
            <a:r>
              <a:rPr lang="en-US" sz="2800"/>
              <a:t>, then a default empty array of strings is automatically provided</a:t>
            </a:r>
            <a:endParaRPr lang="en-US" sz="2800">
              <a:solidFill>
                <a:srgbClr val="034CA1"/>
              </a:solidFill>
              <a:latin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B22FCB97-8969-4C41-BD87-32C0E6660DA1}" type="slidenum">
              <a:rPr lang="en-US"/>
              <a:pPr>
                <a:defRPr/>
              </a:pPr>
              <a:t>33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Arguments for the Method </a:t>
            </a:r>
            <a:r>
              <a:rPr lang="en-US" b="1">
                <a:latin typeface="Courier New" pitchFamily="49" charset="0"/>
              </a:rPr>
              <a:t>main</a:t>
            </a:r>
            <a:endParaRPr lang="en-US">
              <a:latin typeface="Courier New" pitchFamily="49" charset="0"/>
            </a:endParaRP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/>
              <a:t>Here is a program that expects three string arguments: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public class SomeProgram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{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  public static void main(String[] args)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  {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    System.out.println(args[0] + " " +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                       args[2] + args[1]);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  }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</a:pPr>
            <a:r>
              <a:rPr lang="en-US" sz="2800"/>
              <a:t>Note that if it needed numbers, it would have to convert them from strings first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4D1E91C7-0413-41C3-87DB-38841A8AC52C}" type="slidenum">
              <a:rPr lang="en-US"/>
              <a:pPr>
                <a:defRPr/>
              </a:pPr>
              <a:t>34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Arguments for the Method </a:t>
            </a:r>
            <a:r>
              <a:rPr lang="en-US" b="1">
                <a:latin typeface="Courier New" pitchFamily="49" charset="0"/>
              </a:rPr>
              <a:t>main</a:t>
            </a:r>
            <a:endParaRPr lang="en-US">
              <a:latin typeface="Courier New" pitchFamily="49" charset="0"/>
            </a:endParaRP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/>
              <a:t>If a program requires that the </a:t>
            </a:r>
            <a:r>
              <a:rPr lang="en-US" sz="2800" b="1">
                <a:solidFill>
                  <a:srgbClr val="034CA1"/>
                </a:solidFill>
                <a:latin typeface="Courier New" pitchFamily="49" charset="0"/>
              </a:rPr>
              <a:t>main</a:t>
            </a:r>
            <a:r>
              <a:rPr lang="en-US" sz="2800"/>
              <a:t> method be provided an array of strings argument, each element must be provided from the command line when the program is run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java SomeProgram Hi ! there</a:t>
            </a:r>
            <a:r>
              <a:rPr lang="en-US" sz="2400">
                <a:solidFill>
                  <a:srgbClr val="034CA1"/>
                </a:solidFill>
                <a:latin typeface="Courier New" pitchFamily="49" charset="0"/>
              </a:rPr>
              <a:t>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/>
              <a:t>This will set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args[0]</a:t>
            </a:r>
            <a:r>
              <a:rPr lang="en-US" sz="2400"/>
              <a:t> to "Hi",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args[1]</a:t>
            </a:r>
            <a:r>
              <a:rPr lang="en-US" sz="2400"/>
              <a:t> to "!", and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args[2]</a:t>
            </a:r>
            <a:r>
              <a:rPr lang="en-US" sz="2400"/>
              <a:t> to "there"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/>
              <a:t>It will also set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args.length</a:t>
            </a:r>
            <a:r>
              <a:rPr lang="en-US" sz="2400"/>
              <a:t> to 3</a:t>
            </a:r>
          </a:p>
          <a:p>
            <a:pPr eaLnBrk="1" hangingPunct="1">
              <a:lnSpc>
                <a:spcPct val="80000"/>
              </a:lnSpc>
            </a:pPr>
            <a:r>
              <a:rPr lang="en-US" sz="2800"/>
              <a:t>When </a:t>
            </a:r>
            <a:r>
              <a:rPr lang="en-US" sz="2800" b="1">
                <a:solidFill>
                  <a:srgbClr val="034CA1"/>
                </a:solidFill>
                <a:latin typeface="Courier New" pitchFamily="49" charset="0"/>
              </a:rPr>
              <a:t>SomeProgram</a:t>
            </a:r>
            <a:r>
              <a:rPr lang="en-US" sz="2800"/>
              <a:t> is run as shown, its output will be: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Hi there!</a:t>
            </a:r>
            <a:endParaRPr lang="en-US" sz="2400">
              <a:solidFill>
                <a:srgbClr val="034CA1"/>
              </a:solidFill>
              <a:latin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34588EC2-F6BC-40FA-BC09-1C588C7C7FE1}" type="slidenum">
              <a:rPr lang="en-US"/>
              <a:pPr>
                <a:defRPr/>
              </a:pPr>
              <a:t>35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Methods That Return an Array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/>
              <a:t>In Java, a method may also return an array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/>
              <a:t>The return type is specified in the same way that an array parameter is specified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public static </a:t>
            </a:r>
            <a:r>
              <a:rPr lang="en-US" sz="2000" b="1" i="1">
                <a:solidFill>
                  <a:srgbClr val="034CA1"/>
                </a:solidFill>
                <a:latin typeface="Courier New" pitchFamily="49" charset="0"/>
              </a:rPr>
              <a:t>int[]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 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    incrementArray(int[] a, int increment)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{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  int[] temp = new int[a.length];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  int i;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  for (i = 0; i &lt; a.length; i++)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    temp[i] = a[i] + increment;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  return temp;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83600D39-FA09-42A5-9F00-984B3F271F40}" type="slidenum">
              <a:rPr lang="en-US"/>
              <a:pPr>
                <a:defRPr/>
              </a:pPr>
              <a:t>36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Partially Filled Arrays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/>
              <a:t>The exact size needed for an array is not always known when a program is written, or it may vary from one run of the program to another</a:t>
            </a:r>
          </a:p>
          <a:p>
            <a:pPr eaLnBrk="1" hangingPunct="1">
              <a:lnSpc>
                <a:spcPct val="80000"/>
              </a:lnSpc>
            </a:pPr>
            <a:r>
              <a:rPr lang="en-US" sz="2800"/>
              <a:t>A common way to handle this is to declare the array to be of the largest size that the program could possibly need</a:t>
            </a:r>
          </a:p>
          <a:p>
            <a:pPr eaLnBrk="1" hangingPunct="1">
              <a:lnSpc>
                <a:spcPct val="80000"/>
              </a:lnSpc>
            </a:pPr>
            <a:r>
              <a:rPr lang="en-US" sz="2800"/>
              <a:t>Care must then be taken to keep track of how much of the array is actually used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/>
              <a:t>An indexed variable that has not been given a meaningful value must never be referenced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54C5EFA4-02C1-412C-B811-6A619BB436C7}" type="slidenum">
              <a:rPr lang="en-US"/>
              <a:pPr>
                <a:defRPr/>
              </a:pPr>
              <a:t>37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Partially Filled Arrays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76400"/>
            <a:ext cx="7543800" cy="4267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/>
              <a:t>A variable can be used to keep track of how many elements are currently stored in an array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/>
              <a:t>For example, given the variable </a:t>
            </a:r>
            <a:r>
              <a:rPr lang="en-US" sz="2400" b="1" i="1">
                <a:solidFill>
                  <a:srgbClr val="034CA1"/>
                </a:solidFill>
                <a:latin typeface="Courier New" pitchFamily="49" charset="0"/>
              </a:rPr>
              <a:t>count</a:t>
            </a:r>
            <a:r>
              <a:rPr lang="en-US" sz="2400"/>
              <a:t>, the elements of the array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someArray</a:t>
            </a:r>
            <a:r>
              <a:rPr lang="en-US" sz="2400"/>
              <a:t> will range from positions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someArray[0]</a:t>
            </a:r>
            <a:r>
              <a:rPr lang="en-US" sz="2400"/>
              <a:t> through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someArray[</a:t>
            </a:r>
            <a:r>
              <a:rPr lang="en-US" sz="2400" b="1" i="1">
                <a:solidFill>
                  <a:srgbClr val="034CA1"/>
                </a:solidFill>
                <a:latin typeface="Courier New" pitchFamily="49" charset="0"/>
              </a:rPr>
              <a:t>count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 – 1]</a:t>
            </a:r>
            <a:endParaRPr lang="en-US" sz="2400">
              <a:solidFill>
                <a:srgbClr val="034CA1"/>
              </a:solidFill>
              <a:latin typeface="Courier New" pitchFamily="49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400"/>
              <a:t>Note that the variable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count</a:t>
            </a:r>
            <a:r>
              <a:rPr lang="en-US" sz="2400"/>
              <a:t> will be used to process the partially filled array instead of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someArray.length</a:t>
            </a:r>
            <a:endParaRPr lang="en-US" sz="2400" b="1"/>
          </a:p>
          <a:p>
            <a:pPr lvl="1" eaLnBrk="1" hangingPunct="1">
              <a:lnSpc>
                <a:spcPct val="80000"/>
              </a:lnSpc>
            </a:pPr>
            <a:r>
              <a:rPr lang="en-US" sz="2400"/>
              <a:t>Note also that this variable (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count</a:t>
            </a:r>
            <a:r>
              <a:rPr lang="en-US" sz="2400"/>
              <a:t>) must be an argument to any method that manipulates the partially filled array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9FB38ABE-0490-4CB6-BA56-84343BDDE743}" type="slidenum">
              <a:rPr lang="en-US"/>
              <a:pPr>
                <a:defRPr/>
              </a:pPr>
              <a:t>38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/>
              <a:t>Accessor Methods Need Not Simply Return Instance Variables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/>
              <a:t>When an instance variable names an array, it is not always necessary to provide an accessor method that returns the contents of the entire array</a:t>
            </a:r>
          </a:p>
          <a:p>
            <a:pPr eaLnBrk="1" hangingPunct="1">
              <a:lnSpc>
                <a:spcPct val="90000"/>
              </a:lnSpc>
            </a:pPr>
            <a:r>
              <a:rPr lang="en-US"/>
              <a:t>Instead, other accessor methods that return a variety of information about the array and its elements may be sufficient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A9468D4F-98F7-4748-BD75-77C9457BA99E}" type="slidenum">
              <a:rPr lang="en-US"/>
              <a:pPr>
                <a:defRPr/>
              </a:pPr>
              <a:t>39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Creating and Accessing Arrays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/>
              <a:t>The individual variables that together make up the array are called </a:t>
            </a:r>
            <a:r>
              <a:rPr lang="en-US" sz="2800" i="1"/>
              <a:t>indexed variables</a:t>
            </a:r>
          </a:p>
          <a:p>
            <a:pPr lvl="1" eaLnBrk="1" hangingPunct="1"/>
            <a:r>
              <a:rPr lang="en-US" sz="2400"/>
              <a:t>They can also be called </a:t>
            </a:r>
            <a:r>
              <a:rPr lang="en-US" sz="2400" i="1"/>
              <a:t>subscripted variables</a:t>
            </a:r>
            <a:r>
              <a:rPr lang="en-US" sz="2400"/>
              <a:t> or </a:t>
            </a:r>
            <a:r>
              <a:rPr lang="en-US" sz="2400" i="1"/>
              <a:t>elements</a:t>
            </a:r>
            <a:r>
              <a:rPr lang="en-US" sz="2400"/>
              <a:t> of the array</a:t>
            </a:r>
          </a:p>
          <a:p>
            <a:pPr lvl="1" eaLnBrk="1" hangingPunct="1"/>
            <a:r>
              <a:rPr lang="en-US" sz="2400"/>
              <a:t>The number in square brackets is called an </a:t>
            </a:r>
            <a:r>
              <a:rPr lang="en-US" sz="2400" i="1"/>
              <a:t>index</a:t>
            </a:r>
            <a:r>
              <a:rPr lang="en-US" sz="2400"/>
              <a:t> or </a:t>
            </a:r>
            <a:r>
              <a:rPr lang="en-US" sz="2400" i="1"/>
              <a:t>subscript</a:t>
            </a:r>
          </a:p>
          <a:p>
            <a:pPr lvl="1" eaLnBrk="1" hangingPunct="1"/>
            <a:r>
              <a:rPr lang="en-US" sz="2400"/>
              <a:t>In Java, </a:t>
            </a:r>
            <a:r>
              <a:rPr lang="en-US" sz="2400" i="1"/>
              <a:t>indices must be numbered starting with </a:t>
            </a:r>
            <a:r>
              <a:rPr lang="en-US" sz="2400" b="1" i="1">
                <a:solidFill>
                  <a:srgbClr val="034CA1"/>
                </a:solidFill>
                <a:latin typeface="Courier New" pitchFamily="49" charset="0"/>
              </a:rPr>
              <a:t>0</a:t>
            </a:r>
            <a:r>
              <a:rPr lang="en-US" sz="2400" i="1"/>
              <a:t>, and nothing else</a:t>
            </a:r>
          </a:p>
          <a:p>
            <a:pPr eaLnBrk="1" hangingPunct="1"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score[0], score[1], score[2], score[3], score[4]</a:t>
            </a:r>
            <a:endParaRPr lang="en-US" sz="2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764D6725-DD9A-46DF-B95D-5A640779DD7B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The "</a:t>
            </a:r>
            <a:r>
              <a:rPr lang="en-US" b="1">
                <a:latin typeface="Courier New" pitchFamily="49" charset="0"/>
              </a:rPr>
              <a:t>for each</a:t>
            </a:r>
            <a:r>
              <a:rPr lang="en-US"/>
              <a:t>" Loop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76400"/>
            <a:ext cx="7696200" cy="4419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/>
              <a:t>The standard Java libraries include a number of collection classes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/>
              <a:t>Classes whose objects store a collection of values</a:t>
            </a:r>
          </a:p>
          <a:p>
            <a:pPr eaLnBrk="1" hangingPunct="1">
              <a:lnSpc>
                <a:spcPct val="80000"/>
              </a:lnSpc>
            </a:pPr>
            <a:r>
              <a:rPr lang="en-US" sz="2400"/>
              <a:t>Ordinary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for</a:t>
            </a:r>
            <a:r>
              <a:rPr lang="en-US" sz="2400"/>
              <a:t> loops cannot cycle through the elements in a collection object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/>
              <a:t>Unlike array elements, collection object elements are not normally associated with indices</a:t>
            </a:r>
          </a:p>
          <a:p>
            <a:pPr eaLnBrk="1" hangingPunct="1">
              <a:lnSpc>
                <a:spcPct val="80000"/>
              </a:lnSpc>
            </a:pPr>
            <a:r>
              <a:rPr lang="en-US" sz="2400"/>
              <a:t>However, there is a new kind of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for</a:t>
            </a:r>
            <a:r>
              <a:rPr lang="en-US" sz="2400"/>
              <a:t> loop, first available in Java 5.0, called a </a:t>
            </a:r>
            <a:r>
              <a:rPr lang="en-US" sz="2400" b="1" i="1">
                <a:solidFill>
                  <a:srgbClr val="034CA1"/>
                </a:solidFill>
                <a:latin typeface="Courier New" pitchFamily="49" charset="0"/>
              </a:rPr>
              <a:t>for</a:t>
            </a:r>
            <a:r>
              <a:rPr lang="en-US" sz="2400" i="1"/>
              <a:t>-each loop</a:t>
            </a:r>
            <a:r>
              <a:rPr lang="en-US" sz="2400"/>
              <a:t> or </a:t>
            </a:r>
            <a:r>
              <a:rPr lang="en-US" sz="2400" i="1"/>
              <a:t>enhanced </a:t>
            </a:r>
            <a:r>
              <a:rPr lang="en-US" sz="2400" b="1" i="1">
                <a:solidFill>
                  <a:srgbClr val="034CA1"/>
                </a:solidFill>
                <a:latin typeface="Courier New" pitchFamily="49" charset="0"/>
              </a:rPr>
              <a:t>for</a:t>
            </a:r>
            <a:r>
              <a:rPr lang="en-US" sz="2400" i="1"/>
              <a:t> loop</a:t>
            </a:r>
          </a:p>
          <a:p>
            <a:pPr eaLnBrk="1" hangingPunct="1">
              <a:lnSpc>
                <a:spcPct val="80000"/>
              </a:lnSpc>
            </a:pPr>
            <a:r>
              <a:rPr lang="en-US" sz="2400"/>
              <a:t>This kind of loop can cycle through each element in a collection even though the elements are not indexed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45658E65-493E-4253-89E8-4B596BF5FA0F}" type="slidenum">
              <a:rPr lang="en-US"/>
              <a:pPr>
                <a:defRPr/>
              </a:pPr>
              <a:t>40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The "</a:t>
            </a:r>
            <a:r>
              <a:rPr lang="en-US" b="1">
                <a:latin typeface="Courier New" pitchFamily="49" charset="0"/>
              </a:rPr>
              <a:t>for each</a:t>
            </a:r>
            <a:r>
              <a:rPr lang="en-US"/>
              <a:t>" Loop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76400"/>
            <a:ext cx="7696200" cy="4419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/>
              <a:t>Although an ordinary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for</a:t>
            </a:r>
            <a:r>
              <a:rPr lang="en-US" sz="2400"/>
              <a:t> loop cannot cycle through the elements of a collection class, an enhanced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for</a:t>
            </a:r>
            <a:r>
              <a:rPr lang="en-US" sz="2400"/>
              <a:t> loop </a:t>
            </a:r>
            <a:r>
              <a:rPr lang="en-US" sz="2400" u="sng"/>
              <a:t>can</a:t>
            </a:r>
            <a:r>
              <a:rPr lang="en-US" sz="2400"/>
              <a:t> cycle through the elements of an array</a:t>
            </a:r>
          </a:p>
          <a:p>
            <a:pPr eaLnBrk="1" hangingPunct="1">
              <a:lnSpc>
                <a:spcPct val="80000"/>
              </a:lnSpc>
            </a:pPr>
            <a:r>
              <a:rPr lang="en-US" sz="2400"/>
              <a:t>The general syntax for a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for</a:t>
            </a:r>
            <a:r>
              <a:rPr lang="en-US" sz="2400"/>
              <a:t>-each loop statement used with an array is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for (</a:t>
            </a:r>
            <a:r>
              <a:rPr lang="en-US" sz="2000" b="1" i="1">
                <a:solidFill>
                  <a:srgbClr val="034CA1"/>
                </a:solidFill>
                <a:latin typeface="Courier New" pitchFamily="49" charset="0"/>
              </a:rPr>
              <a:t>ArrayBaseType VariableName : ArrayName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)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	</a:t>
            </a:r>
            <a:r>
              <a:rPr lang="en-US" sz="2000" b="1" i="1">
                <a:solidFill>
                  <a:srgbClr val="034CA1"/>
                </a:solidFill>
                <a:latin typeface="Courier New" pitchFamily="49" charset="0"/>
              </a:rPr>
              <a:t>Statement</a:t>
            </a:r>
          </a:p>
          <a:p>
            <a:pPr eaLnBrk="1" hangingPunct="1">
              <a:lnSpc>
                <a:spcPct val="80000"/>
              </a:lnSpc>
            </a:pPr>
            <a:r>
              <a:rPr lang="en-US" sz="2400"/>
              <a:t>The above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for</a:t>
            </a:r>
            <a:r>
              <a:rPr lang="en-US" sz="2400"/>
              <a:t>-each line should be read as "for each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VariableName</a:t>
            </a:r>
            <a:r>
              <a:rPr lang="en-US" sz="2400"/>
              <a:t> in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ArrayName</a:t>
            </a:r>
            <a:r>
              <a:rPr lang="en-US" sz="2400"/>
              <a:t> do the following:"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/>
              <a:t>Note that 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VariableName</a:t>
            </a:r>
            <a:r>
              <a:rPr lang="en-US" sz="2000"/>
              <a:t> must be declared within the 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for</a:t>
            </a:r>
            <a:r>
              <a:rPr lang="en-US" sz="2000"/>
              <a:t>-each loop, not before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/>
              <a:t>Note also that a colon (not a semicolon) is used after 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VariableName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CCC27B83-6076-40C6-B848-B340DB7C2291}" type="slidenum">
              <a:rPr lang="en-US"/>
              <a:pPr>
                <a:defRPr/>
              </a:pPr>
              <a:t>41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The "For-Each" Loop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76400"/>
            <a:ext cx="7696200" cy="4648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/>
              <a:t>The </a:t>
            </a:r>
            <a:r>
              <a:rPr lang="en-US" sz="2400">
                <a:solidFill>
                  <a:srgbClr val="034CA1"/>
                </a:solidFill>
              </a:rPr>
              <a:t>for</a:t>
            </a:r>
            <a:r>
              <a:rPr lang="en-US" sz="2400"/>
              <a:t>-each loop</a:t>
            </a:r>
            <a:r>
              <a:rPr lang="en-US" sz="2400">
                <a:solidFill>
                  <a:srgbClr val="034CA1"/>
                </a:solidFill>
              </a:rPr>
              <a:t> </a:t>
            </a:r>
            <a:r>
              <a:rPr lang="en-US" sz="2400"/>
              <a:t>can make code cleaner and less error prone</a:t>
            </a:r>
          </a:p>
          <a:p>
            <a:pPr eaLnBrk="1" hangingPunct="1">
              <a:lnSpc>
                <a:spcPct val="90000"/>
              </a:lnSpc>
            </a:pPr>
            <a:r>
              <a:rPr lang="en-US" sz="2400"/>
              <a:t>If the indexed variable in a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for</a:t>
            </a:r>
            <a:r>
              <a:rPr lang="en-US" sz="2400"/>
              <a:t> loop is used only as a way to cycle through the elements, then it would be preferable to change it to a </a:t>
            </a:r>
            <a:r>
              <a:rPr lang="en-US" sz="2400">
                <a:solidFill>
                  <a:srgbClr val="034CA1"/>
                </a:solidFill>
              </a:rPr>
              <a:t>for</a:t>
            </a:r>
            <a:r>
              <a:rPr lang="en-US" sz="2400"/>
              <a:t>-each loop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For example: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1800" b="1">
                <a:solidFill>
                  <a:srgbClr val="034CA1"/>
                </a:solidFill>
                <a:latin typeface="Courier New" pitchFamily="49" charset="0"/>
              </a:rPr>
              <a:t>for (int i = 0; i &lt; a.length; i++)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1800" b="1">
                <a:solidFill>
                  <a:srgbClr val="034CA1"/>
                </a:solidFill>
                <a:latin typeface="Courier New" pitchFamily="49" charset="0"/>
              </a:rPr>
              <a:t>	a[i] = 0.0;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Can be changed to: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1800" b="1">
                <a:solidFill>
                  <a:srgbClr val="034CA1"/>
                </a:solidFill>
                <a:latin typeface="Courier New" pitchFamily="49" charset="0"/>
              </a:rPr>
              <a:t>for (double element : a)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1800" b="1">
                <a:solidFill>
                  <a:srgbClr val="034CA1"/>
                </a:solidFill>
                <a:latin typeface="Courier New" pitchFamily="49" charset="0"/>
              </a:rPr>
              <a:t>	element = 0.0;</a:t>
            </a:r>
          </a:p>
          <a:p>
            <a:pPr eaLnBrk="1" hangingPunct="1">
              <a:lnSpc>
                <a:spcPct val="90000"/>
              </a:lnSpc>
            </a:pPr>
            <a:r>
              <a:rPr lang="en-US" sz="2400"/>
              <a:t>Note that the </a:t>
            </a:r>
            <a:r>
              <a:rPr lang="en-US" sz="2400">
                <a:solidFill>
                  <a:srgbClr val="034CA1"/>
                </a:solidFill>
              </a:rPr>
              <a:t>for</a:t>
            </a:r>
            <a:r>
              <a:rPr lang="en-US" sz="2400"/>
              <a:t>-each syntax is  simpler and quite easy to understand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55270370-1353-4F30-B870-6C533DFD7914}" type="slidenum">
              <a:rPr lang="en-US"/>
              <a:pPr>
                <a:defRPr/>
              </a:pPr>
              <a:t>42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0EBFAD-2212-4283-A567-41BA05F47990}"/>
              </a:ext>
            </a:extLst>
          </p:cNvPr>
          <p:cNvSpPr txBox="1"/>
          <p:nvPr/>
        </p:nvSpPr>
        <p:spPr>
          <a:xfrm>
            <a:off x="5638800" y="4724400"/>
            <a:ext cx="411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사람의 언어를 그대로 구현한 것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학생들의 점수를 전부 초기화하라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</p:cSld>
  <p:clrMapOvr>
    <a:masterClrMapping/>
  </p:clrMapOvr>
  <p:transition spd="med">
    <p:wipe dir="r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/>
              <a:t>Methods with a Variable Number of Parameters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/>
              <a:t>Starting with Java 5.0, methods can be defined that take any number of arguments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Essentially, it is implemented by taking in an array as argument, but the job of placing values in the array is done automatically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The values for the array are given as arguments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Java automatically creates an array and places the arguments in the array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Note that arguments corresponding to regular parameters are handled in the usual way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2FBB05A6-B00B-428F-A23B-CBE61622DE86}" type="slidenum">
              <a:rPr lang="en-US"/>
              <a:pPr>
                <a:defRPr/>
              </a:pPr>
              <a:t>43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/>
              <a:t>Methods with a Variable Number of Parameters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76400"/>
            <a:ext cx="7543800" cy="4191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/>
              <a:t>Such a method has as the last item on its parameter list a </a:t>
            </a:r>
            <a:r>
              <a:rPr lang="en-US" sz="2400" i="1"/>
              <a:t>vararg specification</a:t>
            </a:r>
            <a:r>
              <a:rPr lang="en-US" sz="2400"/>
              <a:t> of the form: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Type... ArrayName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Note the three dots called an </a:t>
            </a:r>
            <a:r>
              <a:rPr lang="en-US" sz="2000" i="1"/>
              <a:t>ellipsis</a:t>
            </a:r>
            <a:r>
              <a:rPr lang="en-US" sz="2000"/>
              <a:t> that must be included as part of the vararg specification syntax</a:t>
            </a:r>
          </a:p>
          <a:p>
            <a:pPr eaLnBrk="1" hangingPunct="1">
              <a:lnSpc>
                <a:spcPct val="90000"/>
              </a:lnSpc>
            </a:pPr>
            <a:r>
              <a:rPr lang="en-US" sz="2400"/>
              <a:t>Following the arguments for regular parameters are any number of arguments of the type given in the vararg specification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These arguments are automatically placed in an array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This array can be used in the method definition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Note that a vararg specification allows any number of arguments, including zero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7EAD3616-7213-4A29-BBE3-EBA736AB560D}" type="slidenum">
              <a:rPr lang="en-US"/>
              <a:pPr>
                <a:defRPr/>
              </a:pPr>
              <a:t>44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/>
              <a:t>Method with a Variable Number of Parameters (Part 1 of 2)</a:t>
            </a:r>
          </a:p>
        </p:txBody>
      </p:sp>
      <p:pic>
        <p:nvPicPr>
          <p:cNvPr id="58371" name="Picture 5" descr="savitch_c06d07_1of2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0" y="1608138"/>
            <a:ext cx="7772400" cy="4840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AC474CBE-F09A-4DDD-AC67-696CBE0349BE}" type="slidenum">
              <a:rPr lang="en-US"/>
              <a:pPr>
                <a:defRPr/>
              </a:pPr>
              <a:t>45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/>
              <a:t>Method with a Variable Number of Parameters (Part 2 of 2)</a:t>
            </a:r>
          </a:p>
        </p:txBody>
      </p:sp>
      <p:pic>
        <p:nvPicPr>
          <p:cNvPr id="59395" name="Picture 3" descr="savitch_c06d07_1of2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0" y="1608138"/>
            <a:ext cx="7772400" cy="4840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DE4CA392-1302-4C6A-BF54-28466C11FDC2}" type="slidenum">
              <a:rPr lang="en-US"/>
              <a:pPr>
                <a:defRPr/>
              </a:pPr>
              <a:t>46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/>
              <a:t>Privacy Leaks with Array Instance Variables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/>
              <a:t>If an accessor method does return the contents of an array, special care must be taken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Just as when an accessor returns a reference to any private object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400" b="1">
                <a:solidFill>
                  <a:srgbClr val="FF0000"/>
                </a:solidFill>
                <a:latin typeface="Courier New" pitchFamily="49" charset="0"/>
              </a:rPr>
              <a:t>public double[] getArray()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400" b="1">
                <a:solidFill>
                  <a:srgbClr val="FF0000"/>
                </a:solidFill>
                <a:latin typeface="Courier New" pitchFamily="49" charset="0"/>
              </a:rPr>
              <a:t>{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400" b="1">
                <a:solidFill>
                  <a:srgbClr val="FF0000"/>
                </a:solidFill>
                <a:latin typeface="Courier New" pitchFamily="49" charset="0"/>
              </a:rPr>
              <a:t>  return anArray;//BAD!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400" b="1">
                <a:solidFill>
                  <a:srgbClr val="FF0000"/>
                </a:solidFill>
                <a:latin typeface="Courier New" pitchFamily="49" charset="0"/>
              </a:rPr>
              <a:t>}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The example above will result in a </a:t>
            </a:r>
            <a:r>
              <a:rPr lang="en-US" sz="2400" i="1"/>
              <a:t>privacy leak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BCF13037-CA3D-4401-9CF7-88100F635AC3}" type="slidenum">
              <a:rPr lang="en-US"/>
              <a:pPr>
                <a:defRPr/>
              </a:pPr>
              <a:t>47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/>
              <a:t>Privacy Leaks with Array Instance Variables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76400"/>
            <a:ext cx="7543800" cy="4191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/>
              <a:t>The previous accessor method would simply return a reference to the array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anArray</a:t>
            </a:r>
            <a:r>
              <a:rPr lang="en-US" sz="2400"/>
              <a:t> itself</a:t>
            </a:r>
          </a:p>
          <a:p>
            <a:pPr eaLnBrk="1" hangingPunct="1">
              <a:lnSpc>
                <a:spcPct val="80000"/>
              </a:lnSpc>
            </a:pPr>
            <a:r>
              <a:rPr lang="en-US" sz="2400"/>
              <a:t>Instead, an accessor method should return a reference to a </a:t>
            </a:r>
            <a:r>
              <a:rPr lang="en-US" sz="2400" i="1"/>
              <a:t>deep copy</a:t>
            </a:r>
            <a:r>
              <a:rPr lang="en-US" sz="2400"/>
              <a:t> of the private array object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/>
              <a:t>Below, both 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a</a:t>
            </a:r>
            <a:r>
              <a:rPr lang="en-US" sz="2000"/>
              <a:t> and 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count</a:t>
            </a:r>
            <a:r>
              <a:rPr lang="en-US" sz="2000"/>
              <a:t> are instance variables of the class containing the 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getArray</a:t>
            </a:r>
            <a:r>
              <a:rPr lang="en-US" sz="2000"/>
              <a:t> method</a:t>
            </a:r>
          </a:p>
          <a:p>
            <a:pPr lvl="1" eaLnBrk="1" hangingPunct="1">
              <a:lnSpc>
                <a:spcPct val="80000"/>
              </a:lnSpc>
            </a:pPr>
            <a:endParaRPr lang="en-US" sz="900"/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public double[] getArray()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{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  double[] temp = new double[count];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  for (int i = 0; i &lt; count; i++)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    temp[i] = a[i];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  return temp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2FC0337E-5A97-4658-929E-A69447C6834D}" type="slidenum">
              <a:rPr lang="en-US"/>
              <a:pPr>
                <a:defRPr/>
              </a:pPr>
              <a:t>48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221CB7-2D65-4438-81A9-372761C02DCF}"/>
              </a:ext>
            </a:extLst>
          </p:cNvPr>
          <p:cNvSpPr txBox="1"/>
          <p:nvPr/>
        </p:nvSpPr>
        <p:spPr>
          <a:xfrm>
            <a:off x="7162800" y="3962400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Copy</a:t>
            </a:r>
            <a:r>
              <a:rPr lang="ko-KR" altLang="en-US" dirty="0"/>
              <a:t>한 것들을 넘겨줌</a:t>
            </a:r>
          </a:p>
        </p:txBody>
      </p:sp>
    </p:spTree>
  </p:cSld>
  <p:clrMapOvr>
    <a:masterClrMapping/>
  </p:clrMapOvr>
  <p:transition spd="med">
    <p:wipe dir="r"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/>
              <a:t>Privacy Leaks with Array Instance Variables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/>
              <a:t>If a private instance variable is an array that has a class as its base type, then copies must be made of each class object in the array when the array is copied: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800"/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public </a:t>
            </a:r>
            <a:r>
              <a:rPr lang="en-US" sz="2000" b="1" i="1">
                <a:solidFill>
                  <a:srgbClr val="034CA1"/>
                </a:solidFill>
                <a:latin typeface="Courier New" pitchFamily="49" charset="0"/>
              </a:rPr>
              <a:t>ClassType[]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 getArray()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{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  </a:t>
            </a:r>
            <a:r>
              <a:rPr lang="en-US" sz="2000" b="1" i="1">
                <a:solidFill>
                  <a:srgbClr val="034CA1"/>
                </a:solidFill>
                <a:latin typeface="Courier New" pitchFamily="49" charset="0"/>
              </a:rPr>
              <a:t>ClassType[]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 temp = new </a:t>
            </a:r>
            <a:r>
              <a:rPr lang="en-US" sz="2000" b="1" i="1">
                <a:solidFill>
                  <a:srgbClr val="034CA1"/>
                </a:solidFill>
                <a:latin typeface="Courier New" pitchFamily="49" charset="0"/>
              </a:rPr>
              <a:t>ClassType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[count];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  for (int i = 0; i &lt; count; i++)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    temp[i] = new </a:t>
            </a:r>
            <a:r>
              <a:rPr lang="en-US" sz="2000" b="1" i="1">
                <a:solidFill>
                  <a:srgbClr val="034CA1"/>
                </a:solidFill>
                <a:latin typeface="Courier New" pitchFamily="49" charset="0"/>
              </a:rPr>
              <a:t>ClassType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(someArray[i]);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  return temp;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68A40EA7-FA6C-404E-A663-1991F031EA7B}" type="slidenum">
              <a:rPr lang="en-US"/>
              <a:pPr>
                <a:defRPr/>
              </a:pPr>
              <a:t>49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Creating and Accessing Arrays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/>
              <a:t>The number of indexed variables in an array is called the </a:t>
            </a:r>
            <a:r>
              <a:rPr lang="en-US" sz="2800" i="1"/>
              <a:t>length</a:t>
            </a:r>
            <a:r>
              <a:rPr lang="en-US" sz="2800"/>
              <a:t> or </a:t>
            </a:r>
            <a:r>
              <a:rPr lang="en-US" sz="2800" i="1"/>
              <a:t>size</a:t>
            </a:r>
            <a:r>
              <a:rPr lang="en-US" sz="2800"/>
              <a:t> of the array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When an array is created, the length of the array is given in square brackets after the array type 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The indexed variables are then numbered starting with </a:t>
            </a:r>
            <a:r>
              <a:rPr lang="en-US" sz="2800" b="1">
                <a:solidFill>
                  <a:srgbClr val="034CA1"/>
                </a:solidFill>
                <a:latin typeface="Courier New" pitchFamily="49" charset="0"/>
              </a:rPr>
              <a:t>0</a:t>
            </a:r>
            <a:r>
              <a:rPr lang="en-US" sz="2800"/>
              <a:t>, and ending with the integer that is </a:t>
            </a:r>
            <a:r>
              <a:rPr lang="en-US" sz="2800" i="1"/>
              <a:t>one less than the length of the array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score[0], score[1], score[2], score[3], score[4]</a:t>
            </a:r>
            <a:endParaRPr lang="en-US" sz="2000" i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CDE94D86-3121-447B-BA92-4DFD2B2DFA9C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Sorting an Array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/>
              <a:t>A sort method takes in an array parameter </a:t>
            </a:r>
            <a:r>
              <a:rPr lang="en-US" sz="2800" b="1">
                <a:solidFill>
                  <a:srgbClr val="034CA1"/>
                </a:solidFill>
                <a:latin typeface="Courier New" pitchFamily="49" charset="0"/>
              </a:rPr>
              <a:t>a</a:t>
            </a:r>
            <a:r>
              <a:rPr lang="en-US" sz="2800"/>
              <a:t>, and rearranges the elements in </a:t>
            </a:r>
            <a:r>
              <a:rPr lang="en-US" sz="2800" b="1">
                <a:solidFill>
                  <a:srgbClr val="034CA1"/>
                </a:solidFill>
                <a:latin typeface="Courier New" pitchFamily="49" charset="0"/>
              </a:rPr>
              <a:t>a</a:t>
            </a:r>
            <a:r>
              <a:rPr lang="en-US" sz="2800"/>
              <a:t>, so that after the method call is finished, the elements of </a:t>
            </a:r>
            <a:r>
              <a:rPr lang="en-US" sz="2800" b="1">
                <a:solidFill>
                  <a:srgbClr val="034CA1"/>
                </a:solidFill>
                <a:latin typeface="Courier New" pitchFamily="49" charset="0"/>
              </a:rPr>
              <a:t>a</a:t>
            </a:r>
            <a:r>
              <a:rPr lang="en-US" sz="2800"/>
              <a:t> are sorted in ascending order</a:t>
            </a:r>
          </a:p>
          <a:p>
            <a:pPr eaLnBrk="1" hangingPunct="1"/>
            <a:r>
              <a:rPr lang="en-US" sz="2800"/>
              <a:t>A </a:t>
            </a:r>
            <a:r>
              <a:rPr lang="en-US" sz="2800" i="1"/>
              <a:t>selection sort</a:t>
            </a:r>
            <a:r>
              <a:rPr lang="en-US" sz="2800"/>
              <a:t> accomplishes this by using the following algorithm:</a:t>
            </a:r>
          </a:p>
          <a:p>
            <a:pPr lvl="1" eaLnBrk="1" hangingPunct="1"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for (int index = 0; index &lt; count; index++)</a:t>
            </a:r>
          </a:p>
          <a:p>
            <a:pPr lvl="1" eaLnBrk="1" hangingPunct="1"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  Place the indexth smallest element in</a:t>
            </a:r>
          </a:p>
          <a:p>
            <a:pPr lvl="1" eaLnBrk="1" hangingPunct="1"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  a[index]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D270E07C-6350-496A-A5A8-60E84DB8A635}" type="slidenum">
              <a:rPr lang="en-US"/>
              <a:pPr>
                <a:defRPr/>
              </a:pPr>
              <a:t>50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Selection Sort (Part 1 of 2)</a:t>
            </a:r>
          </a:p>
        </p:txBody>
      </p:sp>
      <p:pic>
        <p:nvPicPr>
          <p:cNvPr id="64515" name="Picture 8" descr="savitch_c06d10_1of2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0" y="1265238"/>
            <a:ext cx="7772400" cy="445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77FDE4E8-C779-4D8B-8AEB-3C0EBF49DE1C}" type="slidenum">
              <a:rPr lang="en-US"/>
              <a:pPr>
                <a:defRPr/>
              </a:pPr>
              <a:t>51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Selection Sort (Part 2 of 2)</a:t>
            </a:r>
          </a:p>
        </p:txBody>
      </p:sp>
      <p:pic>
        <p:nvPicPr>
          <p:cNvPr id="65539" name="Picture 4" descr="savitch_c06d10_2of2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0" y="1277938"/>
            <a:ext cx="7772400" cy="421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530AADE0-2995-40D3-AD09-A7862713E90D}" type="slidenum">
              <a:rPr lang="en-US"/>
              <a:pPr>
                <a:defRPr/>
              </a:pPr>
              <a:t>52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b="1">
                <a:latin typeface="Courier New" pitchFamily="49" charset="0"/>
              </a:rPr>
              <a:t>SelectionSort</a:t>
            </a:r>
            <a:r>
              <a:rPr lang="en-US" sz="3200"/>
              <a:t> Class (Part 1 of 5)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public class SelectionSort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  /**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  Precondition: count &lt;= a.length;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    The first count indexed variables have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    values.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  Action: Sorts a so that a[0] &lt;= a[1] &lt;=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    ... &lt;= a[count - 1].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  */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b="1"/>
              <a:t>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E6FDEA67-4BDF-4744-90DB-DCE69BA88839}" type="slidenum">
              <a:rPr lang="en-US"/>
              <a:pPr>
                <a:defRPr/>
              </a:pPr>
              <a:t>53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b="1">
                <a:latin typeface="Courier New" pitchFamily="49" charset="0"/>
              </a:rPr>
              <a:t>SelectionSort</a:t>
            </a:r>
            <a:r>
              <a:rPr lang="en-US" sz="3200"/>
              <a:t> Class (Part 2 of 5)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public static void sort(double[] a, int count)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  int index, indexOfNextSmallest;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  for (index = 0; index &lt; count - 1; index++)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  {//Place the correct value in a[index]: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    indexOfNextSmallest =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               indexOfSmallest(index, a, count);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    interchange(index,indexOfNextSmallest, a);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    //a[0]&lt;=a[1]&lt;=...&lt;=a[index] and these are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    //the smallest of the original array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    //elements. The remaining positions contain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    //the rest of the original array elements.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 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7B952296-FE58-44B5-B30B-C837CA99D89F}" type="slidenum">
              <a:rPr lang="en-US"/>
              <a:pPr>
                <a:defRPr/>
              </a:pPr>
              <a:t>54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b="1">
                <a:latin typeface="Courier New" pitchFamily="49" charset="0"/>
              </a:rPr>
              <a:t>SelectionSort</a:t>
            </a:r>
            <a:r>
              <a:rPr lang="en-US" sz="3200"/>
              <a:t> Class (Part 3 of 5)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/**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Returns the index of the smallest value among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a[startIndex], a[startIndex+1], ...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a[numberUsed - 1]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*/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000" b="1">
              <a:solidFill>
                <a:srgbClr val="034CA1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private static int indexOfSmallest(int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         startIndex, double[] a, int count)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{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  double min = a[startIndex];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  int indexOfMin = startIndex;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  int index;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000" b="1">
              <a:solidFill>
                <a:srgbClr val="034CA1"/>
              </a:solidFill>
              <a:latin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F59A3746-C8F3-4AF4-862B-4B66C3E0AEDC}" type="slidenum">
              <a:rPr lang="en-US"/>
              <a:pPr>
                <a:defRPr/>
              </a:pPr>
              <a:t>55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b="1">
                <a:latin typeface="Courier New" pitchFamily="49" charset="0"/>
              </a:rPr>
              <a:t>SelectionSort</a:t>
            </a:r>
            <a:r>
              <a:rPr lang="en-US" sz="3200"/>
              <a:t> Class (Part 4 of 5)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  for (index = startIndex + 1;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                    index &lt; count; index++)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    if (a[index] &lt; min)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    {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      min = a[index];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      indexOfMin = index;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      //min is smallest of a[startIndex] through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      //a[index]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   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  return indexOfMin;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26AC3CEE-807F-42CE-B83D-C3090461EA3B}" type="slidenum">
              <a:rPr lang="en-US"/>
              <a:pPr>
                <a:defRPr/>
              </a:pPr>
              <a:t>56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b="1">
                <a:latin typeface="Courier New" pitchFamily="49" charset="0"/>
              </a:rPr>
              <a:t>SelectionSort</a:t>
            </a:r>
            <a:r>
              <a:rPr lang="en-US" sz="3200"/>
              <a:t> Class (Part 5 of 5)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524000"/>
            <a:ext cx="7543800" cy="46482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 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/**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  Precondition: i and j are legal indices for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    the array a.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  Postcondition: Values of a[i] and a[j] have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    been interchanged.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  */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  private static void interchange(int i, int j,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                                     double[] a)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 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    double temp;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    temp = a[i];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    a[i] = a[j];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    a[j] = temp; //original value of a[i]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  }  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54BD10E4-7968-44A7-80A7-B186B5DCF46E}" type="slidenum">
              <a:rPr lang="en-US"/>
              <a:pPr>
                <a:defRPr/>
              </a:pPr>
              <a:t>57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Enumerated Types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/>
              <a:t>Starting with version 5.0, Java permits enumerated types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/>
              <a:t>An enumerated type is a type in which all the values are given in a (typically) short list</a:t>
            </a: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2400"/>
              <a:t>The definition of an enumerated type is normally placed outside of all methods in the same place that named constants are defined:</a:t>
            </a:r>
          </a:p>
          <a:p>
            <a:pPr lvl="1" eaLnBrk="1" hangingPunct="1">
              <a:lnSpc>
                <a:spcPct val="80000"/>
              </a:lnSpc>
              <a:spcBef>
                <a:spcPct val="30000"/>
              </a:spcBef>
              <a:buFontTx/>
              <a:buNone/>
            </a:pPr>
            <a:r>
              <a:rPr lang="en-US" sz="1800" b="1">
                <a:solidFill>
                  <a:srgbClr val="034CA1"/>
                </a:solidFill>
                <a:latin typeface="Courier New" pitchFamily="49" charset="0"/>
              </a:rPr>
              <a:t>enum TypeName {VALUE_1, VALUE_2, …, VALUE_N};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2000"/>
              <a:t>Note that a value of an enumerated type is a kind of named constant and so, by convention, is spelled with all uppercase letters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2000"/>
              <a:t>As with any other type, variables can be declared of an enumerated type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5FB83F87-F7F1-48A6-BC2D-D1A0DF25CF92}" type="slidenum">
              <a:rPr lang="en-US"/>
              <a:pPr>
                <a:defRPr/>
              </a:pPr>
              <a:t>58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Enumerated Types Example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76400"/>
            <a:ext cx="7848600" cy="4419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/>
              <a:t>Given the following definition of an enumerated type: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enum WorkDay {MONDAY, TUESDAY, WEDNESDAY, THURSDAY, FRIDAY};</a:t>
            </a:r>
          </a:p>
          <a:p>
            <a:pPr eaLnBrk="1" hangingPunct="1">
              <a:lnSpc>
                <a:spcPct val="80000"/>
              </a:lnSpc>
            </a:pPr>
            <a:r>
              <a:rPr lang="en-US" sz="2800"/>
              <a:t>A variable of this type can be declared as follows: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WorkDay meetingDay, availableDay;</a:t>
            </a:r>
          </a:p>
          <a:p>
            <a:pPr eaLnBrk="1" hangingPunct="1">
              <a:lnSpc>
                <a:spcPct val="80000"/>
              </a:lnSpc>
            </a:pPr>
            <a:r>
              <a:rPr lang="en-US" sz="2800"/>
              <a:t>The value of a variable of this type can be set to one of the values listed in the definition of the type, or else to the special value </a:t>
            </a:r>
            <a:r>
              <a:rPr lang="en-US" sz="2800" b="1">
                <a:solidFill>
                  <a:srgbClr val="034CA1"/>
                </a:solidFill>
                <a:latin typeface="Courier New" pitchFamily="49" charset="0"/>
              </a:rPr>
              <a:t>null</a:t>
            </a:r>
            <a:r>
              <a:rPr lang="en-US" sz="2800"/>
              <a:t>: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meetingDay = WorkDay.THURSDAY;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availableDay = null;</a:t>
            </a:r>
            <a:endParaRPr lang="en-US" sz="24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4D4A3CC7-2794-4506-B74C-D2FF8ADBCDEB}" type="slidenum">
              <a:rPr lang="en-US"/>
              <a:pPr>
                <a:defRPr/>
              </a:pPr>
              <a:t>59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Creating and Accessing Arrays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double[] score = new double[5];</a:t>
            </a:r>
            <a:endParaRPr lang="en-US" sz="2000" b="1"/>
          </a:p>
          <a:p>
            <a:pPr eaLnBrk="1" hangingPunct="1">
              <a:lnSpc>
                <a:spcPct val="80000"/>
              </a:lnSpc>
            </a:pPr>
            <a:r>
              <a:rPr lang="en-US" sz="2400"/>
              <a:t>A variable may be used in place of the integer (i.e., in place of the integer </a:t>
            </a:r>
            <a:r>
              <a:rPr lang="en-US" sz="2000" b="1" i="1">
                <a:solidFill>
                  <a:srgbClr val="034CA1"/>
                </a:solidFill>
                <a:latin typeface="Courier New" pitchFamily="49" charset="0"/>
              </a:rPr>
              <a:t>5</a:t>
            </a:r>
            <a:r>
              <a:rPr lang="en-US" sz="2000">
                <a:solidFill>
                  <a:srgbClr val="034CA1"/>
                </a:solidFill>
              </a:rPr>
              <a:t> </a:t>
            </a:r>
            <a:r>
              <a:rPr lang="en-US" sz="2000"/>
              <a:t>above</a:t>
            </a:r>
            <a:r>
              <a:rPr lang="en-US" sz="2400"/>
              <a:t>)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/>
              <a:t>The value of this variable can then be read from the keyboard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/>
              <a:t>This enables the size of the array to be determined when the program is run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double[] score = new double[count];</a:t>
            </a:r>
            <a:endParaRPr lang="en-US" sz="2000">
              <a:solidFill>
                <a:srgbClr val="034CA1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/>
              <a:t>An array can have indexed variables of any type, including any class type</a:t>
            </a:r>
          </a:p>
          <a:p>
            <a:pPr eaLnBrk="1" hangingPunct="1">
              <a:lnSpc>
                <a:spcPct val="80000"/>
              </a:lnSpc>
            </a:pPr>
            <a:r>
              <a:rPr lang="en-US" sz="2400"/>
              <a:t>All of the indexed variables in a single array must be of the same type, called the </a:t>
            </a:r>
            <a:r>
              <a:rPr lang="en-US" sz="2400" i="1"/>
              <a:t>base type </a:t>
            </a:r>
            <a:r>
              <a:rPr lang="en-US" sz="2400"/>
              <a:t>of the array</a:t>
            </a:r>
            <a:endParaRPr lang="en-US" sz="2400" i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B1F6BAB7-479F-4B81-A20F-FA5DA65F312E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20A5FD-0FEE-4061-BEEA-41C85268E2D7}"/>
              </a:ext>
            </a:extLst>
          </p:cNvPr>
          <p:cNvSpPr txBox="1"/>
          <p:nvPr/>
        </p:nvSpPr>
        <p:spPr>
          <a:xfrm>
            <a:off x="990600" y="1383268"/>
            <a:ext cx="64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배열 객체를 </a:t>
            </a:r>
            <a:r>
              <a:rPr lang="ko-KR" altLang="en-US" dirty="0" err="1"/>
              <a:t>가르키는</a:t>
            </a:r>
            <a:r>
              <a:rPr lang="ko-KR" altLang="en-US" dirty="0"/>
              <a:t> 것</a:t>
            </a:r>
            <a:r>
              <a:rPr lang="en-US" altLang="ko-KR" dirty="0"/>
              <a:t>, </a:t>
            </a:r>
            <a:r>
              <a:rPr lang="ko-KR" altLang="en-US" dirty="0"/>
              <a:t>어떤 배열을 </a:t>
            </a:r>
            <a:r>
              <a:rPr lang="ko-KR" altLang="en-US" dirty="0" err="1"/>
              <a:t>가르키는지는</a:t>
            </a:r>
            <a:r>
              <a:rPr lang="ko-KR" altLang="en-US" dirty="0"/>
              <a:t> 중요</a:t>
            </a:r>
            <a:r>
              <a:rPr lang="en-US" altLang="ko-KR" dirty="0"/>
              <a:t>X</a:t>
            </a:r>
            <a:endParaRPr lang="ko-KR" altLang="en-US" dirty="0"/>
          </a:p>
        </p:txBody>
      </p:sp>
    </p:spTree>
  </p:cSld>
  <p:clrMapOvr>
    <a:masterClrMapping/>
  </p:clrMapOvr>
  <p:transition spd="med">
    <p:wipe dir="r"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Enumerated Types Usage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76400"/>
            <a:ext cx="7543800" cy="4572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/>
              <a:t>Just like other types, variable of this type can be declared and initialized at the same time: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b="1" dirty="0" err="1">
                <a:solidFill>
                  <a:srgbClr val="034CA1"/>
                </a:solidFill>
                <a:latin typeface="Courier New" pitchFamily="49" charset="0"/>
              </a:rPr>
              <a:t>WorkDay</a:t>
            </a:r>
            <a:r>
              <a:rPr lang="en-US" sz="2000" b="1" dirty="0">
                <a:solidFill>
                  <a:srgbClr val="034CA1"/>
                </a:solidFill>
                <a:latin typeface="Courier New" pitchFamily="49" charset="0"/>
              </a:rPr>
              <a:t> </a:t>
            </a:r>
            <a:r>
              <a:rPr lang="en-US" sz="2000" b="1" dirty="0" err="1">
                <a:solidFill>
                  <a:srgbClr val="034CA1"/>
                </a:solidFill>
                <a:latin typeface="Courier New" pitchFamily="49" charset="0"/>
              </a:rPr>
              <a:t>meetingDay</a:t>
            </a:r>
            <a:r>
              <a:rPr lang="en-US" sz="2000" b="1" dirty="0">
                <a:solidFill>
                  <a:srgbClr val="034CA1"/>
                </a:solidFill>
                <a:latin typeface="Courier New" pitchFamily="49" charset="0"/>
              </a:rPr>
              <a:t> = </a:t>
            </a:r>
            <a:r>
              <a:rPr lang="en-US" sz="2000" b="1" dirty="0" err="1">
                <a:solidFill>
                  <a:srgbClr val="034CA1"/>
                </a:solidFill>
                <a:latin typeface="Courier New" pitchFamily="49" charset="0"/>
              </a:rPr>
              <a:t>WorkDay.THURSDAY</a:t>
            </a:r>
            <a:r>
              <a:rPr lang="en-US" sz="2000" b="1" dirty="0">
                <a:solidFill>
                  <a:srgbClr val="034CA1"/>
                </a:solidFill>
                <a:latin typeface="Courier New" pitchFamily="49" charset="0"/>
              </a:rPr>
              <a:t>;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Note that the value of an enumerated type must be prefaced with the name of the type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/>
              <a:t>The value of a variable or constant of an enumerated type can be output using </a:t>
            </a:r>
            <a:r>
              <a:rPr lang="en-US" sz="2400" b="1" dirty="0" err="1">
                <a:solidFill>
                  <a:srgbClr val="034CA1"/>
                </a:solidFill>
                <a:latin typeface="Courier New" pitchFamily="49" charset="0"/>
              </a:rPr>
              <a:t>println</a:t>
            </a:r>
            <a:endParaRPr lang="en-US" sz="2400" b="1" dirty="0">
              <a:solidFill>
                <a:srgbClr val="034CA1"/>
              </a:solidFill>
              <a:latin typeface="Courier New" pitchFamily="49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The code: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800" b="1" dirty="0" err="1">
                <a:solidFill>
                  <a:srgbClr val="034CA1"/>
                </a:solidFill>
                <a:latin typeface="Courier New" pitchFamily="49" charset="0"/>
              </a:rPr>
              <a:t>System.out.println</a:t>
            </a:r>
            <a:r>
              <a:rPr lang="en-US" sz="1800" b="1" dirty="0">
                <a:solidFill>
                  <a:srgbClr val="034CA1"/>
                </a:solidFill>
                <a:latin typeface="Courier New" pitchFamily="49" charset="0"/>
              </a:rPr>
              <a:t>(</a:t>
            </a:r>
            <a:r>
              <a:rPr lang="en-US" sz="1800" b="1" dirty="0" err="1">
                <a:solidFill>
                  <a:srgbClr val="034CA1"/>
                </a:solidFill>
                <a:latin typeface="Courier New" pitchFamily="49" charset="0"/>
              </a:rPr>
              <a:t>meetingDay</a:t>
            </a:r>
            <a:r>
              <a:rPr lang="en-US" sz="1800" b="1" dirty="0">
                <a:solidFill>
                  <a:srgbClr val="034CA1"/>
                </a:solidFill>
                <a:latin typeface="Courier New" pitchFamily="49" charset="0"/>
              </a:rPr>
              <a:t>);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Will produce the following output: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800" b="1" dirty="0">
                <a:solidFill>
                  <a:srgbClr val="034CA1"/>
                </a:solidFill>
                <a:latin typeface="Courier New" pitchFamily="49" charset="0"/>
              </a:rPr>
              <a:t>THURSDAY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As will the code: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800" b="1" dirty="0" err="1">
                <a:solidFill>
                  <a:srgbClr val="034CA1"/>
                </a:solidFill>
                <a:latin typeface="Courier New" pitchFamily="49" charset="0"/>
              </a:rPr>
              <a:t>System.out.println</a:t>
            </a:r>
            <a:r>
              <a:rPr lang="en-US" sz="1800" b="1" dirty="0">
                <a:solidFill>
                  <a:srgbClr val="034CA1"/>
                </a:solidFill>
                <a:latin typeface="Courier New" pitchFamily="49" charset="0"/>
              </a:rPr>
              <a:t>(</a:t>
            </a:r>
            <a:r>
              <a:rPr lang="en-US" sz="1800" b="1" dirty="0" err="1">
                <a:solidFill>
                  <a:srgbClr val="034CA1"/>
                </a:solidFill>
                <a:latin typeface="Courier New" pitchFamily="49" charset="0"/>
              </a:rPr>
              <a:t>WorkDay.THURSDAY</a:t>
            </a:r>
            <a:r>
              <a:rPr lang="en-US" sz="1800" b="1" dirty="0">
                <a:solidFill>
                  <a:srgbClr val="034CA1"/>
                </a:solidFill>
                <a:latin typeface="Courier New" pitchFamily="49" charset="0"/>
              </a:rPr>
              <a:t>);</a:t>
            </a:r>
            <a:endParaRPr lang="en-US" sz="1800" dirty="0"/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Note that the type name  </a:t>
            </a:r>
            <a:r>
              <a:rPr lang="en-US" sz="2000" b="1" dirty="0" err="1">
                <a:solidFill>
                  <a:srgbClr val="034CA1"/>
                </a:solidFill>
                <a:latin typeface="Courier New" pitchFamily="49" charset="0"/>
              </a:rPr>
              <a:t>WorkDay</a:t>
            </a:r>
            <a:r>
              <a:rPr lang="en-US" sz="2000" dirty="0"/>
              <a:t> is not output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23767B5F-A5BB-4CAA-A96D-345952C81A6A}" type="slidenum">
              <a:rPr lang="en-US"/>
              <a:pPr>
                <a:defRPr/>
              </a:pPr>
              <a:t>60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ECA7D4-BFB3-475B-84F9-FA86137D1DEE}"/>
              </a:ext>
            </a:extLst>
          </p:cNvPr>
          <p:cNvSpPr txBox="1"/>
          <p:nvPr/>
        </p:nvSpPr>
        <p:spPr>
          <a:xfrm>
            <a:off x="6172200" y="41148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Object</a:t>
            </a:r>
            <a:r>
              <a:rPr lang="ko-KR" altLang="en-US" dirty="0"/>
              <a:t>의 </a:t>
            </a:r>
            <a:r>
              <a:rPr lang="en-US" altLang="ko-KR" dirty="0" err="1"/>
              <a:t>to_string</a:t>
            </a:r>
            <a:r>
              <a:rPr lang="ko-KR" altLang="en-US" dirty="0"/>
              <a:t>함수실행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916FF5-C429-4822-B51B-44B5799A6C4C}"/>
              </a:ext>
            </a:extLst>
          </p:cNvPr>
          <p:cNvSpPr txBox="1"/>
          <p:nvPr/>
        </p:nvSpPr>
        <p:spPr>
          <a:xfrm>
            <a:off x="7010400" y="525780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= THURSDAY</a:t>
            </a:r>
            <a:endParaRPr lang="ko-KR" altLang="en-US" dirty="0"/>
          </a:p>
        </p:txBody>
      </p:sp>
    </p:spTree>
  </p:cSld>
  <p:clrMapOvr>
    <a:masterClrMapping/>
  </p:clrMapOvr>
  <p:transition spd="med">
    <p:wipe dir="r"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Enumerated Types Usage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76400"/>
            <a:ext cx="7543800" cy="4191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/>
              <a:t>Although they may look like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String</a:t>
            </a:r>
            <a:r>
              <a:rPr lang="en-US" sz="2400"/>
              <a:t> values, values of an enumerated type are not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String</a:t>
            </a:r>
            <a:r>
              <a:rPr lang="en-US" sz="2400"/>
              <a:t> values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/>
              <a:t>However, they can be used for tasks which could be done by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String</a:t>
            </a:r>
            <a:r>
              <a:rPr lang="en-US" sz="2400"/>
              <a:t> values and, in some cases, work better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Using a 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String</a:t>
            </a:r>
            <a:r>
              <a:rPr lang="en-US" sz="2000"/>
              <a:t> variable allows the possibility of setting the variable to a nonsense value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Using an enumerated type variable constrains the possible values for that variable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An error message will result if an attempt is made to give an enumerated type variable a value that is not defined for its type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8E1AF0FA-D393-4E0E-A419-5D9EACF5BE89}" type="slidenum">
              <a:rPr lang="en-US"/>
              <a:pPr>
                <a:defRPr/>
              </a:pPr>
              <a:t>61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Enumerated Types Usage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/>
              <a:t>Two variables or constants of an enumerated type can be compared using the </a:t>
            </a:r>
            <a:r>
              <a:rPr lang="en-US" sz="2800" b="1">
                <a:solidFill>
                  <a:srgbClr val="034CA1"/>
                </a:solidFill>
                <a:latin typeface="Courier New" pitchFamily="49" charset="0"/>
              </a:rPr>
              <a:t>equals</a:t>
            </a:r>
            <a:r>
              <a:rPr lang="en-US" sz="2800"/>
              <a:t> method or the </a:t>
            </a:r>
            <a:r>
              <a:rPr lang="en-US" sz="2800" b="1">
                <a:solidFill>
                  <a:srgbClr val="034CA1"/>
                </a:solidFill>
                <a:latin typeface="Courier New" pitchFamily="49" charset="0"/>
              </a:rPr>
              <a:t>==</a:t>
            </a:r>
            <a:r>
              <a:rPr lang="en-US" sz="2800"/>
              <a:t> operator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However, the </a:t>
            </a:r>
            <a:r>
              <a:rPr lang="en-US" sz="2800" b="1">
                <a:solidFill>
                  <a:srgbClr val="034CA1"/>
                </a:solidFill>
                <a:latin typeface="Courier New" pitchFamily="49" charset="0"/>
              </a:rPr>
              <a:t>==</a:t>
            </a:r>
            <a:r>
              <a:rPr lang="en-US" sz="2800"/>
              <a:t> operator has a nicer syntax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if (meetingDay == availableDay)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	System.out.println("Meeting will be on schedule.");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if (meetingDay == WorkDay.THURSDAY)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	System.out.println("Long weekend!);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EE5C5B52-E11D-4A5C-9473-30B7CD49115D}" type="slidenum">
              <a:rPr lang="en-US"/>
              <a:pPr>
                <a:defRPr/>
              </a:pPr>
              <a:t>62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An Enumerated Type</a:t>
            </a:r>
          </a:p>
        </p:txBody>
      </p:sp>
      <p:pic>
        <p:nvPicPr>
          <p:cNvPr id="76803" name="Picture 6" descr="savitch_c06d13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0" y="1608138"/>
            <a:ext cx="7772400" cy="4779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8847430B-5FE4-454E-99B1-A48B47AE49D2}" type="slidenum">
              <a:rPr lang="en-US"/>
              <a:pPr>
                <a:defRPr/>
              </a:pPr>
              <a:t>63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/>
              <a:t>Some Methods Included with Every Enumerated Type (Part 1 of 3)</a:t>
            </a:r>
          </a:p>
        </p:txBody>
      </p:sp>
      <p:pic>
        <p:nvPicPr>
          <p:cNvPr id="77827" name="Picture 6" descr="savitch_c06d14_1of3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0" y="1608138"/>
            <a:ext cx="7772400" cy="473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DC6110DA-4C7E-43A1-8FC4-EA7FE220E2FC}" type="slidenum">
              <a:rPr lang="en-US"/>
              <a:pPr>
                <a:defRPr/>
              </a:pPr>
              <a:t>64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/>
              <a:t>Some Methods Included with Every Enumerated Type (Part 2 of 3)</a:t>
            </a:r>
          </a:p>
        </p:txBody>
      </p:sp>
      <p:pic>
        <p:nvPicPr>
          <p:cNvPr id="78851" name="Picture 3" descr="savitch_c06d14_2of3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0" y="1608138"/>
            <a:ext cx="7772400" cy="482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DA0B2CFC-87A8-4579-B0BF-6C3B1F809378}" type="slidenum">
              <a:rPr lang="en-US"/>
              <a:pPr>
                <a:defRPr/>
              </a:pPr>
              <a:t>65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/>
              <a:t>Some Methods Included with Every Enumerated Type (Part 3 of 3)</a:t>
            </a:r>
          </a:p>
        </p:txBody>
      </p:sp>
      <p:pic>
        <p:nvPicPr>
          <p:cNvPr id="79875" name="Picture 3" descr="savitch_c06d14_3of3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0" y="1608138"/>
            <a:ext cx="7772400" cy="338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BB265DA7-E5CC-49D5-8D74-F35D0DE694BC}" type="slidenum">
              <a:rPr lang="en-US"/>
              <a:pPr>
                <a:defRPr/>
              </a:pPr>
              <a:t>66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The </a:t>
            </a:r>
            <a:r>
              <a:rPr lang="en-US" b="1">
                <a:latin typeface="Courier New" pitchFamily="49" charset="0"/>
              </a:rPr>
              <a:t>values</a:t>
            </a:r>
            <a:r>
              <a:rPr lang="en-US"/>
              <a:t> Method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/>
              <a:t>To get the full potential from an enumerated type, it is often necessary to cycle through all the values of the type</a:t>
            </a:r>
          </a:p>
          <a:p>
            <a:pPr eaLnBrk="1" hangingPunct="1">
              <a:lnSpc>
                <a:spcPct val="90000"/>
              </a:lnSpc>
            </a:pPr>
            <a:r>
              <a:rPr lang="en-US" sz="2400"/>
              <a:t>Every enumerated type is automatically provided with the static method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values()</a:t>
            </a:r>
            <a:r>
              <a:rPr lang="en-US" sz="2400"/>
              <a:t> which provides this ability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It returns an array whose elements are the values of the enumerated type given in the order in which the elements are listed in the definition of the enumerated type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The base type of the array that is returned is the enumerated type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EB830AC5-C730-4CE2-BDA2-FAA8E3482D8E}" type="slidenum">
              <a:rPr lang="en-US"/>
              <a:pPr>
                <a:defRPr/>
              </a:pPr>
              <a:t>67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>
          <a:xfrm>
            <a:off x="857250" y="0"/>
            <a:ext cx="7543800" cy="11430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The Method </a:t>
            </a:r>
            <a:r>
              <a:rPr lang="en-US" b="1">
                <a:latin typeface="Courier New" pitchFamily="49" charset="0"/>
              </a:rPr>
              <a:t>values</a:t>
            </a:r>
            <a:r>
              <a:rPr lang="en-US" b="1"/>
              <a:t> </a:t>
            </a:r>
            <a:r>
              <a:rPr lang="en-US"/>
              <a:t>(Part 1 of 2)</a:t>
            </a:r>
          </a:p>
        </p:txBody>
      </p:sp>
      <p:pic>
        <p:nvPicPr>
          <p:cNvPr id="81923" name="Picture 6" descr="savitch_c06d15_1of2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64" b="2220"/>
          <a:stretch>
            <a:fillRect/>
          </a:stretch>
        </p:blipFill>
        <p:spPr bwMode="auto">
          <a:xfrm>
            <a:off x="857250" y="1389063"/>
            <a:ext cx="6783388" cy="4976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872A7014-D9B6-46CA-A436-E94A179BF541}" type="slidenum">
              <a:rPr lang="en-US"/>
              <a:pPr>
                <a:defRPr/>
              </a:pPr>
              <a:t>68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16290CB-3251-4171-8737-72F4DD0DA249}"/>
              </a:ext>
            </a:extLst>
          </p:cNvPr>
          <p:cNvSpPr txBox="1"/>
          <p:nvPr/>
        </p:nvSpPr>
        <p:spPr>
          <a:xfrm>
            <a:off x="4953000" y="3244334"/>
            <a:ext cx="464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.values() : </a:t>
            </a:r>
            <a:r>
              <a:rPr lang="ko-KR" altLang="en-US" dirty="0"/>
              <a:t>각 원소들을 배열로 만드는 것</a:t>
            </a:r>
            <a:r>
              <a:rPr lang="en-US" altLang="ko-KR" dirty="0"/>
              <a:t> </a:t>
            </a:r>
            <a:endParaRPr lang="ko-KR" altLang="en-US" dirty="0"/>
          </a:p>
        </p:txBody>
      </p:sp>
    </p:spTree>
  </p:cSld>
  <p:clrMapOvr>
    <a:masterClrMapping/>
  </p:clrMapOvr>
  <p:transition spd="med">
    <p:wipe dir="r"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The Method </a:t>
            </a:r>
            <a:r>
              <a:rPr lang="en-US" b="1">
                <a:latin typeface="Courier New" pitchFamily="49" charset="0"/>
              </a:rPr>
              <a:t>values</a:t>
            </a:r>
            <a:r>
              <a:rPr lang="en-US" b="1"/>
              <a:t> </a:t>
            </a:r>
            <a:r>
              <a:rPr lang="en-US"/>
              <a:t>(Part 2 of 2)</a:t>
            </a:r>
          </a:p>
        </p:txBody>
      </p:sp>
      <p:pic>
        <p:nvPicPr>
          <p:cNvPr id="82947" name="Picture 4" descr="savitch_c06d15_2of2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0" y="1608138"/>
            <a:ext cx="7772400" cy="320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1A002755-0F54-4A7B-86D5-238958996358}" type="slidenum">
              <a:rPr lang="en-US"/>
              <a:pPr>
                <a:defRPr/>
              </a:pPr>
              <a:t>69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Declaring and Creating an Array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/>
              <a:t>An array is declared and created in almost the same way that objects are declared and created:</a:t>
            </a:r>
          </a:p>
          <a:p>
            <a:pPr algn="ctr" eaLnBrk="1" hangingPunct="1">
              <a:buFontTx/>
              <a:buNone/>
            </a:pPr>
            <a:r>
              <a:rPr lang="en-US" sz="2000" b="1" i="1">
                <a:solidFill>
                  <a:srgbClr val="034CA1"/>
                </a:solidFill>
                <a:latin typeface="Courier New" pitchFamily="49" charset="0"/>
              </a:rPr>
              <a:t>BaseType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[] </a:t>
            </a:r>
            <a:r>
              <a:rPr lang="en-US" sz="2000" b="1" i="1">
                <a:solidFill>
                  <a:srgbClr val="034CA1"/>
                </a:solidFill>
                <a:latin typeface="Courier New" pitchFamily="49" charset="0"/>
              </a:rPr>
              <a:t>ArrayName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 = new </a:t>
            </a:r>
            <a:r>
              <a:rPr lang="en-US" sz="2000" b="1" i="1">
                <a:solidFill>
                  <a:srgbClr val="034CA1"/>
                </a:solidFill>
                <a:latin typeface="Courier New" pitchFamily="49" charset="0"/>
              </a:rPr>
              <a:t>BaseType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[</a:t>
            </a:r>
            <a:r>
              <a:rPr lang="en-US" sz="2000" b="1" i="1">
                <a:solidFill>
                  <a:srgbClr val="034CA1"/>
                </a:solidFill>
                <a:latin typeface="Courier New" pitchFamily="49" charset="0"/>
              </a:rPr>
              <a:t>size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];</a:t>
            </a:r>
          </a:p>
          <a:p>
            <a:pPr lvl="1" eaLnBrk="1" hangingPunct="1"/>
            <a:r>
              <a:rPr lang="en-US" sz="2400"/>
              <a:t>The </a:t>
            </a:r>
            <a:r>
              <a:rPr lang="en-US" sz="2400" b="1" i="1">
                <a:solidFill>
                  <a:srgbClr val="034CA1"/>
                </a:solidFill>
                <a:latin typeface="Courier New" pitchFamily="49" charset="0"/>
              </a:rPr>
              <a:t>size</a:t>
            </a:r>
            <a:r>
              <a:rPr lang="en-US" sz="2400">
                <a:latin typeface="Courier New" pitchFamily="49" charset="0"/>
              </a:rPr>
              <a:t> </a:t>
            </a:r>
            <a:r>
              <a:rPr lang="en-US" sz="2400"/>
              <a:t>may be given as an expression that evaluates to a nonnegative integer, for example, an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int</a:t>
            </a:r>
            <a:r>
              <a:rPr lang="en-US" sz="2400"/>
              <a:t> variable</a:t>
            </a:r>
            <a:endParaRPr lang="en-US" sz="2400">
              <a:solidFill>
                <a:srgbClr val="034CA1"/>
              </a:solidFill>
            </a:endParaRPr>
          </a:p>
          <a:p>
            <a:pPr lvl="2" eaLnBrk="1" hangingPunct="1"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char[] line = new char[80];</a:t>
            </a:r>
          </a:p>
          <a:p>
            <a:pPr lvl="2" eaLnBrk="1" hangingPunct="1"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double[] reading = new double[count];</a:t>
            </a:r>
          </a:p>
          <a:p>
            <a:pPr lvl="2" eaLnBrk="1" hangingPunct="1"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Person[] specimen = new Person[100];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DE6D4B21-39FA-41F3-81FA-6A7E89C7CC3F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/>
              <a:t>Programming Tip:  Enumerated Types in </a:t>
            </a:r>
            <a:r>
              <a:rPr lang="en-US" sz="3200" b="1">
                <a:latin typeface="Courier New" pitchFamily="49" charset="0"/>
              </a:rPr>
              <a:t>switch</a:t>
            </a:r>
            <a:r>
              <a:rPr lang="en-US" sz="3200"/>
              <a:t> Statements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/>
              <a:t>Enumerated types can be used to control a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switch</a:t>
            </a:r>
            <a:r>
              <a:rPr lang="en-US" sz="2400"/>
              <a:t> statement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The 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switch</a:t>
            </a:r>
            <a:r>
              <a:rPr lang="en-US" sz="2000"/>
              <a:t> control expression uses a variable of an enumerated type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Case labels are the unqualified values of the same enumerated type</a:t>
            </a:r>
          </a:p>
          <a:p>
            <a:pPr eaLnBrk="1" hangingPunct="1">
              <a:lnSpc>
                <a:spcPct val="90000"/>
              </a:lnSpc>
            </a:pPr>
            <a:r>
              <a:rPr lang="en-US" sz="2400"/>
              <a:t>The enumerated type control variable is set by using the static method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valueOf</a:t>
            </a:r>
            <a:r>
              <a:rPr lang="en-US" sz="2400"/>
              <a:t> to convert an input string to a value of the enumerated type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The input string must contain all upper case letters, or be converted to all upper case letters using the 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toUpperCase</a:t>
            </a:r>
            <a:r>
              <a:rPr lang="en-US" sz="2000"/>
              <a:t> method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554509B3-2AB6-4A77-A32D-F55618E091BE}" type="slidenum">
              <a:rPr lang="en-US"/>
              <a:pPr>
                <a:defRPr/>
              </a:pPr>
              <a:t>70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/>
              <a:t>Enumerated Type in a </a:t>
            </a:r>
            <a:r>
              <a:rPr lang="en-US" sz="3200" b="1">
                <a:latin typeface="Courier New" pitchFamily="49" charset="0"/>
              </a:rPr>
              <a:t>switch</a:t>
            </a:r>
            <a:r>
              <a:rPr lang="en-US" sz="3200"/>
              <a:t> Statement (Part 1 of 3)</a:t>
            </a:r>
          </a:p>
        </p:txBody>
      </p:sp>
      <p:pic>
        <p:nvPicPr>
          <p:cNvPr id="84995" name="Picture 6" descr="savitch_c06d16_1of3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0" y="1608138"/>
            <a:ext cx="7772400" cy="278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96631CB9-06FA-4AA3-A6D5-CFD3CFB6991B}" type="slidenum">
              <a:rPr lang="en-US"/>
              <a:pPr>
                <a:defRPr/>
              </a:pPr>
              <a:t>71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/>
              <a:t>Enumerated Type in a </a:t>
            </a:r>
            <a:r>
              <a:rPr lang="en-US" sz="3200" b="1">
                <a:latin typeface="Courier New" pitchFamily="49" charset="0"/>
              </a:rPr>
              <a:t>switch</a:t>
            </a:r>
            <a:r>
              <a:rPr lang="en-US" sz="3200"/>
              <a:t> Statement (Part 2 of 3)</a:t>
            </a:r>
          </a:p>
        </p:txBody>
      </p:sp>
      <p:pic>
        <p:nvPicPr>
          <p:cNvPr id="86019" name="Picture 3" descr="savitch_c06d16_2of3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0" y="1608138"/>
            <a:ext cx="7772400" cy="46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59BEAC9E-3D72-44E1-B33C-858E6283A158}" type="slidenum">
              <a:rPr lang="en-US"/>
              <a:pPr>
                <a:defRPr/>
              </a:pPr>
              <a:t>72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/>
              <a:t>Enumerated Type in a </a:t>
            </a:r>
            <a:r>
              <a:rPr lang="en-US" sz="3200" b="1">
                <a:latin typeface="Courier New" pitchFamily="49" charset="0"/>
              </a:rPr>
              <a:t>switch</a:t>
            </a:r>
            <a:r>
              <a:rPr lang="en-US" sz="3200"/>
              <a:t> Statement (Part 3 of 3)</a:t>
            </a:r>
          </a:p>
        </p:txBody>
      </p:sp>
      <p:pic>
        <p:nvPicPr>
          <p:cNvPr id="87043" name="Picture 3" descr="savitch_c06d16_3of3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0" y="1608138"/>
            <a:ext cx="7772400" cy="369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9BD3F3FA-3E76-4ACD-B746-C7B479AB8866}" type="slidenum">
              <a:rPr lang="en-US"/>
              <a:pPr>
                <a:defRPr/>
              </a:pPr>
              <a:t>73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Multidimensional Arrays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/>
              <a:t>It is sometimes useful to have an array with more than one index</a:t>
            </a:r>
          </a:p>
          <a:p>
            <a:pPr eaLnBrk="1" hangingPunct="1">
              <a:lnSpc>
                <a:spcPct val="80000"/>
              </a:lnSpc>
            </a:pPr>
            <a:r>
              <a:rPr lang="en-US" sz="2800"/>
              <a:t>Multidimensional arrays are declared and created in basically the same way as one-dimensional arrays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/>
              <a:t>You simply use as many square brackets as there are indices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/>
              <a:t>Each index must be enclosed in its own brackets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double[][]table = new double[100][10];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int[][][] figure = new int[10][20][30];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Person[][] = new Person[10][100];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FD3B3AE0-035F-45BC-98A6-3B70DBF3A128}" type="slidenum">
              <a:rPr lang="en-US"/>
              <a:pPr>
                <a:defRPr/>
              </a:pPr>
              <a:t>74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Multidimensional Arrays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/>
              <a:t>Multidimensional arrays may have any number of indices, but perhaps the most common number is two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Two-dimensional array can be visualized as a two-dimensional display with the first index giving the row, and the second index giving the column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char[][] a = new char[5][12];</a:t>
            </a:r>
            <a:endParaRPr lang="en-US" sz="2000">
              <a:solidFill>
                <a:srgbClr val="034CA1"/>
              </a:solidFill>
              <a:latin typeface="Courier New" pitchFamily="49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Note that, like a one-dimensional array, each element of a multidimensional array is just a variable of the base type (in this case,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char</a:t>
            </a:r>
            <a:r>
              <a:rPr lang="en-US" sz="2400"/>
              <a:t>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A8C0A970-6FD2-4BC3-9D9F-6B769E573DC1}" type="slidenum">
              <a:rPr lang="en-US"/>
              <a:pPr>
                <a:defRPr/>
              </a:pPr>
              <a:t>75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Multidimensional Arrays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/>
              <a:t>In Java, a two-dimensional array, such as </a:t>
            </a:r>
            <a:r>
              <a:rPr lang="en-US" sz="2800" b="1">
                <a:solidFill>
                  <a:srgbClr val="034CA1"/>
                </a:solidFill>
                <a:latin typeface="Courier New" pitchFamily="49" charset="0"/>
              </a:rPr>
              <a:t>a</a:t>
            </a:r>
            <a:r>
              <a:rPr lang="en-US" sz="2800"/>
              <a:t>, is actually an array of arrays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/>
              <a:t>The array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a</a:t>
            </a:r>
            <a:r>
              <a:rPr lang="en-US" sz="2400"/>
              <a:t> contains a reference to a one-dimensional array of size 5 with a base type of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char[]</a:t>
            </a:r>
            <a:endParaRPr lang="en-US" sz="2400">
              <a:solidFill>
                <a:srgbClr val="034CA1"/>
              </a:solidFill>
              <a:latin typeface="Courier New" pitchFamily="49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400"/>
              <a:t>Each indexed variable (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a[0]</a:t>
            </a:r>
            <a:r>
              <a:rPr lang="en-US" sz="2400" b="1"/>
              <a:t>,</a:t>
            </a:r>
            <a:r>
              <a:rPr lang="en-US" sz="2400"/>
              <a:t>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a[1]</a:t>
            </a:r>
            <a:r>
              <a:rPr lang="en-US" sz="2400" b="1"/>
              <a:t>,</a:t>
            </a:r>
            <a:r>
              <a:rPr lang="en-US" sz="2400"/>
              <a:t> etc.) contains a reference to a one-dimensional array of size 12, also with a base type of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char[]</a:t>
            </a:r>
            <a:endParaRPr lang="en-US" sz="2400"/>
          </a:p>
          <a:p>
            <a:pPr eaLnBrk="1" hangingPunct="1">
              <a:lnSpc>
                <a:spcPct val="80000"/>
              </a:lnSpc>
            </a:pPr>
            <a:r>
              <a:rPr lang="en-US" sz="2800"/>
              <a:t>A three-dimensional array is an array of arrays of arrays, and so forth for higher dimensions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DAC73913-49AC-4905-8B31-D80F1F40D2C7}" type="slidenum">
              <a:rPr lang="en-US"/>
              <a:pPr>
                <a:defRPr/>
              </a:pPr>
              <a:t>76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152400"/>
            <a:ext cx="8229600" cy="1143000"/>
          </a:xfrm>
        </p:spPr>
        <p:txBody>
          <a:bodyPr/>
          <a:lstStyle/>
          <a:p>
            <a:pPr eaLnBrk="1" hangingPunct="1"/>
            <a:r>
              <a:rPr lang="en-US" sz="3000"/>
              <a:t>Two-Dimensional Array as an Array of Arrays (Part 1 of 2)</a:t>
            </a:r>
          </a:p>
        </p:txBody>
      </p:sp>
      <p:pic>
        <p:nvPicPr>
          <p:cNvPr id="91139" name="Picture 7" descr="savitch_c06d17_1of2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00" b="1787"/>
          <a:stretch>
            <a:fillRect/>
          </a:stretch>
        </p:blipFill>
        <p:spPr bwMode="auto">
          <a:xfrm>
            <a:off x="857250" y="1365250"/>
            <a:ext cx="6416675" cy="500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2F26C91B-853E-48B0-A4A5-B8010A5BF437}" type="slidenum">
              <a:rPr lang="en-US"/>
              <a:pPr>
                <a:defRPr/>
              </a:pPr>
              <a:t>77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152400"/>
            <a:ext cx="8229600" cy="1143000"/>
          </a:xfrm>
        </p:spPr>
        <p:txBody>
          <a:bodyPr/>
          <a:lstStyle/>
          <a:p>
            <a:pPr eaLnBrk="1" hangingPunct="1"/>
            <a:r>
              <a:rPr lang="en-US" sz="3000"/>
              <a:t>Two-Dimensional Array as an Array of Arrays (Part 2 of 2)</a:t>
            </a:r>
          </a:p>
        </p:txBody>
      </p:sp>
      <p:pic>
        <p:nvPicPr>
          <p:cNvPr id="92163" name="Picture 3" descr="savitch_c06d17_2of2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0" y="1608138"/>
            <a:ext cx="7772400" cy="351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5D292D15-A4C3-4272-AB11-F7268D48CC9C}" type="slidenum">
              <a:rPr lang="en-US"/>
              <a:pPr>
                <a:defRPr/>
              </a:pPr>
              <a:t>78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/>
              <a:t>Using the </a:t>
            </a:r>
            <a:r>
              <a:rPr lang="en-US" sz="3200" b="1">
                <a:latin typeface="Courier New" pitchFamily="49" charset="0"/>
              </a:rPr>
              <a:t>length</a:t>
            </a:r>
            <a:r>
              <a:rPr lang="en-US" sz="3200"/>
              <a:t> Instance Variable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char[][] page = new char[30][100];</a:t>
            </a:r>
            <a:endParaRPr lang="en-US" sz="2000">
              <a:solidFill>
                <a:srgbClr val="034CA1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/>
              <a:t>The instance variable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length</a:t>
            </a:r>
            <a:r>
              <a:rPr lang="en-US" sz="2400"/>
              <a:t> does not give the total number of indexed variables in a two-dimensional array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Because a two-dimensional array is actually an array of arrays, the instance variable 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length</a:t>
            </a:r>
            <a:r>
              <a:rPr lang="en-US" sz="2000"/>
              <a:t> gives the number of first indices (or "rows") in the array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/>
              <a:t> 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page.length</a:t>
            </a:r>
            <a:r>
              <a:rPr lang="en-US" sz="2000"/>
              <a:t> is equal to 30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For the same reason, the number of second indices (or "columns") for a given "row" is given by referencing 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length</a:t>
            </a:r>
            <a:r>
              <a:rPr lang="en-US" sz="2000"/>
              <a:t> for that </a:t>
            </a:r>
            <a:r>
              <a:rPr lang="en-US" sz="2000" i="1"/>
              <a:t>"row" variable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/>
              <a:t> 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page[0].length</a:t>
            </a:r>
            <a:r>
              <a:rPr lang="en-US" sz="2000"/>
              <a:t> is equal to 100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9693B755-28CD-4091-84CB-4B40B4F7B616}" type="slidenum">
              <a:rPr lang="en-US"/>
              <a:pPr>
                <a:defRPr/>
              </a:pPr>
              <a:t>79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/>
              <a:t>Referring to Arrays and Array Elements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/>
              <a:t>Each array element can be used just like any other single variable by referring to it using an indexed expression: 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score[0]</a:t>
            </a:r>
          </a:p>
          <a:p>
            <a:pPr eaLnBrk="1" hangingPunct="1">
              <a:lnSpc>
                <a:spcPct val="90000"/>
              </a:lnSpc>
            </a:pPr>
            <a:r>
              <a:rPr lang="en-US" sz="2400"/>
              <a:t>The array itself (i.e., the entire collection of indexed variables) can be referred to using the array name (without any square brackets): 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score</a:t>
            </a:r>
          </a:p>
          <a:p>
            <a:pPr eaLnBrk="1" hangingPunct="1">
              <a:lnSpc>
                <a:spcPct val="90000"/>
              </a:lnSpc>
            </a:pPr>
            <a:r>
              <a:rPr lang="en-US" sz="2400"/>
              <a:t>An array index can be computed when a program is run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It may be represented by a variable:  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score[index]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It may be represented by an expression that evaluates to a suitable integer:  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score[next + 1]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A6A2C8DC-0FCE-46AA-BA0A-CEA07748D202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/>
              <a:t>Using the </a:t>
            </a:r>
            <a:r>
              <a:rPr lang="en-US" sz="3200" b="1">
                <a:latin typeface="Courier New" pitchFamily="49" charset="0"/>
              </a:rPr>
              <a:t>length</a:t>
            </a:r>
            <a:r>
              <a:rPr lang="en-US" sz="3200"/>
              <a:t> Instance Variable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76400"/>
            <a:ext cx="7696200" cy="4038600"/>
          </a:xfrm>
        </p:spPr>
        <p:txBody>
          <a:bodyPr/>
          <a:lstStyle/>
          <a:p>
            <a:pPr eaLnBrk="1" hangingPunct="1"/>
            <a:r>
              <a:rPr lang="en-US" sz="2800"/>
              <a:t>The following program demonstrates how a nested </a:t>
            </a:r>
            <a:r>
              <a:rPr lang="en-US" sz="2800" b="1">
                <a:solidFill>
                  <a:srgbClr val="034CA1"/>
                </a:solidFill>
                <a:latin typeface="Courier New" pitchFamily="49" charset="0"/>
              </a:rPr>
              <a:t>for</a:t>
            </a:r>
            <a:r>
              <a:rPr lang="en-US" sz="2800"/>
              <a:t> loop can be used to process a two-dimensional array</a:t>
            </a:r>
          </a:p>
          <a:p>
            <a:pPr lvl="1" eaLnBrk="1" hangingPunct="1"/>
            <a:r>
              <a:rPr lang="en-US" sz="2400"/>
              <a:t>Note how each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length</a:t>
            </a:r>
            <a:r>
              <a:rPr lang="en-US" sz="2400"/>
              <a:t> instance variable is used</a:t>
            </a:r>
          </a:p>
          <a:p>
            <a:pPr lvl="3" eaLnBrk="1" hangingPunct="1">
              <a:buFontTx/>
              <a:buNone/>
            </a:pPr>
            <a:endParaRPr lang="en-US" sz="1800"/>
          </a:p>
          <a:p>
            <a:pPr eaLnBrk="1" hangingPunct="1"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int row, column;</a:t>
            </a:r>
          </a:p>
          <a:p>
            <a:pPr eaLnBrk="1" hangingPunct="1"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for (row = 0; row &lt; page.length; row++)</a:t>
            </a:r>
          </a:p>
          <a:p>
            <a:pPr eaLnBrk="1" hangingPunct="1"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  for (column = 0; column &lt; page[row].length;</a:t>
            </a:r>
          </a:p>
          <a:p>
            <a:pPr eaLnBrk="1" hangingPunct="1"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                                       column++)</a:t>
            </a:r>
          </a:p>
          <a:p>
            <a:pPr eaLnBrk="1" hangingPunct="1"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    page[row][column] = 'Z';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EF774AC0-8FAE-40B9-9030-493CB3AF8C13}" type="slidenum">
              <a:rPr lang="en-US"/>
              <a:pPr>
                <a:defRPr/>
              </a:pPr>
              <a:t>80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Ragged Arrays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/>
              <a:t>Each row in a two-dimensional array need not have the same number of elements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Different rows can have different numbers of columns</a:t>
            </a:r>
          </a:p>
          <a:p>
            <a:pPr eaLnBrk="1" hangingPunct="1">
              <a:lnSpc>
                <a:spcPct val="90000"/>
              </a:lnSpc>
            </a:pPr>
            <a:r>
              <a:rPr lang="en-US"/>
              <a:t>An array that has a different number of elements per row it is called a </a:t>
            </a:r>
            <a:r>
              <a:rPr lang="en-US" i="1"/>
              <a:t>ragged array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0F348678-CAB9-44CA-92A3-29F45E106F5C}" type="slidenum">
              <a:rPr lang="en-US"/>
              <a:pPr>
                <a:defRPr/>
              </a:pPr>
              <a:t>81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Ragged Arrays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double[][] a = new double[3][5];</a:t>
            </a:r>
            <a:endParaRPr lang="en-US" sz="2000">
              <a:solidFill>
                <a:srgbClr val="034CA1"/>
              </a:solidFill>
              <a:latin typeface="Courier New" pitchFamily="49" charset="0"/>
            </a:endParaRPr>
          </a:p>
          <a:p>
            <a:pPr eaLnBrk="1" hangingPunct="1"/>
            <a:r>
              <a:rPr lang="en-US" sz="2400"/>
              <a:t>The above line is equivalent to the following:</a:t>
            </a:r>
          </a:p>
          <a:p>
            <a:pPr lvl="1" eaLnBrk="1" hangingPunct="1"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double [][] a; </a:t>
            </a:r>
          </a:p>
          <a:p>
            <a:pPr lvl="1" eaLnBrk="1" hangingPunct="1"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a = new double[3][]; //Note below</a:t>
            </a:r>
          </a:p>
          <a:p>
            <a:pPr lvl="1" eaLnBrk="1" hangingPunct="1"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a[0] = new double[5];</a:t>
            </a:r>
          </a:p>
          <a:p>
            <a:pPr lvl="1" eaLnBrk="1" hangingPunct="1"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a[1] = new double[5];</a:t>
            </a:r>
          </a:p>
          <a:p>
            <a:pPr lvl="1" eaLnBrk="1" hangingPunct="1"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a[2] = new double[5];</a:t>
            </a:r>
          </a:p>
          <a:p>
            <a:pPr lvl="1" eaLnBrk="1" hangingPunct="1"/>
            <a:r>
              <a:rPr lang="en-US" sz="2000"/>
              <a:t>Note that the second line makes 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a</a:t>
            </a:r>
            <a:r>
              <a:rPr lang="en-US" sz="2000"/>
              <a:t> the name of an array with room for 3 entries, each of which can be an array of 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doubles</a:t>
            </a:r>
            <a:r>
              <a:rPr lang="en-US" sz="2000"/>
              <a:t> </a:t>
            </a:r>
            <a:r>
              <a:rPr lang="en-US" sz="2000" i="1"/>
              <a:t>that can be of any length</a:t>
            </a:r>
          </a:p>
          <a:p>
            <a:pPr lvl="1" eaLnBrk="1" hangingPunct="1"/>
            <a:r>
              <a:rPr lang="en-US" sz="2000"/>
              <a:t>The next 3 lines each create an array of doubles of size 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AB978253-B0E5-41DC-9281-97CEE2EB6091}" type="slidenum">
              <a:rPr lang="en-US"/>
              <a:pPr>
                <a:defRPr/>
              </a:pPr>
              <a:t>82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41D426D-827B-4BE2-B91B-08E045F69BF3}"/>
              </a:ext>
            </a:extLst>
          </p:cNvPr>
          <p:cNvSpPr txBox="1"/>
          <p:nvPr/>
        </p:nvSpPr>
        <p:spPr>
          <a:xfrm>
            <a:off x="4419600" y="3124200"/>
            <a:ext cx="396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배열의 원소가 배열 객체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각 객체마다 크기가 달라도 </a:t>
            </a:r>
            <a:r>
              <a:rPr lang="ko-KR" altLang="en-US" dirty="0" err="1"/>
              <a:t>ㄱㅊ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</p:cSld>
  <p:clrMapOvr>
    <a:masterClrMapping/>
  </p:clrMapOvr>
  <p:transition spd="med">
    <p:wipe dir="r"/>
  </p:transition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Ragged Arrays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buFontTx/>
              <a:buNone/>
            </a:pP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double [][] a; </a:t>
            </a:r>
          </a:p>
          <a:p>
            <a:pPr lvl="1" eaLnBrk="1" hangingPunct="1">
              <a:buFontTx/>
              <a:buNone/>
            </a:pP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a = new double[3][];</a:t>
            </a:r>
          </a:p>
          <a:p>
            <a:pPr eaLnBrk="1" hangingPunct="1"/>
            <a:r>
              <a:rPr lang="en-US" sz="2800"/>
              <a:t>Since the above line does not specify the size of  </a:t>
            </a:r>
            <a:r>
              <a:rPr lang="en-US" sz="2800" b="1">
                <a:solidFill>
                  <a:srgbClr val="034CA1"/>
                </a:solidFill>
                <a:latin typeface="Courier New" pitchFamily="49" charset="0"/>
              </a:rPr>
              <a:t>a[0]</a:t>
            </a:r>
            <a:r>
              <a:rPr lang="en-US" sz="2800" b="1"/>
              <a:t>,</a:t>
            </a:r>
            <a:r>
              <a:rPr lang="en-US" sz="2800"/>
              <a:t> </a:t>
            </a:r>
            <a:r>
              <a:rPr lang="en-US" sz="2800" b="1">
                <a:solidFill>
                  <a:srgbClr val="034CA1"/>
                </a:solidFill>
                <a:latin typeface="Courier New" pitchFamily="49" charset="0"/>
              </a:rPr>
              <a:t>a[1]</a:t>
            </a:r>
            <a:r>
              <a:rPr lang="en-US" sz="2800" b="1"/>
              <a:t>,</a:t>
            </a:r>
            <a:r>
              <a:rPr lang="en-US" sz="2800"/>
              <a:t> or </a:t>
            </a:r>
            <a:r>
              <a:rPr lang="en-US" sz="2800" b="1">
                <a:solidFill>
                  <a:srgbClr val="034CA1"/>
                </a:solidFill>
                <a:latin typeface="Courier New" pitchFamily="49" charset="0"/>
              </a:rPr>
              <a:t>a[2],</a:t>
            </a:r>
            <a:r>
              <a:rPr lang="en-US" sz="2800"/>
              <a:t> each could be made a different size instead:</a:t>
            </a:r>
            <a:endParaRPr lang="en-US" sz="2800">
              <a:solidFill>
                <a:srgbClr val="034CA1"/>
              </a:solidFill>
              <a:latin typeface="Courier New" pitchFamily="49" charset="0"/>
            </a:endParaRPr>
          </a:p>
          <a:p>
            <a:pPr lvl="1" eaLnBrk="1" hangingPunct="1">
              <a:buFontTx/>
              <a:buNone/>
            </a:pP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a[0] = new double[5];</a:t>
            </a:r>
          </a:p>
          <a:p>
            <a:pPr lvl="1" eaLnBrk="1" hangingPunct="1">
              <a:buFontTx/>
              <a:buNone/>
            </a:pP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a[1] = new double[10];</a:t>
            </a:r>
          </a:p>
          <a:p>
            <a:pPr lvl="1" eaLnBrk="1" hangingPunct="1">
              <a:buFontTx/>
              <a:buNone/>
            </a:pP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a[2] = new double[4];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60942B07-C68E-441F-92A9-460005BF6BE8}" type="slidenum">
              <a:rPr lang="en-US"/>
              <a:pPr>
                <a:defRPr/>
              </a:pPr>
              <a:t>83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/>
              <a:t>Multidimensional Array Parameters and Returned Values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/>
              <a:t>Methods may have multidimensional array parameters</a:t>
            </a:r>
          </a:p>
          <a:p>
            <a:pPr lvl="1" eaLnBrk="1" hangingPunct="1"/>
            <a:r>
              <a:rPr lang="en-US" sz="2400"/>
              <a:t>They are specified in a way similar to  one-dimensional arrays</a:t>
            </a:r>
          </a:p>
          <a:p>
            <a:pPr lvl="1" eaLnBrk="1" hangingPunct="1"/>
            <a:r>
              <a:rPr lang="en-US" sz="2400"/>
              <a:t>They use the same number of sets of square brackets as they have dimensions</a:t>
            </a:r>
          </a:p>
          <a:p>
            <a:pPr lvl="2" eaLnBrk="1" hangingPunct="1"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public void myMethod(int[][] a)</a:t>
            </a:r>
          </a:p>
          <a:p>
            <a:pPr lvl="2" eaLnBrk="1" hangingPunct="1"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{ . . . }</a:t>
            </a:r>
          </a:p>
          <a:p>
            <a:pPr lvl="1" eaLnBrk="1" hangingPunct="1"/>
            <a:r>
              <a:rPr lang="en-US" sz="2400"/>
              <a:t>The parameter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a</a:t>
            </a:r>
            <a:r>
              <a:rPr lang="en-US" sz="2400"/>
              <a:t> is a two-dimensional array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E0EC0B09-9548-4182-83FF-AF0CA7CA3DE4}" type="slidenum">
              <a:rPr lang="en-US"/>
              <a:pPr>
                <a:defRPr/>
              </a:pPr>
              <a:t>84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/>
              <a:t>Multidimensional Array Parameters and Returned Values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/>
              <a:t>Methods may have a multidimensional array type as their return type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They use the same kind of type specification as for a multidimensional array parameter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b="1">
                <a:solidFill>
                  <a:srgbClr val="034CA1"/>
                </a:solidFill>
                <a:latin typeface="Courier New" pitchFamily="49" charset="0"/>
              </a:rPr>
              <a:t>public double[][] aMethod()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b="1">
                <a:solidFill>
                  <a:srgbClr val="034CA1"/>
                </a:solidFill>
                <a:latin typeface="Courier New" pitchFamily="49" charset="0"/>
              </a:rPr>
              <a:t>{ . . . }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The method </a:t>
            </a:r>
            <a:r>
              <a:rPr lang="en-US" b="1">
                <a:solidFill>
                  <a:srgbClr val="034CA1"/>
                </a:solidFill>
                <a:latin typeface="Courier New" pitchFamily="49" charset="0"/>
              </a:rPr>
              <a:t>aMethod</a:t>
            </a:r>
            <a:r>
              <a:rPr lang="en-US"/>
              <a:t> returns an array of </a:t>
            </a:r>
            <a:r>
              <a:rPr lang="en-US" b="1">
                <a:solidFill>
                  <a:srgbClr val="034CA1"/>
                </a:solidFill>
                <a:latin typeface="Courier New" pitchFamily="49" charset="0"/>
              </a:rPr>
              <a:t>double</a:t>
            </a:r>
            <a:endParaRPr lang="en-US">
              <a:solidFill>
                <a:srgbClr val="034CA1"/>
              </a:solidFill>
              <a:latin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98C217B8-3567-4D2A-B2E3-26700C2A2F11}" type="slidenum">
              <a:rPr lang="en-US"/>
              <a:pPr>
                <a:defRPr/>
              </a:pPr>
              <a:t>85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 Grade Book Class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/>
              <a:t>As an example of using arrays in a program, a class </a:t>
            </a:r>
            <a:r>
              <a:rPr lang="en-US" sz="2800" b="1">
                <a:solidFill>
                  <a:srgbClr val="034CA1"/>
                </a:solidFill>
                <a:latin typeface="Courier New" pitchFamily="49" charset="0"/>
              </a:rPr>
              <a:t>GradeBook</a:t>
            </a:r>
            <a:r>
              <a:rPr lang="en-US" sz="2800"/>
              <a:t> is used to process quiz scores</a:t>
            </a:r>
          </a:p>
          <a:p>
            <a:pPr eaLnBrk="1" hangingPunct="1">
              <a:lnSpc>
                <a:spcPct val="80000"/>
              </a:lnSpc>
            </a:pPr>
            <a:r>
              <a:rPr lang="en-US" sz="2800"/>
              <a:t>Objects of this class have three instance variables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grade</a:t>
            </a:r>
            <a:r>
              <a:rPr lang="en-US" sz="2400"/>
              <a:t>:  a two-dimensional array that records the grade of each student on each quiz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studentAverage</a:t>
            </a:r>
            <a:r>
              <a:rPr lang="en-US" sz="2400"/>
              <a:t>:  an array used to record the average quiz score for each student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quizAverage</a:t>
            </a:r>
            <a:r>
              <a:rPr lang="en-US" sz="2400"/>
              <a:t>:  an array used to record the average score for each quiz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14EF860B-EF5A-4A8C-B856-C1DC38A7C79D}" type="slidenum">
              <a:rPr lang="en-US"/>
              <a:pPr>
                <a:defRPr/>
              </a:pPr>
              <a:t>86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 Grade Book Class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/>
              <a:t>The score that student 1 received on quiz number 3 is recorded in </a:t>
            </a:r>
            <a:r>
              <a:rPr lang="en-US" sz="2800" b="1">
                <a:solidFill>
                  <a:srgbClr val="034CA1"/>
                </a:solidFill>
                <a:latin typeface="Courier New" pitchFamily="49" charset="0"/>
              </a:rPr>
              <a:t>grade[0][2]</a:t>
            </a:r>
            <a:endParaRPr lang="en-US" sz="2800">
              <a:solidFill>
                <a:srgbClr val="034CA1"/>
              </a:solidFill>
              <a:latin typeface="Courier New" pitchFamily="49" charset="0"/>
            </a:endParaRPr>
          </a:p>
          <a:p>
            <a:pPr eaLnBrk="1" hangingPunct="1"/>
            <a:r>
              <a:rPr lang="en-US" sz="2800"/>
              <a:t>The average quiz grade for student 2 is recorded in </a:t>
            </a:r>
            <a:r>
              <a:rPr lang="en-US" sz="2800" b="1">
                <a:solidFill>
                  <a:srgbClr val="034CA1"/>
                </a:solidFill>
                <a:latin typeface="Courier New" pitchFamily="49" charset="0"/>
              </a:rPr>
              <a:t>studentAverage[1]</a:t>
            </a:r>
            <a:endParaRPr lang="en-US" sz="2800">
              <a:solidFill>
                <a:srgbClr val="034CA1"/>
              </a:solidFill>
              <a:latin typeface="Courier New" pitchFamily="49" charset="0"/>
            </a:endParaRPr>
          </a:p>
          <a:p>
            <a:pPr eaLnBrk="1" hangingPunct="1"/>
            <a:r>
              <a:rPr lang="en-US" sz="2800"/>
              <a:t>The average score for quiz 3 is recorded in </a:t>
            </a:r>
            <a:r>
              <a:rPr lang="en-US" sz="2800" b="1">
                <a:solidFill>
                  <a:srgbClr val="034CA1"/>
                </a:solidFill>
                <a:latin typeface="Courier New" pitchFamily="49" charset="0"/>
              </a:rPr>
              <a:t>quizAverage[2]</a:t>
            </a:r>
            <a:endParaRPr lang="en-US" sz="2800">
              <a:solidFill>
                <a:srgbClr val="034CA1"/>
              </a:solidFill>
              <a:latin typeface="Courier New" pitchFamily="49" charset="0"/>
            </a:endParaRPr>
          </a:p>
          <a:p>
            <a:pPr eaLnBrk="1" hangingPunct="1"/>
            <a:r>
              <a:rPr lang="en-US" sz="2800"/>
              <a:t>Note the relationship between the three arrays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18AE7360-3131-4BC9-BD31-51067793E579}" type="slidenum">
              <a:rPr lang="en-US"/>
              <a:pPr>
                <a:defRPr/>
              </a:pPr>
              <a:t>87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382000" cy="1143000"/>
          </a:xfrm>
        </p:spPr>
        <p:txBody>
          <a:bodyPr/>
          <a:lstStyle/>
          <a:p>
            <a:pPr eaLnBrk="1" hangingPunct="1"/>
            <a:r>
              <a:rPr lang="en-US"/>
              <a:t>The Two-Dimensional Array </a:t>
            </a:r>
            <a:r>
              <a:rPr lang="en-US" b="1">
                <a:latin typeface="Courier New" pitchFamily="49" charset="0"/>
              </a:rPr>
              <a:t>grade</a:t>
            </a:r>
            <a:endParaRPr lang="en-US">
              <a:latin typeface="Courier New" pitchFamily="49" charset="0"/>
            </a:endParaRPr>
          </a:p>
        </p:txBody>
      </p:sp>
      <p:pic>
        <p:nvPicPr>
          <p:cNvPr id="102403" name="Picture 7" descr="savitch_c06d19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0" y="1258888"/>
            <a:ext cx="7221538" cy="5002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FC0A5D62-1B06-4032-830E-4D8E8A3B70BF}" type="slidenum">
              <a:rPr lang="en-US"/>
              <a:pPr>
                <a:defRPr/>
              </a:pPr>
              <a:t>88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4" descr="06_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3733800"/>
            <a:ext cx="4881563" cy="2020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/>
              <a:t>Using the </a:t>
            </a:r>
            <a:r>
              <a:rPr lang="en-US" sz="3200" b="1">
                <a:latin typeface="Courier New" pitchFamily="49" charset="0"/>
              </a:rPr>
              <a:t>score</a:t>
            </a:r>
            <a:r>
              <a:rPr lang="en-US" sz="3200"/>
              <a:t> Array in a Program</a:t>
            </a:r>
            <a:endParaRPr lang="en-US" sz="3200">
              <a:solidFill>
                <a:srgbClr val="953A1F"/>
              </a:solidFill>
            </a:endParaRP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/>
              <a:t>The </a:t>
            </a:r>
            <a:r>
              <a:rPr lang="en-US" sz="2800" b="1">
                <a:solidFill>
                  <a:srgbClr val="034CA1"/>
                </a:solidFill>
                <a:latin typeface="Courier New" pitchFamily="49" charset="0"/>
              </a:rPr>
              <a:t>for</a:t>
            </a:r>
            <a:r>
              <a:rPr lang="en-US" sz="2800"/>
              <a:t> loop is ideally suited for performing array manipulations:</a:t>
            </a:r>
          </a:p>
          <a:p>
            <a:pPr lvl="1" eaLnBrk="1" hangingPunct="1"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for</a:t>
            </a:r>
            <a:r>
              <a:rPr lang="en-US" sz="2000">
                <a:solidFill>
                  <a:srgbClr val="034CA1"/>
                </a:solidFill>
                <a:latin typeface="Courier New" pitchFamily="49" charset="0"/>
              </a:rPr>
              <a:t> 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(index = 0; index &lt; 5; index++)</a:t>
            </a:r>
            <a:endParaRPr lang="en-US" sz="2000">
              <a:solidFill>
                <a:srgbClr val="034CA1"/>
              </a:solidFill>
              <a:latin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en-US" sz="2000">
                <a:solidFill>
                  <a:srgbClr val="034CA1"/>
                </a:solidFill>
                <a:latin typeface="Courier New" pitchFamily="49" charset="0"/>
              </a:rPr>
              <a:t>     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System.out.println(score[index] +</a:t>
            </a:r>
          </a:p>
          <a:p>
            <a:pPr eaLnBrk="1" hangingPunct="1"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         " differs from max by " + </a:t>
            </a:r>
          </a:p>
          <a:p>
            <a:pPr eaLnBrk="1" hangingPunct="1"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         (max-score[index]) );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7B4CEBE1-CD92-4AD7-9361-16C94ECB39B7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7035</Words>
  <Application>Microsoft Office PowerPoint</Application>
  <PresentationFormat>화면 슬라이드 쇼(4:3)</PresentationFormat>
  <Paragraphs>840</Paragraphs>
  <Slides>88</Slides>
  <Notes>88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88</vt:i4>
      </vt:variant>
    </vt:vector>
  </HeadingPairs>
  <TitlesOfParts>
    <vt:vector size="93" baseType="lpstr">
      <vt:lpstr>맑은 고딕</vt:lpstr>
      <vt:lpstr>Arial</vt:lpstr>
      <vt:lpstr>Calibri</vt:lpstr>
      <vt:lpstr>Courier New</vt:lpstr>
      <vt:lpstr>Office Theme</vt:lpstr>
      <vt:lpstr>Chapter 6</vt:lpstr>
      <vt:lpstr>Introduction to Arrays</vt:lpstr>
      <vt:lpstr>Creating and Accessing Arrays</vt:lpstr>
      <vt:lpstr>Creating and Accessing Arrays</vt:lpstr>
      <vt:lpstr>Creating and Accessing Arrays</vt:lpstr>
      <vt:lpstr>Creating and Accessing Arrays</vt:lpstr>
      <vt:lpstr>Declaring and Creating an Array</vt:lpstr>
      <vt:lpstr>Referring to Arrays and Array Elements</vt:lpstr>
      <vt:lpstr>Using the score Array in a Program</vt:lpstr>
      <vt:lpstr>Three Ways to Use Square Brackets [] with an Array Name</vt:lpstr>
      <vt:lpstr>The length Instance Variable</vt:lpstr>
      <vt:lpstr>Pitfall:  Array Index Out of Bounds</vt:lpstr>
      <vt:lpstr>Initializing Arrays</vt:lpstr>
      <vt:lpstr>Initializing Arrays</vt:lpstr>
      <vt:lpstr>Pitfall:  An Array of Characters Is Not a String</vt:lpstr>
      <vt:lpstr>Pitfall:  An Array of Characters Is Not a String</vt:lpstr>
      <vt:lpstr>Pitfall:  An Array of Characters Is Not a String</vt:lpstr>
      <vt:lpstr>Arrays and References</vt:lpstr>
      <vt:lpstr>Arrays are Objects</vt:lpstr>
      <vt:lpstr>Arrays Are Objects</vt:lpstr>
      <vt:lpstr>Pitfall:  Arrays with a Class Base Type</vt:lpstr>
      <vt:lpstr>Pitfall:  Arrays with a Class Base Type</vt:lpstr>
      <vt:lpstr>Array Parameters</vt:lpstr>
      <vt:lpstr>Array Parameters</vt:lpstr>
      <vt:lpstr>Array Parameters</vt:lpstr>
      <vt:lpstr>Array Parameters</vt:lpstr>
      <vt:lpstr>Array Parameters</vt:lpstr>
      <vt:lpstr>Pitfall:  Use of = and == with Arrays</vt:lpstr>
      <vt:lpstr>Pitfall:  Use of = and == with Arrays</vt:lpstr>
      <vt:lpstr>Pitfall:  Use of = and == with Arrays</vt:lpstr>
      <vt:lpstr>Pitfall:  Use of = and == with Arrays</vt:lpstr>
      <vt:lpstr>Pitfall:  Use of = and == with Arrays</vt:lpstr>
      <vt:lpstr>Arguments for the Method main</vt:lpstr>
      <vt:lpstr>Arguments for the Method main</vt:lpstr>
      <vt:lpstr>Arguments for the Method main</vt:lpstr>
      <vt:lpstr>Methods That Return an Array</vt:lpstr>
      <vt:lpstr>Partially Filled Arrays</vt:lpstr>
      <vt:lpstr>Partially Filled Arrays</vt:lpstr>
      <vt:lpstr>Accessor Methods Need Not Simply Return Instance Variables</vt:lpstr>
      <vt:lpstr>The "for each" Loop</vt:lpstr>
      <vt:lpstr>The "for each" Loop</vt:lpstr>
      <vt:lpstr>The "For-Each" Loop</vt:lpstr>
      <vt:lpstr>Methods with a Variable Number of Parameters</vt:lpstr>
      <vt:lpstr>Methods with a Variable Number of Parameters</vt:lpstr>
      <vt:lpstr>Method with a Variable Number of Parameters (Part 1 of 2)</vt:lpstr>
      <vt:lpstr>Method with a Variable Number of Parameters (Part 2 of 2)</vt:lpstr>
      <vt:lpstr>Privacy Leaks with Array Instance Variables</vt:lpstr>
      <vt:lpstr>Privacy Leaks with Array Instance Variables</vt:lpstr>
      <vt:lpstr>Privacy Leaks with Array Instance Variables</vt:lpstr>
      <vt:lpstr>Sorting an Array</vt:lpstr>
      <vt:lpstr>Selection Sort (Part 1 of 2)</vt:lpstr>
      <vt:lpstr>Selection Sort (Part 2 of 2)</vt:lpstr>
      <vt:lpstr>SelectionSort Class (Part 1 of 5)</vt:lpstr>
      <vt:lpstr>SelectionSort Class (Part 2 of 5)</vt:lpstr>
      <vt:lpstr>SelectionSort Class (Part 3 of 5)</vt:lpstr>
      <vt:lpstr>SelectionSort Class (Part 4 of 5)</vt:lpstr>
      <vt:lpstr>SelectionSort Class (Part 5 of 5)</vt:lpstr>
      <vt:lpstr>Enumerated Types</vt:lpstr>
      <vt:lpstr>Enumerated Types Example</vt:lpstr>
      <vt:lpstr>Enumerated Types Usage</vt:lpstr>
      <vt:lpstr>Enumerated Types Usage</vt:lpstr>
      <vt:lpstr>Enumerated Types Usage</vt:lpstr>
      <vt:lpstr>An Enumerated Type</vt:lpstr>
      <vt:lpstr>Some Methods Included with Every Enumerated Type (Part 1 of 3)</vt:lpstr>
      <vt:lpstr>Some Methods Included with Every Enumerated Type (Part 2 of 3)</vt:lpstr>
      <vt:lpstr>Some Methods Included with Every Enumerated Type (Part 3 of 3)</vt:lpstr>
      <vt:lpstr>The values Method</vt:lpstr>
      <vt:lpstr>The Method values (Part 1 of 2)</vt:lpstr>
      <vt:lpstr>The Method values (Part 2 of 2)</vt:lpstr>
      <vt:lpstr>Programming Tip:  Enumerated Types in switch Statements</vt:lpstr>
      <vt:lpstr>Enumerated Type in a switch Statement (Part 1 of 3)</vt:lpstr>
      <vt:lpstr>Enumerated Type in a switch Statement (Part 2 of 3)</vt:lpstr>
      <vt:lpstr>Enumerated Type in a switch Statement (Part 3 of 3)</vt:lpstr>
      <vt:lpstr>Multidimensional Arrays</vt:lpstr>
      <vt:lpstr>Multidimensional Arrays</vt:lpstr>
      <vt:lpstr>Multidimensional Arrays</vt:lpstr>
      <vt:lpstr>Two-Dimensional Array as an Array of Arrays (Part 1 of 2)</vt:lpstr>
      <vt:lpstr>Two-Dimensional Array as an Array of Arrays (Part 2 of 2)</vt:lpstr>
      <vt:lpstr>Using the length Instance Variable</vt:lpstr>
      <vt:lpstr>Using the length Instance Variable</vt:lpstr>
      <vt:lpstr>Ragged Arrays</vt:lpstr>
      <vt:lpstr>Ragged Arrays</vt:lpstr>
      <vt:lpstr>Ragged Arrays</vt:lpstr>
      <vt:lpstr>Multidimensional Array Parameters and Returned Values</vt:lpstr>
      <vt:lpstr>Multidimensional Array Parameters and Returned Values</vt:lpstr>
      <vt:lpstr>A Grade Book Class</vt:lpstr>
      <vt:lpstr>A Grade Book Class</vt:lpstr>
      <vt:lpstr>The Two-Dimensional Array grade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Kenrick</dc:creator>
  <cp:lastModifiedBy>김효일</cp:lastModifiedBy>
  <cp:revision>31</cp:revision>
  <dcterms:created xsi:type="dcterms:W3CDTF">2006-08-16T00:00:00Z</dcterms:created>
  <dcterms:modified xsi:type="dcterms:W3CDTF">2019-04-10T05:53:10Z</dcterms:modified>
</cp:coreProperties>
</file>