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7FE910-BFF8-4175-8972-24AF6B4E27A2}" type="datetimeFigureOut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4EA5A1-EE1C-48B0-A539-8049E7428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1506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C55F76-51A1-44A3-9AC5-545485B97E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62424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8EC842-1C9E-4723-843D-7D7117B82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7100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9FA71E-F417-4A91-95AC-4E03453819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1350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5B2AE3-834B-49C2-8E3D-4E289A3C17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85015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97C96C-1FDB-4F21-8CBA-CBC1A63955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20508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B8398D-E7ED-4BFE-94CA-A905949FC4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1903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DA0341-06EC-4A05-A487-510A380E97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28861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CD44BA-2C60-4513-BBCC-154E4592C8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90824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B05F94-29A9-4175-898E-5A9520601D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64744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10A494-05DB-427D-8191-76F5A2CBD5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04769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2A2F4F-87C0-4E25-94F9-6FE6D14A89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6451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6F576E-7B88-4C41-9C26-E111B50045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33074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B3A37-4393-4589-88B8-A56F1F82C5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740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EF1375-EA27-4C86-83D3-B9CEE89784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09756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B240AC-EF17-49AD-BA0F-2746339D81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95469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B5FC33-4157-48E7-B1FB-4223BC1D83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90043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29C8DD-CA3C-428F-853B-3AEB2BF3C1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88490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0B1D38-1A31-416A-BA6D-4693AE305DB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86384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85EDF7-6054-47A0-BEBA-C089F00627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18594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140E70-AB56-42A6-8B87-90E9E615DC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12634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5D76EB-32A4-4FD9-AEE7-5F2609AE27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79839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6C3AD4-3AD3-4711-B454-0AE1D492C1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958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D68EE5-B743-45F5-AFF7-24020B890E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53924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091C5A-70B4-4F48-9324-14EC1EABC9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69438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880380-AFC4-43CF-A8FF-4517450C35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721532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3254F6-FBA5-414A-9A90-1590800E13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09850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D6BF82-AED5-4F1A-9ED6-1ADB546F5F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351886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814333-E32B-431E-B6A0-813B6D8C54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10460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EEA558-2103-41CE-A452-D2464E2B2C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2509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34E08A-8E39-46A9-8D59-72BED4EEAE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64452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5572DE-4AF7-4F68-BE83-1DAD9F51B8C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71314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7C2CC9-956E-47E3-8747-ECBA172F0E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14246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AD7013-E9FD-457A-BD62-E1BA1B68B9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9242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3730CC-126F-4128-AC3E-3DE4926D2F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69481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BCF6CC-8333-4784-B90A-3FF239623CC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359754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24A2EB-4D9D-49D9-8BB4-B92440BEB2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278868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B36A06-8EA6-4483-A352-F793A8E09D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4529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2CF0B6-3772-44CA-BCC3-3D96DB1B99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426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049C76-1BE3-4E54-BC91-C79CCF2C21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8249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0D8883-2F91-42B2-BD0B-6805A97142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3441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BF5733-C480-4742-8C1F-37B560B9BA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0113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35E228-B6AC-46CC-B48F-F7EF65567E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1021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80012-B3A1-4DD7-A122-BCDBE15D38B4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8363DB0-2FEE-4F56-B440-77E22E6D4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7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4923-B313-4250-965C-C2DBA95C2AD5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29B15F56-4DD4-4FA7-9666-133A8CE99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007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76989-4408-4625-87A2-274FFF7B98ED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B140EA38-F11C-482D-95B1-26B70E078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16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5B2DF-3790-4CCE-A19C-E55C50C20289}" type="datetime1">
              <a:rPr lang="en-US"/>
              <a:pPr>
                <a:defRPr/>
              </a:pPr>
              <a:t>2/3/2016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9B88234-6337-4D6B-A421-A1DF8ABC5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0752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69DAE-43B6-4C2B-B738-9D2B2FD2B031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5F454C70-727B-4E56-A85D-11DB72E15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85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D840-50A4-4EBE-846C-4F03FFEB21B1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E92C27C-8113-4A0C-B929-2B028995F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184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6C31-8189-46E8-B480-E0AC94653800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300C1FA7-6454-459C-B6FA-84B7C8F25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346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06B59-6497-4AC9-8100-637FAE9FF9DF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EB5FBF7C-CAC3-4A4B-AC08-E35C9EDAD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22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7149C-76EA-4193-A2CE-726C63B5F91C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D6A68D4A-4BA5-430F-B170-322DA10A3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66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6B847-B686-4D61-99C9-0D999778DBBB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76B254B1-8E3F-4D4C-9D14-A93800854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396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45DF-8906-4C51-B9E7-8C62145BED61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</a:t>
            </a:r>
            <a:fld id="{7B678077-64DF-4488-9F0A-E1DB55E47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92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42919F-130D-465D-B000-A5E3A3348541}" type="datetime1">
              <a:rPr lang="en-US"/>
              <a:pPr>
                <a:defRPr/>
              </a:pPr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AE71D7C-1998-4CD0-9FEE-B08C751A8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Polymorphism and Abstract Classes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Calibri" pitchFamily="34" charset="0"/>
              </a:rPr>
              <a:t>Copyright </a:t>
            </a:r>
            <a:r>
              <a:rPr lang="en-US" sz="1100" dirty="0" smtClean="0">
                <a:latin typeface="Calibri" pitchFamily="34" charset="0"/>
              </a:rPr>
              <a:t>© 2017 </a:t>
            </a:r>
            <a:r>
              <a:rPr lang="en-US" sz="1100" dirty="0" smtClean="0">
                <a:latin typeface="Calibri" pitchFamily="34" charset="0"/>
              </a:rPr>
              <a:t>Pearson Ltd. </a:t>
            </a:r>
            <a:br>
              <a:rPr lang="en-US" sz="1100" dirty="0" smtClean="0">
                <a:latin typeface="Calibri" pitchFamily="34" charset="0"/>
              </a:rPr>
            </a:br>
            <a:r>
              <a:rPr lang="en-US" sz="1100" dirty="0" smtClean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800" smtClean="0"/>
              <a:t>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800" smtClean="0"/>
              <a:t> method: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double bill(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return price;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800" smtClean="0"/>
              <a:t>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800" smtClean="0"/>
              <a:t> method: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double bill(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double fraction = discount/100;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return (1 - fraction) * getPrice(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07BE777-F389-44D9-A313-3BBB1CD5C9F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957263" y="5470525"/>
            <a:ext cx="7461250" cy="536575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56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Given the following in a program: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simple = new sale("floor mat", 10.00);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DiscountSale discount = new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DiscountSale("floor mat", 11.00, 10);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 (discount.lessThan(simple))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System.out.println("$" + discount.bill()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" &lt; " + "$" + simple.bill() +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" because late-binding works!");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Output would be: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$9.90 &lt; $10 because late-binding works!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9579BD7-07E2-43B4-A2B0-035C26304E6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 the previous example,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smtClean="0"/>
              <a:t> expression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 smtClean="0"/>
              <a:t> statement returns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As the output indicates, when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lessThan</a:t>
            </a:r>
            <a:r>
              <a:rPr lang="en-US" sz="2400" smtClean="0"/>
              <a:t> method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is executed, it knows which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400" smtClean="0"/>
              <a:t> method to invoke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000" smtClean="0"/>
              <a:t>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000" smtClean="0"/>
              <a:t> method for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discount</a:t>
            </a:r>
            <a:r>
              <a:rPr lang="en-US" sz="2000" smtClean="0"/>
              <a:t>, and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000" smtClean="0"/>
              <a:t>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000" smtClean="0"/>
              <a:t> method for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simple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Note that when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was created and compiled,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 class and its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400" smtClean="0"/>
              <a:t> method did not yet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These results are made possible by late-binding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4274186-747B-4780-A78D-B9BBF8979FF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No Late Binding for Static Methods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the decision of which definition of a method to use is made at compile time, that is called </a:t>
            </a:r>
            <a:r>
              <a:rPr lang="en-US" sz="2800" i="1" smtClean="0"/>
              <a:t>static binding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decision is made based on the </a:t>
            </a:r>
            <a:r>
              <a:rPr lang="en-US" sz="2400" i="1" smtClean="0"/>
              <a:t>type of the variable naming the object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Java uses static, not late, binding with private,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800" smtClean="0"/>
              <a:t>, and static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 the case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400" smtClean="0"/>
              <a:t> methods, late binding would serve no purpose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in the case of a static method invoked using a calling object, it does make a difference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ED764AB-A441-4225-B1B6-16AAF99F57D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No Late Binding for Static Methods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00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announcement()</a:t>
            </a:r>
            <a:r>
              <a:rPr lang="en-US" sz="2400" smtClean="0"/>
              <a:t> method: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void announcement(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System.out.println("Sale class");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announcement()</a:t>
            </a:r>
            <a:r>
              <a:rPr lang="en-US" sz="2400" smtClean="0"/>
              <a:t> method: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void announcement(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System.out.println("DiscountSale class");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254F4D13-7AB4-4B28-BC9A-17EAEB11845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No Late Binding for Static Methods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70375"/>
          </a:xfrm>
        </p:spPr>
        <p:txBody>
          <a:bodyPr/>
          <a:lstStyle/>
          <a:p>
            <a:pPr eaLnBrk="1" hangingPunct="1"/>
            <a:r>
              <a:rPr lang="en-US" sz="2800" smtClean="0"/>
              <a:t>In the previous example, the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simple</a:t>
            </a:r>
            <a:r>
              <a:rPr lang="en-US" sz="2800" smtClean="0"/>
              <a:t> 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800" smtClean="0"/>
              <a:t> class)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discount</a:t>
            </a:r>
            <a:r>
              <a:rPr lang="en-US" sz="2800" smtClean="0"/>
              <a:t> 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DiscountClass</a:t>
            </a:r>
            <a:r>
              <a:rPr lang="en-US" sz="2800" smtClean="0"/>
              <a:t>) objects were created</a:t>
            </a:r>
          </a:p>
          <a:p>
            <a:pPr eaLnBrk="1" hangingPunct="1"/>
            <a:r>
              <a:rPr lang="en-US" sz="2800" smtClean="0"/>
              <a:t>Given the following assignment: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simple = discount;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Now the two variables point to the same object</a:t>
            </a:r>
          </a:p>
          <a:p>
            <a:pPr lvl="1" eaLnBrk="1" hangingPunct="1"/>
            <a:r>
              <a:rPr lang="en-US" sz="2400" smtClean="0"/>
              <a:t>In particular,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variable names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DiscountClass</a:t>
            </a:r>
            <a:r>
              <a:rPr lang="en-US" sz="2400" smtClean="0"/>
              <a:t>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B088B3D-F8E1-4632-B32E-FE394F64328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942975" y="2873375"/>
            <a:ext cx="7504113" cy="5080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70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Given the invocation: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simple.announcement();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output is: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7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class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Note that here,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announcement</a:t>
            </a:r>
            <a:r>
              <a:rPr lang="en-US" sz="2800" smtClean="0"/>
              <a:t> is a static method invoked by a calling object (instead of its class name)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Therefore the type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simple</a:t>
            </a:r>
            <a:r>
              <a:rPr lang="en-US" sz="2400" smtClean="0"/>
              <a:t> is determined by its variable name, not the object that it references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No Late Binding for Static Methods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617B628-AC7B-4D16-844B-704C51607E7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No Late Binding for Static Methods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other cases where a static method has a calling object in a more inconspicuous way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example, a static method can be invoked within the definition of a nonstatic method, but without any explicit class name or calling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this case, the calling object is the implicit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C021AD9-3CF9-44A3-9CF7-9F234AEE05D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final</a:t>
            </a:r>
            <a:r>
              <a:rPr lang="en-US" smtClean="0"/>
              <a:t> Modifier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method</a:t>
            </a:r>
            <a:r>
              <a:rPr lang="en-US" sz="2800" smtClean="0"/>
              <a:t> marked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800" smtClean="0"/>
              <a:t> indicates that it cannot be overridden with a new definition in a derived class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400" smtClean="0"/>
              <a:t>, the compiler can use early binding with the method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9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final void someMethod() { . . . }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class</a:t>
            </a:r>
            <a:r>
              <a:rPr lang="en-US" sz="2800" smtClean="0"/>
              <a:t> marked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800" smtClean="0"/>
              <a:t> indicates that it  cannot be used as a base class from which to derive any other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FFC8519-B5DD-406E-8725-2AF049F88D8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1752600" y="4391025"/>
            <a:ext cx="5867400" cy="5334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If an appropriate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method is defined for a class, then an object of that class can be output using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</a:p>
          <a:p>
            <a:pPr eaLnBrk="1" hangingPunct="1">
              <a:buFontTx/>
              <a:buNone/>
            </a:pPr>
            <a:endParaRPr lang="en-US" sz="8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aSale = new Sale("tire gauge", 9.95);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System.out.println(aSale);</a:t>
            </a:r>
          </a:p>
          <a:p>
            <a:pPr lvl="2" eaLnBrk="1" hangingPunct="1">
              <a:buFontTx/>
              <a:buNone/>
            </a:pPr>
            <a:endParaRPr lang="en-US" sz="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000" smtClean="0"/>
              <a:t>Output produced:</a:t>
            </a:r>
            <a:r>
              <a:rPr lang="en-US" sz="2400" smtClean="0"/>
              <a:t> </a:t>
            </a:r>
          </a:p>
          <a:p>
            <a:pPr lvl="1" eaLnBrk="1" hangingPunct="1">
              <a:buFontTx/>
              <a:buNone/>
            </a:pPr>
            <a:endParaRPr lang="en-US" sz="6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tire gauge Price and total cost = $9.95</a:t>
            </a:r>
          </a:p>
          <a:p>
            <a:pPr lvl="2" eaLnBrk="1" hangingPunct="1">
              <a:buFontTx/>
              <a:buNone/>
            </a:pPr>
            <a:endParaRPr lang="en-US" sz="800" smtClean="0"/>
          </a:p>
          <a:p>
            <a:pPr eaLnBrk="1" hangingPunct="1"/>
            <a:r>
              <a:rPr lang="en-US" sz="2400" smtClean="0"/>
              <a:t>This works because of late binding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 Binding with </a:t>
            </a:r>
            <a:r>
              <a:rPr lang="en-US" b="1" smtClean="0">
                <a:latin typeface="Courier New" pitchFamily="49" charset="0"/>
              </a:rPr>
              <a:t>toString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E4A55AF-02DB-435C-B2D4-EA78D1453A2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Polymorphism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three main programming mechanisms that constitute object-oriented programming (OOP)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Encapsulation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Polymorphism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Polymorphism is the ability to associate many meanings to one method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does this through a special mechanism known as </a:t>
            </a:r>
            <a:r>
              <a:rPr lang="en-US" sz="2400" i="1" smtClean="0"/>
              <a:t>late binding</a:t>
            </a:r>
            <a:r>
              <a:rPr lang="en-US" sz="2400" smtClean="0"/>
              <a:t> or </a:t>
            </a:r>
            <a:r>
              <a:rPr lang="en-US" sz="2400" i="1" smtClean="0"/>
              <a:t>dynamic binding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DF7031F-1043-4388-90F2-6A7CE03EC10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 Binding with </a:t>
            </a:r>
            <a:r>
              <a:rPr lang="en-US" b="1" smtClean="0">
                <a:latin typeface="Courier New" pitchFamily="49" charset="0"/>
              </a:rPr>
              <a:t>toString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16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One definition of 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400" smtClean="0"/>
              <a:t> takes a single argument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b="1" smtClean="0"/>
              <a:t>: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void println(Object theObject)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System.out.println(theObject.toString());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turn, It invokes the version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000" smtClean="0"/>
              <a:t> that takes a</a:t>
            </a:r>
            <a:r>
              <a:rPr lang="en-US" sz="2000" smtClean="0">
                <a:solidFill>
                  <a:srgbClr val="034CA1"/>
                </a:solidFill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smtClean="0"/>
              <a:t> argument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Note that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r>
              <a:rPr lang="en-US" sz="2400" smtClean="0"/>
              <a:t> method was defined before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existed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Yet, because of late binding,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method from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is used, not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from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E987077-5C7A-4311-AC1D-36F3BFAFF77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Object knows the Definitions of its Methods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type of a class variable determines which method names can be used with the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the object named by the variable determines which definition with the same method name is used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special case of this rule is as follows: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type of a class parameter determines which method names can be used with the parameter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argument determines which definition of the method name is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696B63B0-4C21-46AB-A49E-E0BFF1FD66C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Upcasting and Downcasting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8938"/>
          </a:xfrm>
        </p:spPr>
        <p:txBody>
          <a:bodyPr/>
          <a:lstStyle/>
          <a:p>
            <a:pPr eaLnBrk="1" hangingPunct="1"/>
            <a:r>
              <a:rPr lang="en-US" sz="2400" i="1" smtClean="0"/>
              <a:t>Upcasting</a:t>
            </a:r>
            <a:r>
              <a:rPr lang="en-US" sz="2400" smtClean="0"/>
              <a:t> is when an object of a derived class is assigned to a variable of a base class (or any ancestor class)</a:t>
            </a:r>
          </a:p>
          <a:p>
            <a:pPr eaLnBrk="1" hangingPunct="1">
              <a:buFontTx/>
              <a:buNone/>
            </a:pPr>
            <a:endParaRPr lang="en-US" sz="500" smtClean="0"/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saleVariable; //Base class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DiscountSale discountVariable = new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DiscountSale("paint", 15,10); //Derived class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saleVariable = discountVariable; //Upcasting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System.out.println(saleVariable.toString());</a:t>
            </a:r>
          </a:p>
          <a:p>
            <a:pPr eaLnBrk="1" hangingPunct="1">
              <a:buFontTx/>
              <a:buNone/>
            </a:pPr>
            <a:endParaRPr lang="en-US" sz="5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Because of late binding,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above uses the definition given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39AC064-1C89-4E4D-922C-FA2AEF04F6D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Upcasting and Downcasting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smtClean="0"/>
              <a:t>Downcasting</a:t>
            </a:r>
            <a:r>
              <a:rPr lang="en-US" sz="2400" smtClean="0"/>
              <a:t> is when a type cast is performed from a base class to a derived class (or from any ancestor class to any descendent class)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Downcasting has to be done very carefully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many cases it doesn't make sense, or is illegal: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discountVariable =              //will produce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(DiscountSale)saleVariable;//run-time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discountVariable = saleVariable //will produce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                              //compiler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 are times, however, when downcasting is necessary, e.g., inside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000" smtClean="0"/>
              <a:t> method for a class: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otherSale = (Sale)otherObject;//downcasting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419FAD39-E9FD-44EB-9F4C-1F48E4B5FB9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Downcasting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It is the responsibility of the programmer to use downcasting only in situations where it makes sense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compiler does not check to see if downcasting is a reasonable thing to do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Using downcasting in a situation that does not make sense usually results in a run-time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1853E05-8A31-49F8-813F-A7A5CE441D1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Checking to See if Downcasting is Legitimate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Downcasting to a specific type is only sensible if the object being cast is an instance of that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is exactly what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400" smtClean="0"/>
              <a:t> operator tests for: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instanceof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endParaRPr lang="en-US" sz="2000" i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will return true if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is of type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endParaRPr lang="en-US" sz="2400" i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particular, it will return true if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is an instance of any descendent class of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endParaRPr lang="en-US" sz="2400" i="1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2C7DB2B-DD38-45C4-8036-1CC32237133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First Look at the </a:t>
            </a:r>
            <a:r>
              <a:rPr lang="en-US" b="1" smtClean="0">
                <a:latin typeface="Courier New" pitchFamily="49" charset="0"/>
              </a:rPr>
              <a:t>clone</a:t>
            </a:r>
            <a:r>
              <a:rPr lang="en-US" smtClean="0"/>
              <a:t> Method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Every object inherits a method named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800" smtClean="0"/>
              <a:t> from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has no parameters</a:t>
            </a:r>
          </a:p>
          <a:p>
            <a:pPr lvl="1" eaLnBrk="1" hangingPunct="1"/>
            <a:r>
              <a:rPr lang="en-US" sz="2400" smtClean="0"/>
              <a:t>It is supposed to return a deep copy of the calling object</a:t>
            </a:r>
          </a:p>
          <a:p>
            <a:pPr eaLnBrk="1" hangingPunct="1"/>
            <a:r>
              <a:rPr lang="en-US" sz="2800" smtClean="0"/>
              <a:t>However, the inherited version of the method was not designed to be used as is</a:t>
            </a:r>
          </a:p>
          <a:p>
            <a:pPr lvl="1" eaLnBrk="1" hangingPunct="1"/>
            <a:r>
              <a:rPr lang="en-US" sz="2400" smtClean="0"/>
              <a:t>Instead, each class is expected to override it with a more appropriate version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5E48E6A-7260-4324-B498-E70FFA90B44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First Look at the </a:t>
            </a:r>
            <a:r>
              <a:rPr lang="en-US" b="1" smtClean="0">
                <a:latin typeface="Courier New" pitchFamily="49" charset="0"/>
              </a:rPr>
              <a:t>clone</a:t>
            </a:r>
            <a:r>
              <a:rPr lang="en-US" smtClean="0"/>
              <a:t> Method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heading for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defined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class is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protected Object clone()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heading for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that overrides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class can differ somewhat from the heading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change to a more permissive access, such as from </a:t>
            </a:r>
            <a:r>
              <a:rPr lang="en-US" sz="2000" smtClean="0">
                <a:solidFill>
                  <a:srgbClr val="034CA1"/>
                </a:solidFill>
              </a:rPr>
              <a:t>protected</a:t>
            </a:r>
            <a:r>
              <a:rPr lang="en-US" sz="2000" smtClean="0"/>
              <a:t> to </a:t>
            </a:r>
            <a:r>
              <a:rPr lang="en-US" sz="2000" smtClean="0">
                <a:solidFill>
                  <a:srgbClr val="034CA1"/>
                </a:solidFill>
              </a:rPr>
              <a:t>public</a:t>
            </a:r>
            <a:r>
              <a:rPr lang="en-US" sz="2000" smtClean="0"/>
              <a:t>, is always allowed when overriding a method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Changing the return type from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smtClean="0"/>
              <a:t> to the type of the class being cloned is allowed because every class is a descendent class of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is an example of a covariant return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B1B8C37-9DFF-460D-9FCA-6024B36C636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First Look at the </a:t>
            </a:r>
            <a:r>
              <a:rPr lang="en-US" b="1" smtClean="0">
                <a:latin typeface="Courier New" pitchFamily="49" charset="0"/>
              </a:rPr>
              <a:t>clone</a:t>
            </a:r>
            <a:r>
              <a:rPr lang="en-US" smtClean="0"/>
              <a:t> Method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878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If a class has a copy constructor,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for that class can use the </a:t>
            </a:r>
            <a:r>
              <a:rPr lang="en-US" sz="2400" i="1" smtClean="0"/>
              <a:t>copy constructor</a:t>
            </a:r>
            <a:r>
              <a:rPr lang="en-US" sz="2400" smtClean="0"/>
              <a:t> to create the copy returned by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Sale clone()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return new Sale(this);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000" smtClean="0"/>
              <a:t>and another 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DiscountSale clone()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return new DiscountSale(this);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F652696-4DDB-4E8C-BD23-E1CADEC7626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Sometime the </a:t>
            </a:r>
            <a:r>
              <a:rPr lang="en-US" sz="3200" b="1" smtClean="0">
                <a:latin typeface="Courier New" pitchFamily="49" charset="0"/>
              </a:rPr>
              <a:t>clone</a:t>
            </a:r>
            <a:r>
              <a:rPr lang="en-US" sz="3200" smtClean="0"/>
              <a:t> Method Return Type is </a:t>
            </a:r>
            <a:r>
              <a:rPr lang="en-US" sz="3200" b="1" smtClean="0">
                <a:latin typeface="Courier New" pitchFamily="49" charset="0"/>
              </a:rPr>
              <a:t>Object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Prior to version 5.0, Java did not allow covariant return types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There were no changes whatsoever allowed in the return type of an overridden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Therefore,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800" smtClean="0"/>
              <a:t> method for all classes had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as its return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Since the return type of the clone method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class was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, the return type of the overriding clone method of any other class was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also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49A69A9-3127-436A-A765-909DB41F5CB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Polymorphism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Inheritance allows a base class to be defined, and other classes derived from it</a:t>
            </a:r>
          </a:p>
          <a:p>
            <a:pPr lvl="1" eaLnBrk="1" hangingPunct="1"/>
            <a:r>
              <a:rPr lang="en-US" sz="2400" smtClean="0"/>
              <a:t>Code for the base class can then be used for its own objects, as well as objects of any derived classes</a:t>
            </a:r>
          </a:p>
          <a:p>
            <a:pPr eaLnBrk="1" hangingPunct="1"/>
            <a:r>
              <a:rPr lang="en-US" sz="2800" smtClean="0"/>
              <a:t>Polymorphism allows changes to be made to method definitions in the derived classes, </a:t>
            </a:r>
            <a:r>
              <a:rPr lang="en-US" sz="2800" i="1" smtClean="0"/>
              <a:t>and have those changes apply to the software written</a:t>
            </a:r>
            <a:r>
              <a:rPr lang="en-US" sz="2800" smtClean="0"/>
              <a:t> </a:t>
            </a:r>
            <a:r>
              <a:rPr lang="en-US" sz="2800" i="1" smtClean="0"/>
              <a:t>for the base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9637B30-C0CB-4906-81F4-FD3C48B0C9F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Sometime the </a:t>
            </a:r>
            <a:r>
              <a:rPr lang="en-US" sz="3200" b="1" smtClean="0">
                <a:latin typeface="Courier New" pitchFamily="49" charset="0"/>
              </a:rPr>
              <a:t>clone</a:t>
            </a:r>
            <a:r>
              <a:rPr lang="en-US" sz="3200" smtClean="0"/>
              <a:t> Method Return Type is </a:t>
            </a:r>
            <a:r>
              <a:rPr lang="en-US" sz="3200" b="1" smtClean="0">
                <a:latin typeface="Courier New" pitchFamily="49" charset="0"/>
              </a:rPr>
              <a:t>Object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Prior to Java version 5.0,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for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would have looked like this: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Object clone()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new Sale(this);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Therefore, the result must always be type cast when using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written for an older version of Java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copy = (Sale)original.clone();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DD3CB14-1210-4F83-9419-BBD73DAF258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Sometime the </a:t>
            </a:r>
            <a:r>
              <a:rPr lang="en-US" sz="3200" b="1" smtClean="0">
                <a:latin typeface="Courier New" pitchFamily="49" charset="0"/>
              </a:rPr>
              <a:t>clone</a:t>
            </a:r>
            <a:r>
              <a:rPr lang="en-US" sz="3200" smtClean="0"/>
              <a:t> Method Return Type is </a:t>
            </a:r>
            <a:r>
              <a:rPr lang="en-US" sz="3200" b="1" smtClean="0">
                <a:latin typeface="Courier New" pitchFamily="49" charset="0"/>
              </a:rPr>
              <a:t>Object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It is still perfectly legal to use Object as the return type for a clone method, even with classes defined after Java version 5.0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in doubt, it causes no harm to include the type cast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the following is legal for the clone method of the Sale class: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copy = original.clone();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adding the following type cast produces no problems: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 copy = (Sale)original.clone();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563348F-9778-413A-A17E-21225DA5DC39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Limitations of Copy Constructors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Although the copy constructor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800" smtClean="0"/>
              <a:t> method for a class appear to do the same thing, there are cases where only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800" smtClean="0"/>
              <a:t> will work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example, given a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badcopy</a:t>
            </a:r>
            <a:r>
              <a:rPr lang="en-US" sz="2800" smtClean="0"/>
              <a:t> in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800" smtClean="0"/>
              <a:t> that copies an array of sales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this array of sales contains objects from a derived class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(i.e.,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), then the copy will be a plain sale, not a true copy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b[i] = new Sale(a[i]); //plain Sale object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941EB89-1928-476A-BDBA-B87B9A62E3A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Limitations of Copy Constructors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if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method is used instead of the copy constructor, then (because of late binding) a true copy is made, even from objects of a derived class (e.g.,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b[i] = (a[i].clone());//DiscountSale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reason this works is because the method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000" smtClean="0"/>
              <a:t> has the same name in all classes, and polymorphism works with method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copy constructors named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000" b="1" smtClean="0"/>
              <a:t> </a:t>
            </a:r>
            <a:r>
              <a:rPr lang="en-US" sz="2000" smtClean="0"/>
              <a:t>have different names, and polymorphism doesn't work with methods of different names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D04F3DC-1205-45B1-9216-B70AB2DFD578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Abstract Classes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 Chapter 7,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base class and two of its derived classes,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SalariedEmployee</a:t>
            </a:r>
            <a:r>
              <a:rPr lang="en-US" sz="2400" smtClean="0"/>
              <a:t> were defined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method is added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It compares employees to to see if they have the same pay: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samePay(Employee other)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return(this.getPay() == other.getPay());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689EAA0-7691-4B8C-83C3-AE092AF8BB5D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Abstract Classes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several problems with this method: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getPay</a:t>
            </a:r>
            <a:r>
              <a:rPr lang="en-US" sz="2400" smtClean="0"/>
              <a:t> method is invoked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samePay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There are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getPay</a:t>
            </a:r>
            <a:r>
              <a:rPr lang="en-US" sz="2400" smtClean="0"/>
              <a:t> methods in each of the derived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There is no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getPay</a:t>
            </a:r>
            <a:r>
              <a:rPr lang="en-US" sz="2400" smtClean="0"/>
              <a:t> method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class, nor is there any way to define it reasonably without knowing whether the employee is hourly or salaried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9433446-E78C-4A06-A833-6ED9E8D6D43D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Abstract Classes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ideal situation would be if there were a way to </a:t>
            </a:r>
          </a:p>
          <a:p>
            <a:pPr lvl="1" eaLnBrk="1" hangingPunct="1"/>
            <a:r>
              <a:rPr lang="en-US" sz="2400" smtClean="0"/>
              <a:t>Postpone the definition of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getPay</a:t>
            </a:r>
            <a:r>
              <a:rPr lang="en-US" sz="2400" b="1" smtClean="0"/>
              <a:t> </a:t>
            </a:r>
            <a:r>
              <a:rPr lang="en-US" sz="2400" smtClean="0"/>
              <a:t>method until the type of the employee were known (i.e., in the derived classes)</a:t>
            </a:r>
          </a:p>
          <a:p>
            <a:pPr lvl="1" eaLnBrk="1" hangingPunct="1"/>
            <a:r>
              <a:rPr lang="en-US" sz="2400" smtClean="0"/>
              <a:t>Leave some kind of note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 to indicate that it was accounted for</a:t>
            </a:r>
          </a:p>
          <a:p>
            <a:pPr eaLnBrk="1" hangingPunct="1"/>
            <a:r>
              <a:rPr lang="en-US" sz="2800" smtClean="0"/>
              <a:t>Surprisingly, Java allows this using abstract classes and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19414A3-15B5-4E17-AD8E-0E40F33D94B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Abstract Classes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order to postpone the definition of a method, Java allows an </a:t>
            </a:r>
            <a:r>
              <a:rPr lang="en-US" sz="2800" i="1" smtClean="0"/>
              <a:t>abstract method</a:t>
            </a:r>
            <a:r>
              <a:rPr lang="en-US" sz="2800" smtClean="0"/>
              <a:t> to be declared</a:t>
            </a:r>
          </a:p>
          <a:p>
            <a:pPr lvl="1" eaLnBrk="1" hangingPunct="1"/>
            <a:r>
              <a:rPr lang="en-US" sz="2400" smtClean="0"/>
              <a:t>An abstract method has a heading, but no method body</a:t>
            </a:r>
          </a:p>
          <a:p>
            <a:pPr lvl="1" eaLnBrk="1" hangingPunct="1"/>
            <a:r>
              <a:rPr lang="en-US" sz="2400" smtClean="0"/>
              <a:t>The body of the method is defined in the derived classes</a:t>
            </a:r>
          </a:p>
          <a:p>
            <a:pPr eaLnBrk="1" hangingPunct="1"/>
            <a:r>
              <a:rPr lang="en-US" sz="2800" smtClean="0"/>
              <a:t>The class that contains an abstract method is called an </a:t>
            </a:r>
            <a:r>
              <a:rPr lang="en-US" sz="2800" i="1" smtClean="0"/>
              <a:t>abstract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64B5D5E-DB76-4047-A531-98B82F29EE71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Method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abstract method is like a placeholder for a method that will be fully defined in a descendent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has a complete method heading, to which has been added the modifier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abstract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cannot be private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has no method body, and ends with a semicolon in place of its body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abstract double getPay();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abstract void doIt(int count);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C1CB8CF-7538-4784-8D60-2193F1E5349E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Class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class that has at least one abstract method is called an </a:t>
            </a:r>
            <a:r>
              <a:rPr lang="en-US" sz="2800" i="1" smtClean="0"/>
              <a:t>abstract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abstract class must have the modifier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abstract</a:t>
            </a:r>
            <a:r>
              <a:rPr lang="en-US" sz="2400" smtClean="0"/>
              <a:t> included in its class heading: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7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abstract class Employee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private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instanceVariables;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. . 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abstract double getPay();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. . 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i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6D5B665-C960-41C7-9D56-91C40CF1ED92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 Binding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process of associating a method definition with a method invocation is called </a:t>
            </a:r>
            <a:r>
              <a:rPr lang="en-US" sz="2800" i="1" smtClean="0"/>
              <a:t>binding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the method definition is associated with its invocation when the code is compiled, that is called </a:t>
            </a:r>
            <a:r>
              <a:rPr lang="en-US" sz="2800" i="1" smtClean="0"/>
              <a:t>early binding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the method definition is associated with its invocation when the method is invoked (at run time), that is called </a:t>
            </a:r>
            <a:r>
              <a:rPr lang="en-US" sz="2800" i="1" smtClean="0"/>
              <a:t>late binding</a:t>
            </a:r>
            <a:r>
              <a:rPr lang="en-US" sz="2800" smtClean="0"/>
              <a:t> or </a:t>
            </a:r>
            <a:r>
              <a:rPr lang="en-US" sz="2800" i="1" smtClean="0"/>
              <a:t>dynamic binding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977C19C-B8E4-4A8B-9C5A-4D97AD8D976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Class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An abstract class can have any number of abstract and/or fully defined methods</a:t>
            </a:r>
          </a:p>
          <a:p>
            <a:pPr lvl="1" eaLnBrk="1" hangingPunct="1"/>
            <a:r>
              <a:rPr lang="en-US" smtClean="0"/>
              <a:t>If a derived class of an abstract class adds to or does not define all of the abstract methods, then it is abstract also, and must add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abstract</a:t>
            </a:r>
            <a:r>
              <a:rPr lang="en-US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mtClean="0"/>
              <a:t>to its modifier</a:t>
            </a:r>
          </a:p>
          <a:p>
            <a:pPr eaLnBrk="1" hangingPunct="1"/>
            <a:r>
              <a:rPr lang="en-US" smtClean="0"/>
              <a:t>A class that has no abstract methods is called a </a:t>
            </a:r>
            <a:r>
              <a:rPr lang="en-US" i="1" smtClean="0"/>
              <a:t>concrete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FD35E96-8729-43C2-B11B-2D715726D7B1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You Cannot Create Instances of an Abstract Class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abstract class can only be used to derive more specialized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While it may be useful to discuss employees in general, in reality an employee must be a salaried worker or an hourly worker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An abstract class constructor cannot be used to create an object of the abstract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a derived class constructor will include an invocation of the abstract class constructor in the form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85A447D-92B2-4F76-86BC-9BDAA8284059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An Abstract Class Is a Type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Although an object of an abstract class cannot be created, it is perfectly fine to have a parameter of an abstract class type</a:t>
            </a:r>
          </a:p>
          <a:p>
            <a:pPr lvl="1" eaLnBrk="1" hangingPunct="1"/>
            <a:r>
              <a:rPr lang="en-US" sz="2400" smtClean="0"/>
              <a:t>This makes it possible to plug in an object of any of its descendent classes</a:t>
            </a:r>
          </a:p>
          <a:p>
            <a:pPr eaLnBrk="1" hangingPunct="1"/>
            <a:r>
              <a:rPr lang="en-US" sz="2800" smtClean="0"/>
              <a:t>It is also fine to use a variable of an abstract class type, as long is it names objects of its concrete descendent classes only</a:t>
            </a:r>
          </a:p>
          <a:p>
            <a:pPr lvl="1" eaLnBrk="1" hangingPunct="1"/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17640E2-A246-4F27-8A62-17342EF78F5E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 Binding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Java uses late binding for all methods (except private,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,</a:t>
            </a:r>
            <a:r>
              <a:rPr lang="en-US" sz="2800" smtClean="0"/>
              <a:t> and static methods)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Because of late binding, a method can be written in a base class to perform a task, even if portions of that task aren't yet defined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For an example, the relationship between a base class called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800" smtClean="0"/>
              <a:t> and its derived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800" smtClean="0"/>
              <a:t> will be examined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B482DEA-462E-4446-B279-C3F5B3A67D6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800" smtClean="0"/>
              <a:t> class contains two instance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400" smtClean="0"/>
              <a:t>:  the name of an item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price</a:t>
            </a:r>
            <a:r>
              <a:rPr lang="en-US" sz="2400" smtClean="0"/>
              <a:t>:  the price of an item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contains three constructors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no-argument constructor that sets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400" smtClean="0"/>
              <a:t>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"No name yet"</a:t>
            </a:r>
            <a:r>
              <a:rPr lang="en-US" sz="2400" b="1" smtClean="0"/>
              <a:t>,</a:t>
            </a:r>
            <a:r>
              <a:rPr lang="en-US" sz="2400" smtClean="0"/>
              <a:t> and price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0.0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two-parameter constructor that takes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(for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400" smtClean="0"/>
              <a:t>) and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(for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price</a:t>
            </a:r>
            <a:r>
              <a:rPr lang="en-US" sz="24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copy constructor that takes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object as a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4E5A318-ADE6-4D65-A271-651544931F0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also has a set of accessors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getName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getPrice</a:t>
            </a:r>
            <a:r>
              <a:rPr lang="en-US" sz="2400" smtClean="0"/>
              <a:t>), mutators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setName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setPrice</a:t>
            </a:r>
            <a:r>
              <a:rPr lang="en-US" sz="2400" smtClean="0"/>
              <a:t>), overridden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methods, and a static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announcement</a:t>
            </a:r>
            <a:r>
              <a:rPr lang="en-US" sz="2400" smtClean="0"/>
              <a:t>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 has a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bill</a:t>
            </a:r>
            <a:r>
              <a:rPr lang="en-US" sz="2400" smtClean="0"/>
              <a:t>, that determines the bill for a sale, which simply returns the price of the item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It has two methods,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equalDeals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lessThan</a:t>
            </a:r>
            <a:r>
              <a:rPr lang="en-US" sz="2400" smtClean="0"/>
              <a:t>, each of which compares two sale objects </a:t>
            </a:r>
            <a:r>
              <a:rPr lang="en-US" sz="2400" i="1" smtClean="0"/>
              <a:t>by comparing their bills</a:t>
            </a:r>
            <a:r>
              <a:rPr lang="en-US" sz="2400" smtClean="0"/>
              <a:t> and returns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smtClean="0"/>
              <a:t> value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645FED6-2A09-4E6C-BA6B-D8A24CA6683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 class inherits the instance variables and methods from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400" smtClean="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addition, it has its own instance variable,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(a percent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price</a:t>
            </a:r>
            <a:r>
              <a:rPr lang="en-US" sz="2400" smtClean="0"/>
              <a:t>), and its own suitable constructor methods, accessor method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getDiscount</a:t>
            </a:r>
            <a:r>
              <a:rPr lang="en-US" sz="2400" smtClean="0"/>
              <a:t>), mutator method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setDiscount</a:t>
            </a:r>
            <a:r>
              <a:rPr lang="en-US" sz="2400" smtClean="0"/>
              <a:t>), overriden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method, and static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announcement</a:t>
            </a:r>
            <a:r>
              <a:rPr lang="en-US" sz="2400" smtClean="0"/>
              <a:t>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DiscountSale</a:t>
            </a:r>
            <a:r>
              <a:rPr lang="en-US" sz="2400" smtClean="0"/>
              <a:t> class has its own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bill</a:t>
            </a:r>
            <a:r>
              <a:rPr lang="en-US" sz="2400" smtClean="0"/>
              <a:t> method which computes the bill as a function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discount</a:t>
            </a:r>
            <a:r>
              <a:rPr lang="en-US" sz="2400" smtClean="0"/>
              <a:t> and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F2CDB20-F1A8-4C04-95F8-3501852AE12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Sale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DiscountSale</a:t>
            </a:r>
            <a:r>
              <a:rPr lang="en-US" sz="3200" smtClean="0"/>
              <a:t> 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Sale</a:t>
            </a:r>
            <a:r>
              <a:rPr lang="en-US" sz="2800" smtClean="0"/>
              <a:t>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lessThan</a:t>
            </a:r>
            <a:r>
              <a:rPr lang="en-US" sz="2800" smtClean="0"/>
              <a:t>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bill()</a:t>
            </a:r>
            <a:r>
              <a:rPr lang="en-US" sz="2400" smtClean="0"/>
              <a:t> method invocations: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lessThan (Sale otherSale)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if (otherSale == null)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System.out.println("Error: null object");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System.exit(0);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(bill( ) &lt; otherSale.bill( 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B6066FB7-D3C5-4E8C-A43A-1A83B3CA584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3428</Words>
  <Application>Microsoft Office PowerPoint</Application>
  <PresentationFormat>On-screen Show (4:3)</PresentationFormat>
  <Paragraphs>425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Chapter 8</vt:lpstr>
      <vt:lpstr>Introduction to Polymorphism</vt:lpstr>
      <vt:lpstr>Introduction to Polymorphism</vt:lpstr>
      <vt:lpstr>Late Binding</vt:lpstr>
      <vt:lpstr>Late Binding</vt:lpstr>
      <vt:lpstr>The Sale and DiscountSale Classes</vt:lpstr>
      <vt:lpstr>The Sale and DiscountSale Classes</vt:lpstr>
      <vt:lpstr>The Sale and DiscountSale Classes</vt:lpstr>
      <vt:lpstr>The Sale and DiscountSale Classes</vt:lpstr>
      <vt:lpstr>The Sale and DiscountSale Classes</vt:lpstr>
      <vt:lpstr>The Sale and DiscountSale Classes</vt:lpstr>
      <vt:lpstr>The Sale and DiscountSale Classes</vt:lpstr>
      <vt:lpstr>Pitfall:  No Late Binding for Static Methods</vt:lpstr>
      <vt:lpstr>Pitfall:  No Late Binding for Static Methods</vt:lpstr>
      <vt:lpstr>Pitfall:  No Late Binding for Static Methods</vt:lpstr>
      <vt:lpstr>Pitfall:  No Late Binding for Static Methods</vt:lpstr>
      <vt:lpstr>Pitfall:  No Late Binding for Static Methods</vt:lpstr>
      <vt:lpstr>The final Modifier</vt:lpstr>
      <vt:lpstr>Late Binding with toString</vt:lpstr>
      <vt:lpstr>Late Binding with toString</vt:lpstr>
      <vt:lpstr>An Object knows the Definitions of its Methods</vt:lpstr>
      <vt:lpstr>Upcasting and Downcasting</vt:lpstr>
      <vt:lpstr>Upcasting and Downcasting</vt:lpstr>
      <vt:lpstr>Pitfall:  Downcasting</vt:lpstr>
      <vt:lpstr>Tip:  Checking to See if Downcasting is Legitimate</vt:lpstr>
      <vt:lpstr>A First Look at the clone Method</vt:lpstr>
      <vt:lpstr>A First Look at the clone Method</vt:lpstr>
      <vt:lpstr>A First Look at the clone Method</vt:lpstr>
      <vt:lpstr>Pitfall:  Sometime the clone Method Return Type is Object</vt:lpstr>
      <vt:lpstr>Pitfall:  Sometime the clone Method Return Type is Object</vt:lpstr>
      <vt:lpstr>Pitfall:  Sometime the clone Method Return Type is Object</vt:lpstr>
      <vt:lpstr>Pitfall:  Limitations of Copy Constructors</vt:lpstr>
      <vt:lpstr>Pitfall:  Limitations of Copy Constructors</vt:lpstr>
      <vt:lpstr>Introduction to Abstract Classes</vt:lpstr>
      <vt:lpstr>Introduction to Abstract Classes</vt:lpstr>
      <vt:lpstr>Introduction to Abstract Classes</vt:lpstr>
      <vt:lpstr>Introduction to Abstract Classes</vt:lpstr>
      <vt:lpstr>Abstract Method</vt:lpstr>
      <vt:lpstr>Abstract Class</vt:lpstr>
      <vt:lpstr>Abstract Class</vt:lpstr>
      <vt:lpstr>Pitfall:  You Cannot Create Instances of an Abstract Class</vt:lpstr>
      <vt:lpstr>Tip:  An Abstract Class Is a Type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Binod</cp:lastModifiedBy>
  <cp:revision>22</cp:revision>
  <dcterms:created xsi:type="dcterms:W3CDTF">2006-08-16T00:00:00Z</dcterms:created>
  <dcterms:modified xsi:type="dcterms:W3CDTF">2016-02-03T13:17:09Z</dcterms:modified>
</cp:coreProperties>
</file>