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4" r:id="rId14"/>
    <p:sldId id="315" r:id="rId15"/>
    <p:sldId id="316" r:id="rId16"/>
    <p:sldId id="31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17" r:id="rId26"/>
    <p:sldId id="318" r:id="rId27"/>
    <p:sldId id="319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320" r:id="rId49"/>
    <p:sldId id="321" r:id="rId50"/>
    <p:sldId id="322" r:id="rId51"/>
    <p:sldId id="323" r:id="rId52"/>
    <p:sldId id="324" r:id="rId53"/>
    <p:sldId id="325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1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A658D1-63BC-4C58-80D5-5956F2B258FA}" type="datetimeFigureOut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8E7B36-6A93-4ED7-B463-951E55E29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791D5-B742-43BC-BBAC-E10FAB6306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5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31A98B-412F-4CB9-9E7A-62253902B6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90386-949D-45DD-B7EF-2E466D7E51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184B4C-4AE6-42CC-B98E-1CB4299EF4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AE28DC-CF1E-406F-BB5F-A34464C016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29C07-132F-4E88-B2ED-54C7F86619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743B7-16CD-4C37-A51B-BD6E0D958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9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AD1D2-CD26-46F9-BB9F-E554F4787E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4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49007-B27A-4551-BFD7-9182D4BF19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5D9A15-DDA9-4237-8866-36D4F5AE53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A7965F-77A1-4F4F-95CA-F5613C1EE3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34F86-7053-4F26-A12C-DCB8539FA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7F4D-CCCC-4411-846A-4AB470A2F3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B0000-54DD-4C88-A148-B82B0F70C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6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EF3A97-547F-4014-B6BB-43ADF0D9EF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4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D1F747-65F8-48D2-923D-B95FEB4660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6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F4D584-3326-42FA-A3D2-D1733E934C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8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5A3A93-0425-4A89-B991-0539581C6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7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7E67E9-6E49-43FC-B02B-DEE02496F5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7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D0841-D00D-4D05-AFEA-F5490A4097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D5506-F204-40B0-9468-9ACF02ED69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BF7E1-4284-4036-ADB4-3EEB6276BE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53F2B-BABB-4FFB-B4C4-C46498D5F8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5AA266-CE80-4305-A493-9AC6F53790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3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2C2B1-B0AD-4E7F-BE10-B5CA23D905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E50805-6A00-422A-9B05-C2D99814BF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0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29E8A1-DC21-4AD5-9334-FCA2B400C0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22B7D8-CEB3-4405-B8E3-1DD3EB4ED4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7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FE1C6-E42B-43B0-9A6E-004E67952F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0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2B6E8-0B07-4E7A-987D-08989647C6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0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137BED-0C76-4BB4-9BBE-56A83385C1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8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D34089-707B-46D0-89A8-E2CEFE0F6E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2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9C7A0F-B070-4805-A8EB-8BB8A35E46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A915F3-48AA-42A9-B7DA-60635C2F07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1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575E86-32FD-40B7-ADD0-39A9BA3066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C2ECAF-07B4-4150-B0FC-8C6B4697F8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4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621583-3786-4CEA-8F6C-63682D42F4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22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09F8CB-D5A6-44C5-A143-FDABB6DDE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9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0A2673-693F-4169-8D09-EAA917B934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78BA41-A029-44DE-BDB9-86AAD257B3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5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A7DC50-8937-4299-97C4-769B275CD7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6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0DD5B-B98F-44C7-9A42-123E11187A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90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3F2AE-518F-4713-A2ED-49973682C0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9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ED317A-D5E4-4DAB-86A6-3363E71296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A8CAD-9E86-49B2-B3A6-D21327D247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2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A03C8A-F1A8-4188-89D0-44D952B80E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59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56F9D9-09E1-472B-A580-0921C4EC70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31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DE813-56C7-4E4F-BB7D-6CCD82CC12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7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0B22A-E81B-4A23-BB41-EF5D456E5E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FBC8C7-DEF9-4D8A-A149-03077BBC81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9B8BB-2870-40D5-A53A-926D9E7024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AD50F-0B10-4F82-BC0F-7D8A121039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D3949C-2A20-49D2-91EB-28EEA392B7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8746-AA41-401F-B714-7979E1F54F33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8E49C6ED-BEC4-4055-BE4E-891B99B4F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8A63-D6EE-4D1B-A01E-FBA7B8FEA6B6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A1032A7-4BC7-4670-8889-9593911F1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7AB8-08D2-4763-B32B-1837D77037AE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1F8EA6C7-9581-4D28-ADAD-514DCCB8E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957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F9387D3-CFAE-4188-8832-D5128329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1CE9-1F9A-4A95-87AC-70489498F5FD}" type="datetime1">
              <a:rPr lang="en-US"/>
              <a:pPr>
                <a:defRPr/>
              </a:pPr>
              <a:t>6/17/2019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85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6178-7B82-4E33-A7B1-324594AAC6A9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C431180-ABC0-4A42-922C-BB1F98A48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52D82-9789-4243-AE46-32D622DAE072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4E085B2-4515-42DF-AE37-F17C47A7A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ACD4-7859-4D6A-A419-7F388982B2CC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035A3387-BFED-4C41-A955-FD82A0EC9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EEE7A-276A-4DC9-8624-68F4F900D1DB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14B2240-5631-49FA-8103-586BE59C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B6C80-E29C-4BE8-B4EE-421390504A2E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811B5449-085F-4647-90A0-C85E9515C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1983-F727-4E9D-8C4B-1DF9280EDBC4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61002E5-3B77-45EC-A26F-16103F834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4E38-4CF0-4CD4-AE93-18E119B33490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4A528C76-621E-4600-B256-E6AE051EA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9FE8CE-87A9-4A1D-A98F-5904C08A5704}" type="datetime1">
              <a:rPr lang="en-US"/>
              <a:pPr>
                <a:defRPr/>
              </a:pPr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8A56AF1-1345-461F-B066-EE877583E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Exception Handling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executed, two things can happen:</a:t>
            </a:r>
          </a:p>
          <a:p>
            <a:pPr lvl="1" eaLnBrk="1" hangingPunct="1">
              <a:buFontTx/>
              <a:buNone/>
            </a:pPr>
            <a:r>
              <a:rPr lang="en-US"/>
              <a:t>1.  No exception is thrown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executed to the end of the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skipped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execution continues with the code placed after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5485864-0A55-4775-9DC0-A167A17DFBD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038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2.  An exception is thrown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and caught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rest of 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skipped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Control is transferred to a following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(in simple cases)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thrown object is plugged in for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parameter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executed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code that follows that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executed (if any)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EC103A1-66BF-4A76-A804-C69709B21AC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your own code doesn’t throw the exception, but instead it is thrown by an existing Java library</a:t>
            </a:r>
          </a:p>
          <a:p>
            <a:r>
              <a:rPr lang="en-US" dirty="0"/>
              <a:t>Example: Input an integer using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What if the user doesn’t enter an integer?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dirty="0"/>
              <a:t> method throws an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InputMismatchException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36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Handling with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a user enters something other than a well-formed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800" dirty="0"/>
              <a:t> value, an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 dirty="0"/>
              <a:t> will be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Unless this exception is caught, the program will end with an error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the exception is caught,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can give code for some alternative action, such as asking the user to reenter the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96C58C1-A798-4D79-83B9-0EDCC7C1252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6130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InputMismatchException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/>
              <a:t> is in the standard Java package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program that refers to it must use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statement, such as the following: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java.util.InputMismatchException;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It is a descendent class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it is an unchecked exception and does not have to be caught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or declared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However, catching it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is allowed, and can sometimes be useful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6BCD472-4E7A-4465-90B8-C4F8C149D94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5670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Exception Controlled Loops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Sometimes it is better to simply loop through an action again when an exception is thrown, as follows: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 done = false;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while (! done)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done = true;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catch (SomeExceptionClass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SomeMoreCode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A24696A-4383-4CC0-A240-04FA6F1131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1103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Exception Controlled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9138"/>
            <a:ext cx="5537685" cy="54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2282"/>
            <a:ext cx="3667045" cy="200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3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There are more exception classes than just the single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 are more exception classes in the standard Java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New exception classes can be defined like any other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predefined exception classes have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 is a constructor that takes a single argument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class has an accessor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000"/>
              <a:t> that can recover the string given as an argument to the constructor when the exception object was created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programmer-defined classes should have the same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D457A82-A47C-46E3-9B7E-E35BBC8FD95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Classes from Standard Packages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Numerous predefined exception classes are included in the standard packages that come with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NoSuchMethodException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Many exception classes must be imported in order to use them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2009BD5-62B0-4527-9D10-DF0E074864E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Classes from Standard Packages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predefined exception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/>
              <a:t> is the root class for all exceptions</a:t>
            </a:r>
          </a:p>
          <a:p>
            <a:pPr lvl="1" eaLnBrk="1" hangingPunct="1"/>
            <a:r>
              <a:rPr lang="en-US" sz="2400"/>
              <a:t>Every exception class is a descendent class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Although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 class can be used directly in a class or program, it is most often used to define a derived class</a:t>
            </a:r>
          </a:p>
          <a:p>
            <a:pPr lvl="1" eaLnBrk="1" hangingPunct="1"/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 is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/>
              <a:t> package, and so requires no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3ACE6F8-F70E-4A8A-945C-B6F52FA396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Exception Handling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Sometimes the best outcome can be when nothing unusual happens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the case where exceptional things happen must also be prepared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Java exception handling facilities are used when the invocation of a method may cause something exceptional to occur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Often the exception is some type of error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917BC36-5D10-4507-9150-65A0FFE153E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getMessage</a:t>
            </a:r>
            <a:r>
              <a:rPr lang="en-US"/>
              <a:t>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. . . // method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throw new Exception(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 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String message = e.getMessage();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System.out.println(message);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  . .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6763AAA-8438-4FEE-B847-1526F32203A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getMessage</a:t>
            </a:r>
            <a:r>
              <a:rPr lang="en-US"/>
              <a:t> Method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Every exception has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instance variable that contains some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string typically identifies the reason for the 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previous example,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800"/>
              <a:t> is an argument to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/>
              <a:t>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is the string used for the value of the  string instance variable of exception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the method call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e.getMessage()</a:t>
            </a:r>
            <a:r>
              <a:rPr lang="en-US" sz="2400"/>
              <a:t> returns this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BDF7C7A-42C2-4F8E-BED8-4F10D4152DD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Exception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can throw an exception object of any exception class</a:t>
            </a:r>
          </a:p>
          <a:p>
            <a:pPr eaLnBrk="1" hangingPunct="1"/>
            <a:r>
              <a:rPr lang="en-US" sz="2800"/>
              <a:t>Instead of using a predefined class,  exception classes can be programmer-defined</a:t>
            </a:r>
          </a:p>
          <a:p>
            <a:pPr lvl="1" eaLnBrk="1" hangingPunct="1"/>
            <a:r>
              <a:rPr lang="en-US" sz="2400"/>
              <a:t> These can be tailored to carry the precise kinds of information needed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lvl="1" eaLnBrk="1" hangingPunct="1"/>
            <a:r>
              <a:rPr lang="en-US" sz="2400"/>
              <a:t>A different type of exception can be defined to identify each different exceptional situation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B34AB89-1B04-47F6-9227-2BCFFF55385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Exception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Every exception class to be defined must be a derived class of some already 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can be a derived class of any exception class in the standard Java libraries, or of any programmer defined exception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Constructors are the most important members to  define in an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They must behave appropriately with respect to the variables and methods inherited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Often, there are no other members, except those inherited from the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following exception class performs these basic tasks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2EFDBD1-22A6-4916-98B5-BA441747313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Programmer-Defined Exception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6F6C596-ED62-412D-8AE1-7838BDCC336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8738"/>
            <a:ext cx="875188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dirty="0"/>
              <a:t>Using our own Exception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1295400"/>
            <a:ext cx="85137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2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dirty="0"/>
              <a:t>Using our own Exception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371600"/>
            <a:ext cx="7446963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73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r>
              <a:rPr lang="en-US" dirty="0"/>
              <a:t>Using our own Exception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365875" cy="477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62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Tip:  An Exception Class Can Carry a Message of Any Type:  int Message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7480300" cy="407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exception class constructor can be defined that takes an argument of another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would stores its value in an instance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would need to define accessor methods for this instance variable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0D4120B-6393-422E-BAEF-1745A54CBC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 Exception Class with an </a:t>
            </a:r>
            <a:r>
              <a:rPr lang="en-US" sz="3200" b="1">
                <a:latin typeface="Courier New" pitchFamily="49" charset="0"/>
              </a:rPr>
              <a:t>int</a:t>
            </a:r>
            <a:r>
              <a:rPr lang="en-US" sz="3200"/>
              <a:t> Message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B43CB5D-76BE-4DD3-9F7B-8CB3BE4590A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6849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Exception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Java library software (or programmer-defined code) provides a mechanism that signals when something unusual happens</a:t>
            </a:r>
          </a:p>
          <a:p>
            <a:pPr lvl="1" eaLnBrk="1" hangingPunct="1"/>
            <a:r>
              <a:rPr lang="en-US" sz="2400"/>
              <a:t>This is called </a:t>
            </a:r>
            <a:r>
              <a:rPr lang="en-US" sz="2400" i="1"/>
              <a:t>throwing an exception</a:t>
            </a:r>
          </a:p>
          <a:p>
            <a:pPr eaLnBrk="1" hangingPunct="1"/>
            <a:r>
              <a:rPr lang="en-US" sz="2800"/>
              <a:t>In another place in the program, the programmer must provide code that deals with the exceptional case</a:t>
            </a:r>
          </a:p>
          <a:p>
            <a:pPr lvl="1" eaLnBrk="1" hangingPunct="1"/>
            <a:r>
              <a:rPr lang="en-US" sz="2400"/>
              <a:t>This is called </a:t>
            </a:r>
            <a:r>
              <a:rPr lang="en-US" sz="2400" i="1"/>
              <a:t>handling the exception</a:t>
            </a:r>
          </a:p>
          <a:p>
            <a:pPr eaLnBrk="1" hangingPunct="1"/>
            <a:endParaRPr lang="en-US" sz="2800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2297F5F-5DD2-4011-B862-DB54B0A5397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 Object Characteristics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two most important things about an exception object are its type (i.e., exception class) and the message it carries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message is sent along with the exception object as an instance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This message can be recovered with the accessor method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dirty="0"/>
              <a:t>, so that the catch block can use the message</a:t>
            </a:r>
            <a:endParaRPr lang="en-US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6D5C9AD-5DFB-4D5C-848E-7FEC6862E30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Programmer-Defined Exception Class Guidelines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Exception classes may be programmer-defined, but every such class must be a derived class of an already existing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class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dirty="0"/>
              <a:t> can be used as the base class, unless another exception class would be more suitable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At least two constructors should be defined, sometimes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exception class should allow for the fact that the method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 dirty="0"/>
              <a:t> is inherited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E26F500-BF59-4E32-A799-BEDB6C74D0F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CA8AA-027A-4CC7-BAF6-DCBDFF49CF84}"/>
              </a:ext>
            </a:extLst>
          </p:cNvPr>
          <p:cNvSpPr txBox="1"/>
          <p:nvPr/>
        </p:nvSpPr>
        <p:spPr>
          <a:xfrm>
            <a:off x="-2286000" y="3124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개의 생성자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getMessage</a:t>
            </a:r>
            <a:r>
              <a:rPr lang="ko-KR" altLang="en-US" dirty="0"/>
              <a:t>메소드를 상속받는 것을 허락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Preserve </a:t>
            </a:r>
            <a:r>
              <a:rPr lang="en-US" b="1">
                <a:latin typeface="Courier New" pitchFamily="49" charset="0"/>
              </a:rPr>
              <a:t>getMessage</a:t>
            </a:r>
            <a:endParaRPr lang="en-US">
              <a:latin typeface="Courier New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 all predefined exception classes,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 dirty="0"/>
              <a:t> returns the string that is passed to its constructor as an argument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Or it will return a default string if no argument is used with the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This behavior must be preserved in all programmer-defined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constructor must be included having a string parameter whose body begins with a call to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super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call to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dirty="0"/>
              <a:t> must use the parameter as its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no-argument constructor must also be included whose body begins with a call to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call to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dirty="0"/>
              <a:t> must use a default string as its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26C0C94-AF94-4B45-B284-D5A1C7441ED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98800C-E272-49C3-90E4-00DB5BD4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8184" y="563563"/>
            <a:ext cx="3648075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86C7-30DE-4B19-96C2-C23FAC2C0BDD}"/>
              </a:ext>
            </a:extLst>
          </p:cNvPr>
          <p:cNvSpPr txBox="1"/>
          <p:nvPr/>
        </p:nvSpPr>
        <p:spPr>
          <a:xfrm>
            <a:off x="-2362200" y="2763818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parameter</a:t>
            </a:r>
            <a:r>
              <a:rPr lang="ko-KR" altLang="en-US" dirty="0"/>
              <a:t>를 가지는 생성자를 </a:t>
            </a:r>
            <a:r>
              <a:rPr lang="ko-KR" altLang="en-US" dirty="0" err="1"/>
              <a:t>포함해야하며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는 </a:t>
            </a:r>
            <a:r>
              <a:rPr lang="en-US" altLang="ko-KR" dirty="0"/>
              <a:t>super</a:t>
            </a:r>
            <a:r>
              <a:rPr lang="ko-KR" altLang="en-US" dirty="0" err="1"/>
              <a:t>로시작한다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Super</a:t>
            </a:r>
            <a:r>
              <a:rPr lang="ko-KR" altLang="en-US" dirty="0"/>
              <a:t>는 파라미터를 반드시 사용해야한다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Argumnet</a:t>
            </a:r>
            <a:r>
              <a:rPr lang="ko-KR" altLang="en-US" dirty="0"/>
              <a:t>가 없는 생성자의 </a:t>
            </a:r>
            <a:r>
              <a:rPr lang="en-US" altLang="ko-KR" dirty="0"/>
              <a:t>body</a:t>
            </a:r>
            <a:r>
              <a:rPr lang="ko-KR" altLang="en-US" dirty="0"/>
              <a:t>는 </a:t>
            </a:r>
            <a:r>
              <a:rPr lang="en-US" altLang="ko-KR" dirty="0"/>
              <a:t>super</a:t>
            </a:r>
            <a:r>
              <a:rPr lang="ko-KR" altLang="en-US" dirty="0"/>
              <a:t>로 시작해야한다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Super</a:t>
            </a:r>
            <a:r>
              <a:rPr lang="ko-KR" altLang="en-US" dirty="0"/>
              <a:t>는 </a:t>
            </a:r>
            <a:r>
              <a:rPr lang="en-US" altLang="ko-KR" dirty="0"/>
              <a:t>fault string</a:t>
            </a:r>
            <a:r>
              <a:rPr lang="ko-KR" altLang="en-US" dirty="0"/>
              <a:t>을 사용해야한다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C8B998D-8D28-40C0-A302-6FE83E6C7896}"/>
              </a:ext>
            </a:extLst>
          </p:cNvPr>
          <p:cNvSpPr/>
          <p:nvPr/>
        </p:nvSpPr>
        <p:spPr>
          <a:xfrm>
            <a:off x="-2537927" y="2892490"/>
            <a:ext cx="195943" cy="1306286"/>
          </a:xfrm>
          <a:custGeom>
            <a:avLst/>
            <a:gdLst>
              <a:gd name="connsiteX0" fmla="*/ 121298 w 195943"/>
              <a:gd name="connsiteY0" fmla="*/ 0 h 1306286"/>
              <a:gd name="connsiteX1" fmla="*/ 74645 w 195943"/>
              <a:gd name="connsiteY1" fmla="*/ 111967 h 1306286"/>
              <a:gd name="connsiteX2" fmla="*/ 65315 w 195943"/>
              <a:gd name="connsiteY2" fmla="*/ 139959 h 1306286"/>
              <a:gd name="connsiteX3" fmla="*/ 55984 w 195943"/>
              <a:gd name="connsiteY3" fmla="*/ 167951 h 1306286"/>
              <a:gd name="connsiteX4" fmla="*/ 46654 w 195943"/>
              <a:gd name="connsiteY4" fmla="*/ 242596 h 1306286"/>
              <a:gd name="connsiteX5" fmla="*/ 37323 w 195943"/>
              <a:gd name="connsiteY5" fmla="*/ 270588 h 1306286"/>
              <a:gd name="connsiteX6" fmla="*/ 27992 w 195943"/>
              <a:gd name="connsiteY6" fmla="*/ 307910 h 1306286"/>
              <a:gd name="connsiteX7" fmla="*/ 18662 w 195943"/>
              <a:gd name="connsiteY7" fmla="*/ 410547 h 1306286"/>
              <a:gd name="connsiteX8" fmla="*/ 9331 w 195943"/>
              <a:gd name="connsiteY8" fmla="*/ 457200 h 1306286"/>
              <a:gd name="connsiteX9" fmla="*/ 0 w 195943"/>
              <a:gd name="connsiteY9" fmla="*/ 559837 h 1306286"/>
              <a:gd name="connsiteX10" fmla="*/ 9331 w 195943"/>
              <a:gd name="connsiteY10" fmla="*/ 709126 h 1306286"/>
              <a:gd name="connsiteX11" fmla="*/ 18662 w 195943"/>
              <a:gd name="connsiteY11" fmla="*/ 737118 h 1306286"/>
              <a:gd name="connsiteX12" fmla="*/ 37323 w 195943"/>
              <a:gd name="connsiteY12" fmla="*/ 830424 h 1306286"/>
              <a:gd name="connsiteX13" fmla="*/ 55984 w 195943"/>
              <a:gd name="connsiteY13" fmla="*/ 886408 h 1306286"/>
              <a:gd name="connsiteX14" fmla="*/ 74645 w 195943"/>
              <a:gd name="connsiteY14" fmla="*/ 914400 h 1306286"/>
              <a:gd name="connsiteX15" fmla="*/ 102637 w 195943"/>
              <a:gd name="connsiteY15" fmla="*/ 1017037 h 1306286"/>
              <a:gd name="connsiteX16" fmla="*/ 121298 w 195943"/>
              <a:gd name="connsiteY16" fmla="*/ 1054359 h 1306286"/>
              <a:gd name="connsiteX17" fmla="*/ 149290 w 195943"/>
              <a:gd name="connsiteY17" fmla="*/ 1147665 h 1306286"/>
              <a:gd name="connsiteX18" fmla="*/ 158621 w 195943"/>
              <a:gd name="connsiteY18" fmla="*/ 1175657 h 1306286"/>
              <a:gd name="connsiteX19" fmla="*/ 186613 w 195943"/>
              <a:gd name="connsiteY19" fmla="*/ 1278294 h 1306286"/>
              <a:gd name="connsiteX20" fmla="*/ 195943 w 195943"/>
              <a:gd name="connsiteY2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943" h="1306286">
                <a:moveTo>
                  <a:pt x="121298" y="0"/>
                </a:moveTo>
                <a:cubicBezTo>
                  <a:pt x="84513" y="73571"/>
                  <a:pt x="99902" y="36196"/>
                  <a:pt x="74645" y="111967"/>
                </a:cubicBezTo>
                <a:lnTo>
                  <a:pt x="65315" y="139959"/>
                </a:lnTo>
                <a:lnTo>
                  <a:pt x="55984" y="167951"/>
                </a:lnTo>
                <a:cubicBezTo>
                  <a:pt x="52874" y="192833"/>
                  <a:pt x="51140" y="217925"/>
                  <a:pt x="46654" y="242596"/>
                </a:cubicBezTo>
                <a:cubicBezTo>
                  <a:pt x="44895" y="252273"/>
                  <a:pt x="40025" y="261131"/>
                  <a:pt x="37323" y="270588"/>
                </a:cubicBezTo>
                <a:cubicBezTo>
                  <a:pt x="33800" y="282918"/>
                  <a:pt x="31102" y="295469"/>
                  <a:pt x="27992" y="307910"/>
                </a:cubicBezTo>
                <a:cubicBezTo>
                  <a:pt x="24882" y="342122"/>
                  <a:pt x="22923" y="376459"/>
                  <a:pt x="18662" y="410547"/>
                </a:cubicBezTo>
                <a:cubicBezTo>
                  <a:pt x="16695" y="426284"/>
                  <a:pt x="11298" y="441463"/>
                  <a:pt x="9331" y="457200"/>
                </a:cubicBezTo>
                <a:cubicBezTo>
                  <a:pt x="5070" y="491288"/>
                  <a:pt x="3110" y="525625"/>
                  <a:pt x="0" y="559837"/>
                </a:cubicBezTo>
                <a:cubicBezTo>
                  <a:pt x="3110" y="609600"/>
                  <a:pt x="4111" y="659540"/>
                  <a:pt x="9331" y="709126"/>
                </a:cubicBezTo>
                <a:cubicBezTo>
                  <a:pt x="10361" y="718907"/>
                  <a:pt x="16528" y="727517"/>
                  <a:pt x="18662" y="737118"/>
                </a:cubicBezTo>
                <a:cubicBezTo>
                  <a:pt x="33078" y="801990"/>
                  <a:pt x="21385" y="777297"/>
                  <a:pt x="37323" y="830424"/>
                </a:cubicBezTo>
                <a:cubicBezTo>
                  <a:pt x="42975" y="849265"/>
                  <a:pt x="45073" y="870041"/>
                  <a:pt x="55984" y="886408"/>
                </a:cubicBezTo>
                <a:lnTo>
                  <a:pt x="74645" y="914400"/>
                </a:lnTo>
                <a:cubicBezTo>
                  <a:pt x="77495" y="925798"/>
                  <a:pt x="92176" y="992626"/>
                  <a:pt x="102637" y="1017037"/>
                </a:cubicBezTo>
                <a:cubicBezTo>
                  <a:pt x="108116" y="1029822"/>
                  <a:pt x="116132" y="1041445"/>
                  <a:pt x="121298" y="1054359"/>
                </a:cubicBezTo>
                <a:cubicBezTo>
                  <a:pt x="143477" y="1109806"/>
                  <a:pt x="135540" y="1099540"/>
                  <a:pt x="149290" y="1147665"/>
                </a:cubicBezTo>
                <a:cubicBezTo>
                  <a:pt x="151992" y="1157122"/>
                  <a:pt x="156236" y="1166115"/>
                  <a:pt x="158621" y="1175657"/>
                </a:cubicBezTo>
                <a:cubicBezTo>
                  <a:pt x="185001" y="1281178"/>
                  <a:pt x="146572" y="1158172"/>
                  <a:pt x="186613" y="1278294"/>
                </a:cubicBezTo>
                <a:lnTo>
                  <a:pt x="195943" y="130628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570D9AF-B537-4AE7-802E-F732973111F8}"/>
              </a:ext>
            </a:extLst>
          </p:cNvPr>
          <p:cNvSpPr/>
          <p:nvPr/>
        </p:nvSpPr>
        <p:spPr>
          <a:xfrm>
            <a:off x="-2570911" y="2136710"/>
            <a:ext cx="70343" cy="1045029"/>
          </a:xfrm>
          <a:custGeom>
            <a:avLst/>
            <a:gdLst>
              <a:gd name="connsiteX0" fmla="*/ 14323 w 70343"/>
              <a:gd name="connsiteY0" fmla="*/ 0 h 1045029"/>
              <a:gd name="connsiteX1" fmla="*/ 14323 w 70343"/>
              <a:gd name="connsiteY1" fmla="*/ 289249 h 1045029"/>
              <a:gd name="connsiteX2" fmla="*/ 23654 w 70343"/>
              <a:gd name="connsiteY2" fmla="*/ 410547 h 1045029"/>
              <a:gd name="connsiteX3" fmla="*/ 32984 w 70343"/>
              <a:gd name="connsiteY3" fmla="*/ 662474 h 1045029"/>
              <a:gd name="connsiteX4" fmla="*/ 32984 w 70343"/>
              <a:gd name="connsiteY4" fmla="*/ 923731 h 1045029"/>
              <a:gd name="connsiteX5" fmla="*/ 51646 w 70343"/>
              <a:gd name="connsiteY5" fmla="*/ 1007706 h 1045029"/>
              <a:gd name="connsiteX6" fmla="*/ 70307 w 70343"/>
              <a:gd name="connsiteY6" fmla="*/ 1045029 h 10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43" h="1045029">
                <a:moveTo>
                  <a:pt x="14323" y="0"/>
                </a:moveTo>
                <a:cubicBezTo>
                  <a:pt x="-10360" y="123422"/>
                  <a:pt x="1746" y="43994"/>
                  <a:pt x="14323" y="289249"/>
                </a:cubicBezTo>
                <a:cubicBezTo>
                  <a:pt x="16400" y="329748"/>
                  <a:pt x="20544" y="370114"/>
                  <a:pt x="23654" y="410547"/>
                </a:cubicBezTo>
                <a:cubicBezTo>
                  <a:pt x="26764" y="494523"/>
                  <a:pt x="32984" y="578441"/>
                  <a:pt x="32984" y="662474"/>
                </a:cubicBezTo>
                <a:lnTo>
                  <a:pt x="32984" y="923731"/>
                </a:lnTo>
                <a:cubicBezTo>
                  <a:pt x="33602" y="929602"/>
                  <a:pt x="47547" y="998143"/>
                  <a:pt x="51646" y="1007706"/>
                </a:cubicBezTo>
                <a:cubicBezTo>
                  <a:pt x="72032" y="1055274"/>
                  <a:pt x="70307" y="1019772"/>
                  <a:pt x="70307" y="1045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E1B7759-8919-438E-A70F-E47D4D4429F5}"/>
              </a:ext>
            </a:extLst>
          </p:cNvPr>
          <p:cNvSpPr/>
          <p:nvPr/>
        </p:nvSpPr>
        <p:spPr>
          <a:xfrm>
            <a:off x="-2472612" y="4683967"/>
            <a:ext cx="102671" cy="1306286"/>
          </a:xfrm>
          <a:custGeom>
            <a:avLst/>
            <a:gdLst>
              <a:gd name="connsiteX0" fmla="*/ 46653 w 102671"/>
              <a:gd name="connsiteY0" fmla="*/ 0 h 1306286"/>
              <a:gd name="connsiteX1" fmla="*/ 37322 w 102671"/>
              <a:gd name="connsiteY1" fmla="*/ 46653 h 1306286"/>
              <a:gd name="connsiteX2" fmla="*/ 18661 w 102671"/>
              <a:gd name="connsiteY2" fmla="*/ 167951 h 1306286"/>
              <a:gd name="connsiteX3" fmla="*/ 27992 w 102671"/>
              <a:gd name="connsiteY3" fmla="*/ 279919 h 1306286"/>
              <a:gd name="connsiteX4" fmla="*/ 37322 w 102671"/>
              <a:gd name="connsiteY4" fmla="*/ 307911 h 1306286"/>
              <a:gd name="connsiteX5" fmla="*/ 27992 w 102671"/>
              <a:gd name="connsiteY5" fmla="*/ 597160 h 1306286"/>
              <a:gd name="connsiteX6" fmla="*/ 18661 w 102671"/>
              <a:gd name="connsiteY6" fmla="*/ 653143 h 1306286"/>
              <a:gd name="connsiteX7" fmla="*/ 0 w 102671"/>
              <a:gd name="connsiteY7" fmla="*/ 877078 h 1306286"/>
              <a:gd name="connsiteX8" fmla="*/ 9330 w 102671"/>
              <a:gd name="connsiteY8" fmla="*/ 1110343 h 1306286"/>
              <a:gd name="connsiteX9" fmla="*/ 18661 w 102671"/>
              <a:gd name="connsiteY9" fmla="*/ 1156996 h 1306286"/>
              <a:gd name="connsiteX10" fmla="*/ 37322 w 102671"/>
              <a:gd name="connsiteY10" fmla="*/ 1184988 h 1306286"/>
              <a:gd name="connsiteX11" fmla="*/ 46653 w 102671"/>
              <a:gd name="connsiteY11" fmla="*/ 1212980 h 1306286"/>
              <a:gd name="connsiteX12" fmla="*/ 65314 w 102671"/>
              <a:gd name="connsiteY12" fmla="*/ 1240972 h 1306286"/>
              <a:gd name="connsiteX13" fmla="*/ 74645 w 102671"/>
              <a:gd name="connsiteY13" fmla="*/ 1268964 h 1306286"/>
              <a:gd name="connsiteX14" fmla="*/ 102636 w 102671"/>
              <a:gd name="connsiteY1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2671" h="1306286">
                <a:moveTo>
                  <a:pt x="46653" y="0"/>
                </a:moveTo>
                <a:cubicBezTo>
                  <a:pt x="43543" y="15551"/>
                  <a:pt x="40159" y="31050"/>
                  <a:pt x="37322" y="46653"/>
                </a:cubicBezTo>
                <a:cubicBezTo>
                  <a:pt x="28696" y="94097"/>
                  <a:pt x="25647" y="119054"/>
                  <a:pt x="18661" y="167951"/>
                </a:cubicBezTo>
                <a:cubicBezTo>
                  <a:pt x="21771" y="205274"/>
                  <a:pt x="23042" y="242795"/>
                  <a:pt x="27992" y="279919"/>
                </a:cubicBezTo>
                <a:cubicBezTo>
                  <a:pt x="29292" y="289668"/>
                  <a:pt x="37322" y="298076"/>
                  <a:pt x="37322" y="307911"/>
                </a:cubicBezTo>
                <a:cubicBezTo>
                  <a:pt x="37322" y="404377"/>
                  <a:pt x="33199" y="500834"/>
                  <a:pt x="27992" y="597160"/>
                </a:cubicBezTo>
                <a:cubicBezTo>
                  <a:pt x="26971" y="616051"/>
                  <a:pt x="20872" y="634354"/>
                  <a:pt x="18661" y="653143"/>
                </a:cubicBezTo>
                <a:cubicBezTo>
                  <a:pt x="12880" y="702280"/>
                  <a:pt x="3440" y="832354"/>
                  <a:pt x="0" y="877078"/>
                </a:cubicBezTo>
                <a:cubicBezTo>
                  <a:pt x="3110" y="954833"/>
                  <a:pt x="4154" y="1032698"/>
                  <a:pt x="9330" y="1110343"/>
                </a:cubicBezTo>
                <a:cubicBezTo>
                  <a:pt x="10385" y="1126167"/>
                  <a:pt x="13093" y="1142147"/>
                  <a:pt x="18661" y="1156996"/>
                </a:cubicBezTo>
                <a:cubicBezTo>
                  <a:pt x="22599" y="1167496"/>
                  <a:pt x="32307" y="1174958"/>
                  <a:pt x="37322" y="1184988"/>
                </a:cubicBezTo>
                <a:cubicBezTo>
                  <a:pt x="41721" y="1193785"/>
                  <a:pt x="42254" y="1204183"/>
                  <a:pt x="46653" y="1212980"/>
                </a:cubicBezTo>
                <a:cubicBezTo>
                  <a:pt x="51668" y="1223010"/>
                  <a:pt x="60299" y="1230942"/>
                  <a:pt x="65314" y="1240972"/>
                </a:cubicBezTo>
                <a:cubicBezTo>
                  <a:pt x="69713" y="1249769"/>
                  <a:pt x="69189" y="1260780"/>
                  <a:pt x="74645" y="1268964"/>
                </a:cubicBezTo>
                <a:cubicBezTo>
                  <a:pt x="104835" y="1314250"/>
                  <a:pt x="102636" y="1280202"/>
                  <a:pt x="102636" y="1306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EEAC68E-5807-4464-9032-8612E50143AF}"/>
              </a:ext>
            </a:extLst>
          </p:cNvPr>
          <p:cNvSpPr/>
          <p:nvPr/>
        </p:nvSpPr>
        <p:spPr>
          <a:xfrm>
            <a:off x="-2761861" y="1017037"/>
            <a:ext cx="363894" cy="4310743"/>
          </a:xfrm>
          <a:custGeom>
            <a:avLst/>
            <a:gdLst>
              <a:gd name="connsiteX0" fmla="*/ 363894 w 363894"/>
              <a:gd name="connsiteY0" fmla="*/ 0 h 4310743"/>
              <a:gd name="connsiteX1" fmla="*/ 317241 w 363894"/>
              <a:gd name="connsiteY1" fmla="*/ 83975 h 4310743"/>
              <a:gd name="connsiteX2" fmla="*/ 289249 w 363894"/>
              <a:gd name="connsiteY2" fmla="*/ 167951 h 4310743"/>
              <a:gd name="connsiteX3" fmla="*/ 270588 w 363894"/>
              <a:gd name="connsiteY3" fmla="*/ 205273 h 4310743"/>
              <a:gd name="connsiteX4" fmla="*/ 261257 w 363894"/>
              <a:gd name="connsiteY4" fmla="*/ 233265 h 4310743"/>
              <a:gd name="connsiteX5" fmla="*/ 223934 w 363894"/>
              <a:gd name="connsiteY5" fmla="*/ 279918 h 4310743"/>
              <a:gd name="connsiteX6" fmla="*/ 205273 w 363894"/>
              <a:gd name="connsiteY6" fmla="*/ 354563 h 4310743"/>
              <a:gd name="connsiteX7" fmla="*/ 167951 w 363894"/>
              <a:gd name="connsiteY7" fmla="*/ 447869 h 4310743"/>
              <a:gd name="connsiteX8" fmla="*/ 149290 w 363894"/>
              <a:gd name="connsiteY8" fmla="*/ 513183 h 4310743"/>
              <a:gd name="connsiteX9" fmla="*/ 130628 w 363894"/>
              <a:gd name="connsiteY9" fmla="*/ 578498 h 4310743"/>
              <a:gd name="connsiteX10" fmla="*/ 121298 w 363894"/>
              <a:gd name="connsiteY10" fmla="*/ 634481 h 4310743"/>
              <a:gd name="connsiteX11" fmla="*/ 83975 w 363894"/>
              <a:gd name="connsiteY11" fmla="*/ 709126 h 4310743"/>
              <a:gd name="connsiteX12" fmla="*/ 65314 w 363894"/>
              <a:gd name="connsiteY12" fmla="*/ 811763 h 4310743"/>
              <a:gd name="connsiteX13" fmla="*/ 46653 w 363894"/>
              <a:gd name="connsiteY13" fmla="*/ 877077 h 4310743"/>
              <a:gd name="connsiteX14" fmla="*/ 27992 w 363894"/>
              <a:gd name="connsiteY14" fmla="*/ 1707502 h 4310743"/>
              <a:gd name="connsiteX15" fmla="*/ 18661 w 363894"/>
              <a:gd name="connsiteY15" fmla="*/ 2015412 h 4310743"/>
              <a:gd name="connsiteX16" fmla="*/ 0 w 363894"/>
              <a:gd name="connsiteY16" fmla="*/ 2136710 h 4310743"/>
              <a:gd name="connsiteX17" fmla="*/ 9330 w 363894"/>
              <a:gd name="connsiteY17" fmla="*/ 2267339 h 4310743"/>
              <a:gd name="connsiteX18" fmla="*/ 18661 w 363894"/>
              <a:gd name="connsiteY18" fmla="*/ 2463281 h 4310743"/>
              <a:gd name="connsiteX19" fmla="*/ 27992 w 363894"/>
              <a:gd name="connsiteY19" fmla="*/ 2528596 h 4310743"/>
              <a:gd name="connsiteX20" fmla="*/ 37322 w 363894"/>
              <a:gd name="connsiteY20" fmla="*/ 2612571 h 4310743"/>
              <a:gd name="connsiteX21" fmla="*/ 55983 w 363894"/>
              <a:gd name="connsiteY21" fmla="*/ 2677885 h 4310743"/>
              <a:gd name="connsiteX22" fmla="*/ 74645 w 363894"/>
              <a:gd name="connsiteY22" fmla="*/ 2771192 h 4310743"/>
              <a:gd name="connsiteX23" fmla="*/ 55983 w 363894"/>
              <a:gd name="connsiteY23" fmla="*/ 2920481 h 4310743"/>
              <a:gd name="connsiteX24" fmla="*/ 46653 w 363894"/>
              <a:gd name="connsiteY24" fmla="*/ 3041779 h 4310743"/>
              <a:gd name="connsiteX25" fmla="*/ 27992 w 363894"/>
              <a:gd name="connsiteY25" fmla="*/ 3097763 h 4310743"/>
              <a:gd name="connsiteX26" fmla="*/ 37322 w 363894"/>
              <a:gd name="connsiteY26" fmla="*/ 3442996 h 4310743"/>
              <a:gd name="connsiteX27" fmla="*/ 55983 w 363894"/>
              <a:gd name="connsiteY27" fmla="*/ 3620277 h 4310743"/>
              <a:gd name="connsiteX28" fmla="*/ 65314 w 363894"/>
              <a:gd name="connsiteY28" fmla="*/ 3722914 h 4310743"/>
              <a:gd name="connsiteX29" fmla="*/ 74645 w 363894"/>
              <a:gd name="connsiteY29" fmla="*/ 3760236 h 4310743"/>
              <a:gd name="connsiteX30" fmla="*/ 83975 w 363894"/>
              <a:gd name="connsiteY30" fmla="*/ 3816220 h 4310743"/>
              <a:gd name="connsiteX31" fmla="*/ 102637 w 363894"/>
              <a:gd name="connsiteY31" fmla="*/ 3881534 h 4310743"/>
              <a:gd name="connsiteX32" fmla="*/ 111967 w 363894"/>
              <a:gd name="connsiteY32" fmla="*/ 3918857 h 4310743"/>
              <a:gd name="connsiteX33" fmla="*/ 121298 w 363894"/>
              <a:gd name="connsiteY33" fmla="*/ 3946849 h 4310743"/>
              <a:gd name="connsiteX34" fmla="*/ 139959 w 363894"/>
              <a:gd name="connsiteY34" fmla="*/ 4030824 h 4310743"/>
              <a:gd name="connsiteX35" fmla="*/ 149290 w 363894"/>
              <a:gd name="connsiteY35" fmla="*/ 4058816 h 4310743"/>
              <a:gd name="connsiteX36" fmla="*/ 158620 w 363894"/>
              <a:gd name="connsiteY36" fmla="*/ 4096139 h 4310743"/>
              <a:gd name="connsiteX37" fmla="*/ 214604 w 363894"/>
              <a:gd name="connsiteY37" fmla="*/ 4189445 h 4310743"/>
              <a:gd name="connsiteX38" fmla="*/ 251926 w 363894"/>
              <a:gd name="connsiteY38" fmla="*/ 4236098 h 4310743"/>
              <a:gd name="connsiteX39" fmla="*/ 289249 w 363894"/>
              <a:gd name="connsiteY39" fmla="*/ 4282751 h 4310743"/>
              <a:gd name="connsiteX40" fmla="*/ 307910 w 363894"/>
              <a:gd name="connsiteY40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3894" h="4310743">
                <a:moveTo>
                  <a:pt x="363894" y="0"/>
                </a:moveTo>
                <a:cubicBezTo>
                  <a:pt x="348343" y="27992"/>
                  <a:pt x="330246" y="54714"/>
                  <a:pt x="317241" y="83975"/>
                </a:cubicBezTo>
                <a:cubicBezTo>
                  <a:pt x="305257" y="110938"/>
                  <a:pt x="302445" y="141560"/>
                  <a:pt x="289249" y="167951"/>
                </a:cubicBezTo>
                <a:cubicBezTo>
                  <a:pt x="283029" y="180392"/>
                  <a:pt x="276067" y="192489"/>
                  <a:pt x="270588" y="205273"/>
                </a:cubicBezTo>
                <a:cubicBezTo>
                  <a:pt x="266714" y="214313"/>
                  <a:pt x="265656" y="224468"/>
                  <a:pt x="261257" y="233265"/>
                </a:cubicBezTo>
                <a:cubicBezTo>
                  <a:pt x="249485" y="256808"/>
                  <a:pt x="241293" y="262560"/>
                  <a:pt x="223934" y="279918"/>
                </a:cubicBezTo>
                <a:cubicBezTo>
                  <a:pt x="218457" y="307306"/>
                  <a:pt x="216034" y="329455"/>
                  <a:pt x="205273" y="354563"/>
                </a:cubicBezTo>
                <a:cubicBezTo>
                  <a:pt x="182106" y="408620"/>
                  <a:pt x="184943" y="379905"/>
                  <a:pt x="167951" y="447869"/>
                </a:cubicBezTo>
                <a:cubicBezTo>
                  <a:pt x="138780" y="564551"/>
                  <a:pt x="176062" y="419481"/>
                  <a:pt x="149290" y="513183"/>
                </a:cubicBezTo>
                <a:cubicBezTo>
                  <a:pt x="125863" y="595177"/>
                  <a:pt x="152996" y="511397"/>
                  <a:pt x="130628" y="578498"/>
                </a:cubicBezTo>
                <a:cubicBezTo>
                  <a:pt x="127518" y="597159"/>
                  <a:pt x="126276" y="616229"/>
                  <a:pt x="121298" y="634481"/>
                </a:cubicBezTo>
                <a:cubicBezTo>
                  <a:pt x="110763" y="673111"/>
                  <a:pt x="103699" y="679542"/>
                  <a:pt x="83975" y="709126"/>
                </a:cubicBezTo>
                <a:cubicBezTo>
                  <a:pt x="63957" y="769185"/>
                  <a:pt x="82900" y="706252"/>
                  <a:pt x="65314" y="811763"/>
                </a:cubicBezTo>
                <a:cubicBezTo>
                  <a:pt x="61410" y="835189"/>
                  <a:pt x="54046" y="854896"/>
                  <a:pt x="46653" y="877077"/>
                </a:cubicBezTo>
                <a:cubicBezTo>
                  <a:pt x="24303" y="1301707"/>
                  <a:pt x="43960" y="885125"/>
                  <a:pt x="27992" y="1707502"/>
                </a:cubicBezTo>
                <a:cubicBezTo>
                  <a:pt x="25999" y="1810166"/>
                  <a:pt x="23789" y="1912856"/>
                  <a:pt x="18661" y="2015412"/>
                </a:cubicBezTo>
                <a:cubicBezTo>
                  <a:pt x="17804" y="2032552"/>
                  <a:pt x="3354" y="2116585"/>
                  <a:pt x="0" y="2136710"/>
                </a:cubicBezTo>
                <a:cubicBezTo>
                  <a:pt x="3110" y="2180253"/>
                  <a:pt x="6840" y="2223756"/>
                  <a:pt x="9330" y="2267339"/>
                </a:cubicBezTo>
                <a:cubicBezTo>
                  <a:pt x="13060" y="2332621"/>
                  <a:pt x="14002" y="2398059"/>
                  <a:pt x="18661" y="2463281"/>
                </a:cubicBezTo>
                <a:cubicBezTo>
                  <a:pt x="20228" y="2485218"/>
                  <a:pt x="25264" y="2506773"/>
                  <a:pt x="27992" y="2528596"/>
                </a:cubicBezTo>
                <a:cubicBezTo>
                  <a:pt x="31485" y="2556542"/>
                  <a:pt x="33040" y="2584735"/>
                  <a:pt x="37322" y="2612571"/>
                </a:cubicBezTo>
                <a:cubicBezTo>
                  <a:pt x="46258" y="2670655"/>
                  <a:pt x="44730" y="2629124"/>
                  <a:pt x="55983" y="2677885"/>
                </a:cubicBezTo>
                <a:cubicBezTo>
                  <a:pt x="63115" y="2708791"/>
                  <a:pt x="74645" y="2771192"/>
                  <a:pt x="74645" y="2771192"/>
                </a:cubicBezTo>
                <a:cubicBezTo>
                  <a:pt x="68424" y="2820955"/>
                  <a:pt x="61143" y="2870597"/>
                  <a:pt x="55983" y="2920481"/>
                </a:cubicBezTo>
                <a:cubicBezTo>
                  <a:pt x="51810" y="2960818"/>
                  <a:pt x="52977" y="3001723"/>
                  <a:pt x="46653" y="3041779"/>
                </a:cubicBezTo>
                <a:cubicBezTo>
                  <a:pt x="43585" y="3061209"/>
                  <a:pt x="27992" y="3097763"/>
                  <a:pt x="27992" y="3097763"/>
                </a:cubicBezTo>
                <a:cubicBezTo>
                  <a:pt x="31102" y="3212841"/>
                  <a:pt x="32627" y="3327972"/>
                  <a:pt x="37322" y="3442996"/>
                </a:cubicBezTo>
                <a:cubicBezTo>
                  <a:pt x="42694" y="3574620"/>
                  <a:pt x="44754" y="3519215"/>
                  <a:pt x="55983" y="3620277"/>
                </a:cubicBezTo>
                <a:cubicBezTo>
                  <a:pt x="59777" y="3654420"/>
                  <a:pt x="60774" y="3688862"/>
                  <a:pt x="65314" y="3722914"/>
                </a:cubicBezTo>
                <a:cubicBezTo>
                  <a:pt x="67009" y="3735625"/>
                  <a:pt x="72130" y="3747661"/>
                  <a:pt x="74645" y="3760236"/>
                </a:cubicBezTo>
                <a:cubicBezTo>
                  <a:pt x="78355" y="3778787"/>
                  <a:pt x="80265" y="3797669"/>
                  <a:pt x="83975" y="3816220"/>
                </a:cubicBezTo>
                <a:cubicBezTo>
                  <a:pt x="93700" y="3864846"/>
                  <a:pt x="90778" y="3840027"/>
                  <a:pt x="102637" y="3881534"/>
                </a:cubicBezTo>
                <a:cubicBezTo>
                  <a:pt x="106160" y="3893864"/>
                  <a:pt x="108444" y="3906527"/>
                  <a:pt x="111967" y="3918857"/>
                </a:cubicBezTo>
                <a:cubicBezTo>
                  <a:pt x="114669" y="3928314"/>
                  <a:pt x="118596" y="3937392"/>
                  <a:pt x="121298" y="3946849"/>
                </a:cubicBezTo>
                <a:cubicBezTo>
                  <a:pt x="140452" y="4013887"/>
                  <a:pt x="120721" y="3953874"/>
                  <a:pt x="139959" y="4030824"/>
                </a:cubicBezTo>
                <a:cubicBezTo>
                  <a:pt x="142345" y="4040366"/>
                  <a:pt x="146588" y="4049359"/>
                  <a:pt x="149290" y="4058816"/>
                </a:cubicBezTo>
                <a:cubicBezTo>
                  <a:pt x="152813" y="4071146"/>
                  <a:pt x="154117" y="4084132"/>
                  <a:pt x="158620" y="4096139"/>
                </a:cubicBezTo>
                <a:cubicBezTo>
                  <a:pt x="170915" y="4128928"/>
                  <a:pt x="196003" y="4161544"/>
                  <a:pt x="214604" y="4189445"/>
                </a:cubicBezTo>
                <a:cubicBezTo>
                  <a:pt x="238144" y="4224755"/>
                  <a:pt x="225336" y="4209507"/>
                  <a:pt x="251926" y="4236098"/>
                </a:cubicBezTo>
                <a:cubicBezTo>
                  <a:pt x="270092" y="4290594"/>
                  <a:pt x="247044" y="4240546"/>
                  <a:pt x="289249" y="4282751"/>
                </a:cubicBezTo>
                <a:cubicBezTo>
                  <a:pt x="297178" y="4290680"/>
                  <a:pt x="307910" y="4310743"/>
                  <a:pt x="307910" y="4310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</a:t>
            </a:r>
            <a:r>
              <a:rPr lang="en-US" b="1">
                <a:latin typeface="Courier New" pitchFamily="49" charset="0"/>
              </a:rPr>
              <a:t>catch</a:t>
            </a:r>
            <a:r>
              <a:rPr lang="en-US"/>
              <a:t> Blocks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/>
              <a:t> block can potentially throw any number of exception values, and they can be of differing types</a:t>
            </a:r>
          </a:p>
          <a:p>
            <a:pPr lvl="1" eaLnBrk="1" hangingPunct="1"/>
            <a:r>
              <a:rPr lang="en-US" sz="2400"/>
              <a:t>In any one execution of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at most one exception can be thrown (since a throw statement ends the execution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block)</a:t>
            </a:r>
          </a:p>
          <a:p>
            <a:pPr lvl="1" eaLnBrk="1" hangingPunct="1"/>
            <a:r>
              <a:rPr lang="en-US" sz="2400"/>
              <a:t>However, different types of exception values can be thrown on different executions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252F881-48E6-4C8D-AC13-1D2C77F590C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</a:t>
            </a:r>
            <a:r>
              <a:rPr lang="en-US" b="1">
                <a:latin typeface="Courier New" pitchFamily="49" charset="0"/>
              </a:rPr>
              <a:t>catch</a:t>
            </a:r>
            <a:r>
              <a:rPr lang="en-US"/>
              <a:t> Blocks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Each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can only catch values of the exception class type given in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b="1"/>
              <a:t> </a:t>
            </a:r>
            <a:r>
              <a:rPr lang="en-US" sz="2800"/>
              <a:t>block heading </a:t>
            </a:r>
          </a:p>
          <a:p>
            <a:pPr eaLnBrk="1" hangingPunct="1"/>
            <a:r>
              <a:rPr lang="en-US" sz="2800"/>
              <a:t>Different types of exceptions can be caught by placing more than one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after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/>
              <a:t> block</a:t>
            </a:r>
          </a:p>
          <a:p>
            <a:pPr lvl="1" eaLnBrk="1" hangingPunct="1"/>
            <a:r>
              <a:rPr lang="en-US" sz="2400"/>
              <a:t>Any number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blocks can be included, but they must be placed in the correct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5B16661-109F-417F-9C9F-13F7C6BDFA5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Catch the More Specific Exception First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catching multiple exceptions, the order of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blocks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an exception is thrown in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block,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blocks are examined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first one that matches the type of the exception thrown is the one that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B5E77E2-4B40-47E8-A398-70FD9D940C9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BD2397D-F696-4588-A296-0CF9C28D4F6E}"/>
              </a:ext>
            </a:extLst>
          </p:cNvPr>
          <p:cNvSpPr/>
          <p:nvPr/>
        </p:nvSpPr>
        <p:spPr>
          <a:xfrm>
            <a:off x="793102" y="1007706"/>
            <a:ext cx="8154955" cy="242596"/>
          </a:xfrm>
          <a:custGeom>
            <a:avLst/>
            <a:gdLst>
              <a:gd name="connsiteX0" fmla="*/ 0 w 8154955"/>
              <a:gd name="connsiteY0" fmla="*/ 102637 h 242596"/>
              <a:gd name="connsiteX1" fmla="*/ 559837 w 8154955"/>
              <a:gd name="connsiteY1" fmla="*/ 111967 h 242596"/>
              <a:gd name="connsiteX2" fmla="*/ 587829 w 8154955"/>
              <a:gd name="connsiteY2" fmla="*/ 121298 h 242596"/>
              <a:gd name="connsiteX3" fmla="*/ 746449 w 8154955"/>
              <a:gd name="connsiteY3" fmla="*/ 130629 h 242596"/>
              <a:gd name="connsiteX4" fmla="*/ 1278294 w 8154955"/>
              <a:gd name="connsiteY4" fmla="*/ 121298 h 242596"/>
              <a:gd name="connsiteX5" fmla="*/ 1390261 w 8154955"/>
              <a:gd name="connsiteY5" fmla="*/ 111967 h 242596"/>
              <a:gd name="connsiteX6" fmla="*/ 1576874 w 8154955"/>
              <a:gd name="connsiteY6" fmla="*/ 121298 h 242596"/>
              <a:gd name="connsiteX7" fmla="*/ 1922106 w 8154955"/>
              <a:gd name="connsiteY7" fmla="*/ 130629 h 242596"/>
              <a:gd name="connsiteX8" fmla="*/ 2127380 w 8154955"/>
              <a:gd name="connsiteY8" fmla="*/ 149290 h 242596"/>
              <a:gd name="connsiteX9" fmla="*/ 2174033 w 8154955"/>
              <a:gd name="connsiteY9" fmla="*/ 158621 h 242596"/>
              <a:gd name="connsiteX10" fmla="*/ 2267339 w 8154955"/>
              <a:gd name="connsiteY10" fmla="*/ 167951 h 242596"/>
              <a:gd name="connsiteX11" fmla="*/ 2304661 w 8154955"/>
              <a:gd name="connsiteY11" fmla="*/ 186612 h 242596"/>
              <a:gd name="connsiteX12" fmla="*/ 2332653 w 8154955"/>
              <a:gd name="connsiteY12" fmla="*/ 177282 h 242596"/>
              <a:gd name="connsiteX13" fmla="*/ 2463282 w 8154955"/>
              <a:gd name="connsiteY13" fmla="*/ 158621 h 242596"/>
              <a:gd name="connsiteX14" fmla="*/ 2565918 w 8154955"/>
              <a:gd name="connsiteY14" fmla="*/ 139959 h 242596"/>
              <a:gd name="connsiteX15" fmla="*/ 2705878 w 8154955"/>
              <a:gd name="connsiteY15" fmla="*/ 121298 h 242596"/>
              <a:gd name="connsiteX16" fmla="*/ 2864498 w 8154955"/>
              <a:gd name="connsiteY16" fmla="*/ 74645 h 242596"/>
              <a:gd name="connsiteX17" fmla="*/ 3200400 w 8154955"/>
              <a:gd name="connsiteY17" fmla="*/ 55984 h 242596"/>
              <a:gd name="connsiteX18" fmla="*/ 3359020 w 8154955"/>
              <a:gd name="connsiteY18" fmla="*/ 27992 h 242596"/>
              <a:gd name="connsiteX19" fmla="*/ 3657600 w 8154955"/>
              <a:gd name="connsiteY19" fmla="*/ 18661 h 242596"/>
              <a:gd name="connsiteX20" fmla="*/ 4012163 w 8154955"/>
              <a:gd name="connsiteY20" fmla="*/ 0 h 242596"/>
              <a:gd name="connsiteX21" fmla="*/ 4320074 w 8154955"/>
              <a:gd name="connsiteY21" fmla="*/ 9331 h 242596"/>
              <a:gd name="connsiteX22" fmla="*/ 4376057 w 8154955"/>
              <a:gd name="connsiteY22" fmla="*/ 37323 h 242596"/>
              <a:gd name="connsiteX23" fmla="*/ 4441371 w 8154955"/>
              <a:gd name="connsiteY23" fmla="*/ 46653 h 242596"/>
              <a:gd name="connsiteX24" fmla="*/ 4478694 w 8154955"/>
              <a:gd name="connsiteY24" fmla="*/ 55984 h 242596"/>
              <a:gd name="connsiteX25" fmla="*/ 4506686 w 8154955"/>
              <a:gd name="connsiteY25" fmla="*/ 65314 h 242596"/>
              <a:gd name="connsiteX26" fmla="*/ 4590661 w 8154955"/>
              <a:gd name="connsiteY26" fmla="*/ 74645 h 242596"/>
              <a:gd name="connsiteX27" fmla="*/ 4646645 w 8154955"/>
              <a:gd name="connsiteY27" fmla="*/ 83976 h 242596"/>
              <a:gd name="connsiteX28" fmla="*/ 4674637 w 8154955"/>
              <a:gd name="connsiteY28" fmla="*/ 93306 h 242596"/>
              <a:gd name="connsiteX29" fmla="*/ 4777274 w 8154955"/>
              <a:gd name="connsiteY29" fmla="*/ 102637 h 242596"/>
              <a:gd name="connsiteX30" fmla="*/ 4805265 w 8154955"/>
              <a:gd name="connsiteY30" fmla="*/ 111967 h 242596"/>
              <a:gd name="connsiteX31" fmla="*/ 4926563 w 8154955"/>
              <a:gd name="connsiteY31" fmla="*/ 130629 h 242596"/>
              <a:gd name="connsiteX32" fmla="*/ 5085184 w 8154955"/>
              <a:gd name="connsiteY32" fmla="*/ 158621 h 242596"/>
              <a:gd name="connsiteX33" fmla="*/ 5393094 w 8154955"/>
              <a:gd name="connsiteY33" fmla="*/ 177282 h 242596"/>
              <a:gd name="connsiteX34" fmla="*/ 5477069 w 8154955"/>
              <a:gd name="connsiteY34" fmla="*/ 186612 h 242596"/>
              <a:gd name="connsiteX35" fmla="*/ 5766318 w 8154955"/>
              <a:gd name="connsiteY35" fmla="*/ 195943 h 242596"/>
              <a:gd name="connsiteX36" fmla="*/ 6559420 w 8154955"/>
              <a:gd name="connsiteY36" fmla="*/ 186612 h 242596"/>
              <a:gd name="connsiteX37" fmla="*/ 7156580 w 8154955"/>
              <a:gd name="connsiteY37" fmla="*/ 205274 h 242596"/>
              <a:gd name="connsiteX38" fmla="*/ 7287208 w 8154955"/>
              <a:gd name="connsiteY38" fmla="*/ 195943 h 242596"/>
              <a:gd name="connsiteX39" fmla="*/ 7352522 w 8154955"/>
              <a:gd name="connsiteY39" fmla="*/ 205274 h 242596"/>
              <a:gd name="connsiteX40" fmla="*/ 7576457 w 8154955"/>
              <a:gd name="connsiteY40" fmla="*/ 233265 h 242596"/>
              <a:gd name="connsiteX41" fmla="*/ 7940351 w 8154955"/>
              <a:gd name="connsiteY41" fmla="*/ 242596 h 242596"/>
              <a:gd name="connsiteX42" fmla="*/ 8154955 w 8154955"/>
              <a:gd name="connsiteY42" fmla="*/ 233265 h 24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154955" h="242596">
                <a:moveTo>
                  <a:pt x="0" y="102637"/>
                </a:moveTo>
                <a:lnTo>
                  <a:pt x="559837" y="111967"/>
                </a:lnTo>
                <a:cubicBezTo>
                  <a:pt x="569667" y="112279"/>
                  <a:pt x="578042" y="120319"/>
                  <a:pt x="587829" y="121298"/>
                </a:cubicBezTo>
                <a:cubicBezTo>
                  <a:pt x="640531" y="126568"/>
                  <a:pt x="693576" y="127519"/>
                  <a:pt x="746449" y="130629"/>
                </a:cubicBezTo>
                <a:lnTo>
                  <a:pt x="1278294" y="121298"/>
                </a:lnTo>
                <a:cubicBezTo>
                  <a:pt x="1315730" y="120213"/>
                  <a:pt x="1352809" y="111967"/>
                  <a:pt x="1390261" y="111967"/>
                </a:cubicBezTo>
                <a:cubicBezTo>
                  <a:pt x="1452543" y="111967"/>
                  <a:pt x="1514630" y="119114"/>
                  <a:pt x="1576874" y="121298"/>
                </a:cubicBezTo>
                <a:lnTo>
                  <a:pt x="1922106" y="130629"/>
                </a:lnTo>
                <a:cubicBezTo>
                  <a:pt x="1985337" y="135493"/>
                  <a:pt x="2062932" y="140083"/>
                  <a:pt x="2127380" y="149290"/>
                </a:cubicBezTo>
                <a:cubicBezTo>
                  <a:pt x="2143080" y="151533"/>
                  <a:pt x="2158313" y="156525"/>
                  <a:pt x="2174033" y="158621"/>
                </a:cubicBezTo>
                <a:cubicBezTo>
                  <a:pt x="2205016" y="162752"/>
                  <a:pt x="2236237" y="164841"/>
                  <a:pt x="2267339" y="167951"/>
                </a:cubicBezTo>
                <a:cubicBezTo>
                  <a:pt x="2279780" y="174171"/>
                  <a:pt x="2290892" y="184645"/>
                  <a:pt x="2304661" y="186612"/>
                </a:cubicBezTo>
                <a:cubicBezTo>
                  <a:pt x="2314397" y="188003"/>
                  <a:pt x="2322967" y="178991"/>
                  <a:pt x="2332653" y="177282"/>
                </a:cubicBezTo>
                <a:cubicBezTo>
                  <a:pt x="2375969" y="169638"/>
                  <a:pt x="2420006" y="166490"/>
                  <a:pt x="2463282" y="158621"/>
                </a:cubicBezTo>
                <a:cubicBezTo>
                  <a:pt x="2497494" y="152400"/>
                  <a:pt x="2531549" y="145247"/>
                  <a:pt x="2565918" y="139959"/>
                </a:cubicBezTo>
                <a:cubicBezTo>
                  <a:pt x="2612437" y="132802"/>
                  <a:pt x="2659225" y="127518"/>
                  <a:pt x="2705878" y="121298"/>
                </a:cubicBezTo>
                <a:cubicBezTo>
                  <a:pt x="2758751" y="105747"/>
                  <a:pt x="2809860" y="81861"/>
                  <a:pt x="2864498" y="74645"/>
                </a:cubicBezTo>
                <a:cubicBezTo>
                  <a:pt x="2975673" y="59962"/>
                  <a:pt x="3200400" y="55984"/>
                  <a:pt x="3200400" y="55984"/>
                </a:cubicBezTo>
                <a:cubicBezTo>
                  <a:pt x="3253273" y="46653"/>
                  <a:pt x="3305508" y="32360"/>
                  <a:pt x="3359020" y="27992"/>
                </a:cubicBezTo>
                <a:cubicBezTo>
                  <a:pt x="3458265" y="19890"/>
                  <a:pt x="3558116" y="22925"/>
                  <a:pt x="3657600" y="18661"/>
                </a:cubicBezTo>
                <a:lnTo>
                  <a:pt x="4012163" y="0"/>
                </a:lnTo>
                <a:cubicBezTo>
                  <a:pt x="4114800" y="3110"/>
                  <a:pt x="4217548" y="3635"/>
                  <a:pt x="4320074" y="9331"/>
                </a:cubicBezTo>
                <a:cubicBezTo>
                  <a:pt x="4362400" y="11682"/>
                  <a:pt x="4335667" y="25206"/>
                  <a:pt x="4376057" y="37323"/>
                </a:cubicBezTo>
                <a:cubicBezTo>
                  <a:pt x="4397122" y="43642"/>
                  <a:pt x="4419733" y="42719"/>
                  <a:pt x="4441371" y="46653"/>
                </a:cubicBezTo>
                <a:cubicBezTo>
                  <a:pt x="4453988" y="48947"/>
                  <a:pt x="4466363" y="52461"/>
                  <a:pt x="4478694" y="55984"/>
                </a:cubicBezTo>
                <a:cubicBezTo>
                  <a:pt x="4488151" y="58686"/>
                  <a:pt x="4496985" y="63697"/>
                  <a:pt x="4506686" y="65314"/>
                </a:cubicBezTo>
                <a:cubicBezTo>
                  <a:pt x="4534467" y="69944"/>
                  <a:pt x="4562744" y="70923"/>
                  <a:pt x="4590661" y="74645"/>
                </a:cubicBezTo>
                <a:cubicBezTo>
                  <a:pt x="4609414" y="77145"/>
                  <a:pt x="4628177" y="79872"/>
                  <a:pt x="4646645" y="83976"/>
                </a:cubicBezTo>
                <a:cubicBezTo>
                  <a:pt x="4656246" y="86110"/>
                  <a:pt x="4664901" y="91915"/>
                  <a:pt x="4674637" y="93306"/>
                </a:cubicBezTo>
                <a:cubicBezTo>
                  <a:pt x="4708645" y="98164"/>
                  <a:pt x="4743062" y="99527"/>
                  <a:pt x="4777274" y="102637"/>
                </a:cubicBezTo>
                <a:cubicBezTo>
                  <a:pt x="4786604" y="105747"/>
                  <a:pt x="4795664" y="109834"/>
                  <a:pt x="4805265" y="111967"/>
                </a:cubicBezTo>
                <a:cubicBezTo>
                  <a:pt x="4841738" y="120072"/>
                  <a:pt x="4890419" y="124251"/>
                  <a:pt x="4926563" y="130629"/>
                </a:cubicBezTo>
                <a:cubicBezTo>
                  <a:pt x="4974786" y="139139"/>
                  <a:pt x="5034683" y="154833"/>
                  <a:pt x="5085184" y="158621"/>
                </a:cubicBezTo>
                <a:cubicBezTo>
                  <a:pt x="5187721" y="166311"/>
                  <a:pt x="5290898" y="165928"/>
                  <a:pt x="5393094" y="177282"/>
                </a:cubicBezTo>
                <a:cubicBezTo>
                  <a:pt x="5421086" y="180392"/>
                  <a:pt x="5448940" y="185206"/>
                  <a:pt x="5477069" y="186612"/>
                </a:cubicBezTo>
                <a:cubicBezTo>
                  <a:pt x="5573415" y="191429"/>
                  <a:pt x="5669902" y="192833"/>
                  <a:pt x="5766318" y="195943"/>
                </a:cubicBezTo>
                <a:lnTo>
                  <a:pt x="6559420" y="186612"/>
                </a:lnTo>
                <a:cubicBezTo>
                  <a:pt x="6696935" y="186612"/>
                  <a:pt x="6999780" y="199243"/>
                  <a:pt x="7156580" y="205274"/>
                </a:cubicBezTo>
                <a:cubicBezTo>
                  <a:pt x="7200123" y="202164"/>
                  <a:pt x="7243554" y="195943"/>
                  <a:pt x="7287208" y="195943"/>
                </a:cubicBezTo>
                <a:cubicBezTo>
                  <a:pt x="7309200" y="195943"/>
                  <a:pt x="7330710" y="202460"/>
                  <a:pt x="7352522" y="205274"/>
                </a:cubicBezTo>
                <a:cubicBezTo>
                  <a:pt x="7427129" y="214901"/>
                  <a:pt x="7501256" y="231337"/>
                  <a:pt x="7576457" y="233265"/>
                </a:cubicBezTo>
                <a:lnTo>
                  <a:pt x="7940351" y="242596"/>
                </a:lnTo>
                <a:cubicBezTo>
                  <a:pt x="8011879" y="239345"/>
                  <a:pt x="8083353" y="233265"/>
                  <a:pt x="8154955" y="2332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Catch the More Specific Exception First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 (Exception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 (NegativeNumberException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Because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400"/>
              <a:t> is a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, all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NegativeNumberExceptions</a:t>
            </a:r>
            <a:r>
              <a:rPr lang="en-US" sz="2400"/>
              <a:t> will be caught by the first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before ever reaching the second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catch block for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000"/>
              <a:t> will never be used!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For the correct ordering, simply reverse the two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785F265-B64C-4AF4-9054-E0724387F24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Throwing an Exception in a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Sometimes it makes sense to throw an exception in a method, but not catch it in the same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programs that use a method should just end if an exception is thrown, and other programs should do something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such cases, the program using the method should  enclose the method invocation in a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dirty="0"/>
              <a:t> block, and catch the exception in a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 that follows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this case, the method itself would not include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However, it would have to include a 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 i="1" dirty="0"/>
              <a:t> clause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AA321FC-FCE9-4E48-BA7B-45D6855C452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Exceptions in a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/>
              <a:t> Clause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a method can throw an exception but does not catch it, it must provide a warning </a:t>
            </a:r>
          </a:p>
          <a:p>
            <a:pPr lvl="1" eaLnBrk="1" hangingPunct="1"/>
            <a:r>
              <a:rPr lang="en-US" sz="2400" dirty="0"/>
              <a:t>This warning is called a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i="1" dirty="0"/>
              <a:t> clause</a:t>
            </a:r>
          </a:p>
          <a:p>
            <a:pPr lvl="1" eaLnBrk="1" hangingPunct="1"/>
            <a:r>
              <a:rPr lang="en-US" sz="2400" dirty="0"/>
              <a:t>The process of including an exception class in a throws clause is called </a:t>
            </a:r>
            <a:r>
              <a:rPr lang="en-US" sz="2400" i="1" dirty="0"/>
              <a:t>declaring the exception</a:t>
            </a:r>
          </a:p>
          <a:p>
            <a:pPr lvl="2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throws 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//throws clause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dirty="0"/>
              <a:t>The following states that an invocation of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z="2400" dirty="0"/>
              <a:t> could throw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 throws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6959B29-C132-4200-A1DF-81192B5C329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Exceptions in a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 b="1"/>
              <a:t> </a:t>
            </a:r>
            <a:r>
              <a:rPr lang="en-US" sz="3200"/>
              <a:t>Clause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a method can throw more than one type of exception, then separate the exception types by commas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void aMethod()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AnException, AnotherException</a:t>
            </a:r>
          </a:p>
          <a:p>
            <a:pPr eaLnBrk="1" hangingPunct="1"/>
            <a:r>
              <a:rPr lang="en-US"/>
              <a:t>If a method throws an exception and does not catch it, then the method invocation ends immediately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D2AEB75-08DC-48AE-838D-26362F6C8369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basic way of handling exceptions in Java consists of the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try-throw-catch</a:t>
            </a:r>
            <a:r>
              <a:rPr lang="en-US" sz="2400"/>
              <a:t> trio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contains the code for the basic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It tells what to do when everything goes smoothly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is called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because it "tries" to execute the case where all goes as planned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can also contain code that throws an exception if something unusual happens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54E8ECB-00F4-4854-A4DB-A3ABB131AC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Most ordinary exceptions that might be thrown within a method must be accounted for in one of two ways: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code that can throw an exception is placed within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and the possible exception is caught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within the same method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possible exception can be declared at the start of the method definition by placing the exception class name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8E10D45-6344-46DC-AA15-8BCC0FB9C28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first technique handles an exception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second technique is a way to shift the exception handling responsibility to the method that invoked the exception throwing method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invoking method must handle the exception, unless it too uses the same technique to "pass the buck"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Ultimately, every exception that is thrown should eventually be caught by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in some method that does not just declare the exception class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5264C0D-3028-4FCB-AE5B-0C6F4F46804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In any one method, both techniques can be mixed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Some exceptions may be caught, and others may be declared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/>
              <a:t> clause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these techniques must be used consistently with a given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an exception is not declared, then it must be handled within the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an exception is declared, then the responsibility for handling it is shifted to some other calling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if a method definition encloses an invocation of a second method, and the second method can throw an exception and does not catch it, then the first method must catch or declare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5EDD20D-C08F-4554-BBE3-1F7E6C032CB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Checked and Unchecked Exceptions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Exceptions that are subject to the catch or declare rule are called </a:t>
            </a:r>
            <a:r>
              <a:rPr lang="en-US" sz="2400" i="1"/>
              <a:t>checked</a:t>
            </a:r>
            <a:r>
              <a:rPr lang="en-US" sz="2400" b="1" i="1"/>
              <a:t> </a:t>
            </a:r>
            <a:r>
              <a:rPr lang="en-US" sz="240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compiler checks to see if they are accounted for with either a catch block or a throws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classes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/>
              <a:t>, and all descendants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/>
              <a:t> are checked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All other exceptions are </a:t>
            </a:r>
            <a:r>
              <a:rPr lang="en-US" sz="2400" i="1"/>
              <a:t>unchecked</a:t>
            </a:r>
            <a:r>
              <a:rPr lang="en-US" sz="2400"/>
              <a:t>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400"/>
              <a:t> and all its descendant classes are called </a:t>
            </a:r>
            <a:r>
              <a:rPr lang="en-US" sz="2400" i="1"/>
              <a:t>error classes 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Error classes are </a:t>
            </a:r>
            <a:r>
              <a:rPr lang="en-US" sz="2000" i="1"/>
              <a:t>not</a:t>
            </a:r>
            <a:r>
              <a:rPr lang="en-US" sz="2000"/>
              <a:t> subject to the Catch or Declare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29C73D5-0BEA-43BF-9C59-3470BB2885B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Exceptions to the Catch or Declare Rule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Checked exceptions must follow the Catch or Declare Rule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Programs in which these exceptions can be thrown will not compile until they are handled properly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Unchecked exceptions are exempt from the Catch or Declare Rule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Programs in which these exceptions are thrown simply need to be corrected, as they result from some sort of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E66ADA5-2DF7-4344-9347-65C8E333EE6C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Hierarchy of Throwable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39C2F89-0FC7-489D-9A67-5D75D67914D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277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/>
              <a:t> Clause in Derived Classes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a method in a derived class is overridden, it should have the same exception classes listed in its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dirty="0"/>
              <a:t> clause that it had in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Or it should have a subset of them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derived class may not add any exceptions to the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dirty="0"/>
              <a:t>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But it can delete some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720C234-95D8-421A-AFC8-B2C0EEB5014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40B0D-8B04-45EA-B5E8-8086A74EA142}"/>
              </a:ext>
            </a:extLst>
          </p:cNvPr>
          <p:cNvSpPr txBox="1"/>
          <p:nvPr/>
        </p:nvSpPr>
        <p:spPr>
          <a:xfrm>
            <a:off x="-2362200" y="22860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부모가 </a:t>
            </a:r>
            <a:r>
              <a:rPr lang="en-US" altLang="ko-KR" dirty="0"/>
              <a:t>throws</a:t>
            </a:r>
            <a:r>
              <a:rPr lang="ko-KR" altLang="en-US" dirty="0"/>
              <a:t>있으면 자식도 </a:t>
            </a:r>
            <a:r>
              <a:rPr lang="en-US" altLang="ko-KR" dirty="0"/>
              <a:t>throws</a:t>
            </a:r>
            <a:r>
              <a:rPr lang="ko-KR" altLang="en-US" dirty="0"/>
              <a:t>를 해줘야 상속가능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자식클래스는</a:t>
            </a:r>
            <a:endParaRPr lang="en-US" altLang="ko-KR" dirty="0"/>
          </a:p>
          <a:p>
            <a:r>
              <a:rPr lang="en-US" altLang="ko-KR" dirty="0"/>
              <a:t>Throw</a:t>
            </a:r>
            <a:r>
              <a:rPr lang="ko-KR" altLang="en-US" dirty="0"/>
              <a:t>절을 추가하지 못하지만 </a:t>
            </a:r>
            <a:r>
              <a:rPr lang="ko-KR" altLang="en-US" dirty="0" err="1"/>
              <a:t>지우는건</a:t>
            </a:r>
            <a:r>
              <a:rPr lang="ko-KR" altLang="en-US" dirty="0"/>
              <a:t> 가능하다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What Happens If an Exception is Never Caught?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If  every method up to and including the main method simply includes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dirty="0"/>
              <a:t> clause for an exception, that exception may be thrown but never caught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a GUI program (i.e., a program with a windowing interface), nothing happens - but the user may be left in an unexplained situation, and the program may be no longer be reliable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non-GUI programs, this causes the program to terminate with an error message giving the name of the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well-written program should eventually catch every exception by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in some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161FC28-3D1D-4739-8E7C-0980F5B8EED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Without Exceptions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331"/>
            <a:ext cx="8229600" cy="4525963"/>
          </a:xfrm>
        </p:spPr>
        <p:txBody>
          <a:bodyPr/>
          <a:lstStyle/>
          <a:p>
            <a:r>
              <a:rPr lang="en-US" dirty="0"/>
              <a:t>No exceptions, return -1 if there is no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26150" y="1981200"/>
            <a:ext cx="46602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HighScoreNoException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score = 0;</a:t>
            </a:r>
          </a:p>
          <a:p>
            <a:r>
              <a:rPr lang="en-US" dirty="0"/>
              <a:t>	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scoreSet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HighScoreNoException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score = 0;</a:t>
            </a:r>
          </a:p>
          <a:p>
            <a:r>
              <a:rPr lang="en-US" dirty="0"/>
              <a:t>		</a:t>
            </a:r>
            <a:r>
              <a:rPr lang="en-US" dirty="0" err="1"/>
              <a:t>scoreSet</a:t>
            </a:r>
            <a:r>
              <a:rPr lang="en-US" dirty="0"/>
              <a:t> = false;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setScore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newScore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score = </a:t>
            </a:r>
            <a:r>
              <a:rPr lang="en-US" dirty="0" err="1"/>
              <a:t>newScore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scoreSet</a:t>
            </a:r>
            <a:r>
              <a:rPr lang="en-US" dirty="0"/>
              <a:t> = true;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131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Without Exceptions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39271" y="1470462"/>
            <a:ext cx="982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getScore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(!</a:t>
            </a:r>
            <a:r>
              <a:rPr lang="en-US" dirty="0" err="1"/>
              <a:t>scoreSet</a:t>
            </a:r>
            <a:r>
              <a:rPr lang="en-US" dirty="0"/>
              <a:t>)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score;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Short test program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HighScoreNoException</a:t>
            </a:r>
            <a:r>
              <a:rPr lang="en-US" dirty="0"/>
              <a:t> </a:t>
            </a:r>
            <a:r>
              <a:rPr lang="en-US" dirty="0" err="1"/>
              <a:t>highscore</a:t>
            </a:r>
            <a:r>
              <a:rPr lang="en-US" dirty="0"/>
              <a:t> = new </a:t>
            </a:r>
            <a:r>
              <a:rPr lang="en-US" dirty="0" err="1"/>
              <a:t>HighScoreNoException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highscore.setScore</a:t>
            </a:r>
            <a:r>
              <a:rPr lang="en-US" dirty="0"/>
              <a:t>(100);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2057400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Problems if negative</a:t>
            </a:r>
          </a:p>
          <a:p>
            <a:r>
              <a:rPr lang="en-US" dirty="0"/>
              <a:t>scores are allowed!</a:t>
            </a:r>
          </a:p>
        </p:txBody>
      </p:sp>
    </p:spTree>
    <p:extLst>
      <p:ext uri="{BB962C8B-B14F-4D97-AF65-F5344CB8AC3E}">
        <p14:creationId xmlns:p14="http://schemas.microsoft.com/office/powerpoint/2010/main" val="34344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PossiblySomeArguments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>
              <a:solidFill>
                <a:srgbClr val="034CA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an exception is thrown, the execution of the surrounding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is stopped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Normally, the flow of control is transferred to another portion of code known as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value thrown is the argument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b="1"/>
              <a:t> </a:t>
            </a:r>
            <a:r>
              <a:rPr lang="en-US" sz="2400"/>
              <a:t>operator, and is always an object of some 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execution of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/>
              <a:t> statement is called </a:t>
            </a:r>
            <a:r>
              <a:rPr lang="en-US" sz="2000" i="1"/>
              <a:t>throwing an exception</a:t>
            </a:r>
            <a:endParaRPr lang="en-US" sz="2400" i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2768DEF-F097-4569-B8B3-113A6E4F27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331"/>
            <a:ext cx="8229600" cy="4525963"/>
          </a:xfrm>
        </p:spPr>
        <p:txBody>
          <a:bodyPr/>
          <a:lstStyle/>
          <a:p>
            <a:r>
              <a:rPr lang="en-US" dirty="0"/>
              <a:t>Problem solved with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00316" y="2766973"/>
            <a:ext cx="58528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ScoreNotSetException</a:t>
            </a:r>
            <a:r>
              <a:rPr lang="en-US" dirty="0"/>
              <a:t> extends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</a:t>
            </a:r>
            <a:r>
              <a:rPr lang="en-US" dirty="0" err="1"/>
              <a:t>ScoreNotSetException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super("Score not set");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</a:t>
            </a:r>
            <a:r>
              <a:rPr lang="en-US" dirty="0" err="1"/>
              <a:t>ScoreNotSetException</a:t>
            </a:r>
            <a:r>
              <a:rPr lang="en-US" dirty="0"/>
              <a:t>(String message)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super(message);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279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(2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42643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HighScoreException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private </a:t>
            </a:r>
            <a:r>
              <a:rPr lang="en-US" sz="1600" dirty="0" err="1"/>
              <a:t>int</a:t>
            </a:r>
            <a:r>
              <a:rPr lang="en-US" sz="1600" dirty="0"/>
              <a:t> score = 0;</a:t>
            </a:r>
          </a:p>
          <a:p>
            <a:r>
              <a:rPr lang="en-US" sz="1600" dirty="0"/>
              <a:t>	private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scoreSet</a:t>
            </a:r>
            <a:r>
              <a:rPr lang="en-US" sz="1600" dirty="0"/>
              <a:t> = false;</a:t>
            </a:r>
          </a:p>
          <a:p>
            <a:endParaRPr lang="en-US" sz="1600" dirty="0"/>
          </a:p>
          <a:p>
            <a:r>
              <a:rPr lang="en-US" sz="1600" dirty="0"/>
              <a:t>	public </a:t>
            </a:r>
            <a:r>
              <a:rPr lang="en-US" sz="1600" dirty="0" err="1"/>
              <a:t>HighScoreException</a:t>
            </a:r>
            <a:r>
              <a:rPr lang="en-US" sz="1600" dirty="0"/>
              <a:t>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score = 0;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scoreSet</a:t>
            </a:r>
            <a:r>
              <a:rPr lang="en-US" sz="1600" dirty="0"/>
              <a:t> = false;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void </a:t>
            </a:r>
            <a:r>
              <a:rPr lang="en-US" sz="1600" dirty="0" err="1"/>
              <a:t>setScore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newScore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score = </a:t>
            </a:r>
            <a:r>
              <a:rPr lang="en-US" sz="1600" dirty="0" err="1"/>
              <a:t>newScore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scoreSet</a:t>
            </a:r>
            <a:r>
              <a:rPr lang="en-US" sz="1600" dirty="0"/>
              <a:t> = true;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8885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(3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75504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	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getScore</a:t>
            </a:r>
            <a:r>
              <a:rPr lang="en-US" sz="1600" dirty="0"/>
              <a:t>() throws </a:t>
            </a:r>
            <a:r>
              <a:rPr lang="en-US" sz="1600" dirty="0" err="1"/>
              <a:t>ScoreNotSetException</a:t>
            </a:r>
            <a:endParaRPr lang="en-US" sz="1600" dirty="0"/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if (!</a:t>
            </a:r>
            <a:r>
              <a:rPr lang="en-US" sz="1600" dirty="0" err="1"/>
              <a:t>scoreSet</a:t>
            </a:r>
            <a:r>
              <a:rPr lang="en-US" sz="1600" dirty="0"/>
              <a:t>)</a:t>
            </a:r>
          </a:p>
          <a:p>
            <a:r>
              <a:rPr lang="en-US" sz="1600" dirty="0"/>
              <a:t>			throw new </a:t>
            </a:r>
            <a:r>
              <a:rPr lang="en-US" sz="1600" dirty="0" err="1"/>
              <a:t>ScoreNotSetException</a:t>
            </a:r>
            <a:r>
              <a:rPr lang="en-US" sz="1600" dirty="0"/>
              <a:t>();</a:t>
            </a:r>
          </a:p>
          <a:p>
            <a:r>
              <a:rPr lang="en-US" sz="1600" dirty="0"/>
              <a:t>		else</a:t>
            </a:r>
          </a:p>
          <a:p>
            <a:r>
              <a:rPr lang="en-US" sz="1600" dirty="0"/>
              <a:t>			return score;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// Short test program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HighScoreException</a:t>
            </a:r>
            <a:r>
              <a:rPr lang="en-US" sz="1600" dirty="0"/>
              <a:t> </a:t>
            </a:r>
            <a:r>
              <a:rPr lang="en-US" sz="1600" dirty="0" err="1"/>
              <a:t>highscore</a:t>
            </a:r>
            <a:r>
              <a:rPr lang="en-US" sz="1600" dirty="0"/>
              <a:t> = new </a:t>
            </a:r>
            <a:r>
              <a:rPr lang="en-US" sz="1600" dirty="0" err="1"/>
              <a:t>HighScoreException</a:t>
            </a:r>
            <a:r>
              <a:rPr lang="en-US" sz="1600" dirty="0"/>
              <a:t>();</a:t>
            </a:r>
          </a:p>
          <a:p>
            <a:r>
              <a:rPr lang="en-US" sz="1600" dirty="0"/>
              <a:t>		try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System.out.println</a:t>
            </a:r>
            <a:endParaRPr lang="en-US" sz="1600" dirty="0"/>
          </a:p>
          <a:p>
            <a:r>
              <a:rPr lang="en-US" sz="1600" dirty="0"/>
              <a:t>				(</a:t>
            </a:r>
            <a:r>
              <a:rPr lang="en-US" sz="1600" dirty="0" err="1"/>
              <a:t>highscore.getScore</a:t>
            </a:r>
            <a:r>
              <a:rPr lang="en-US" sz="1600" dirty="0"/>
              <a:t>());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0162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(4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43000" y="1444724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(</a:t>
            </a:r>
            <a:r>
              <a:rPr lang="en-US" dirty="0" err="1"/>
              <a:t>ScoreNotSetException</a:t>
            </a:r>
            <a:r>
              <a:rPr lang="en-US" dirty="0"/>
              <a:t> e)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highscore.setScore</a:t>
            </a:r>
            <a:r>
              <a:rPr lang="en-US" dirty="0"/>
              <a:t>(100);</a:t>
            </a:r>
          </a:p>
          <a:p>
            <a:r>
              <a:rPr lang="en-US" dirty="0"/>
              <a:t>		try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catch (</a:t>
            </a:r>
            <a:r>
              <a:rPr lang="en-US" dirty="0" err="1"/>
              <a:t>ScoreNotSetException</a:t>
            </a:r>
            <a:r>
              <a:rPr lang="en-US" dirty="0"/>
              <a:t> e)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39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Exceptions should be reserved for situations where a method encounters </a:t>
            </a:r>
            <a:r>
              <a:rPr lang="en-US" sz="2800" i="1" dirty="0"/>
              <a:t>an unusual or unexpected case that cannot be handled easily in some other way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exception handling must be used, here are some basic 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Include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dirty="0"/>
              <a:t> statements and list the exception classes in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dirty="0"/>
              <a:t> clause within a method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Place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blocks in a different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20BD47D-22CE-4359-A694-01BD5061A100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is an example of a method from which the exception originates: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void someMethod()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        throws SomeException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throw new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SomeException(SomeArgument);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E12A62E-0C1A-4118-A009-DB4073A960E8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When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someMethod</a:t>
            </a:r>
            <a:r>
              <a:rPr lang="en-US" sz="2000"/>
              <a:t> is used by an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/>
              <a:t>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/>
              <a:t> must then deal with the exception: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otherMethod()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someMethod();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catch (SomeException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CodeToHandleException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92383F1-C0C0-4A48-8CE6-86737BAA0BF1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Driven Programming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Exception handling is an example of a programming methodology known as </a:t>
            </a:r>
            <a:r>
              <a:rPr lang="en-US" sz="2800" i="1" dirty="0"/>
              <a:t>event-driven programming</a:t>
            </a:r>
          </a:p>
          <a:p>
            <a:pPr eaLnBrk="1" hangingPunct="1"/>
            <a:r>
              <a:rPr lang="en-US" sz="2800" dirty="0"/>
              <a:t>When using event-driven programming, objects are defined so that they send events to other objects that handle the events</a:t>
            </a:r>
          </a:p>
          <a:p>
            <a:pPr lvl="1" eaLnBrk="1" hangingPunct="1"/>
            <a:r>
              <a:rPr lang="en-US" sz="2400" dirty="0"/>
              <a:t>An event is an object also</a:t>
            </a:r>
          </a:p>
          <a:p>
            <a:pPr lvl="1" eaLnBrk="1" hangingPunct="1"/>
            <a:r>
              <a:rPr lang="en-US" sz="2400" dirty="0"/>
              <a:t>Sending an event is called </a:t>
            </a:r>
            <a:r>
              <a:rPr lang="en-US" sz="2400" i="1" dirty="0"/>
              <a:t>firing an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E9278D5-142D-4C29-8B00-C457B1F410E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Driven Programming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exception handling, the event objects are the exception objects</a:t>
            </a:r>
          </a:p>
          <a:p>
            <a:pPr lvl="1" eaLnBrk="1" hangingPunct="1"/>
            <a:r>
              <a:rPr lang="en-US"/>
              <a:t>They are fired (thrown) by an object when the object invokes a method that throws the exception</a:t>
            </a:r>
          </a:p>
          <a:p>
            <a:pPr lvl="1" eaLnBrk="1" hangingPunct="1"/>
            <a:r>
              <a:rPr lang="en-US"/>
              <a:t>An exception event is sent to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block, where it is handled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FCDD016-FDCF-4621-9C00-9100F5B31B6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Nested </a:t>
            </a:r>
            <a:r>
              <a:rPr lang="en-US" b="1">
                <a:latin typeface="Courier New" pitchFamily="49" charset="0"/>
              </a:rPr>
              <a:t>try-catch</a:t>
            </a:r>
            <a:r>
              <a:rPr lang="en-US"/>
              <a:t> Blocks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It is possible to place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and its following catch blocks inside a larger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or inside a larger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 set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/>
              <a:t> blocks are placed inside a larger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block, different names must be used for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block parameters in the inner and outer blocks, just like any other set of nested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 set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/>
              <a:t> blocks are placed inside a larger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block, and an exception is thrown in the inner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that is not caught, then the exception is thrown to the outer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for processing, and may be caught in one of its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D259B00-EADD-4FDE-A0AA-31D6E573290D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09A9C13-2093-4166-A53B-C10628F10B00}"/>
              </a:ext>
            </a:extLst>
          </p:cNvPr>
          <p:cNvSpPr/>
          <p:nvPr/>
        </p:nvSpPr>
        <p:spPr>
          <a:xfrm>
            <a:off x="553446" y="1220066"/>
            <a:ext cx="8037107" cy="288853"/>
          </a:xfrm>
          <a:custGeom>
            <a:avLst/>
            <a:gdLst>
              <a:gd name="connsiteX0" fmla="*/ 0 w 8037107"/>
              <a:gd name="connsiteY0" fmla="*/ 205273 h 288853"/>
              <a:gd name="connsiteX1" fmla="*/ 419877 w 8037107"/>
              <a:gd name="connsiteY1" fmla="*/ 186612 h 288853"/>
              <a:gd name="connsiteX2" fmla="*/ 615820 w 8037107"/>
              <a:gd name="connsiteY2" fmla="*/ 167951 h 288853"/>
              <a:gd name="connsiteX3" fmla="*/ 979714 w 8037107"/>
              <a:gd name="connsiteY3" fmla="*/ 158620 h 288853"/>
              <a:gd name="connsiteX4" fmla="*/ 1884784 w 8037107"/>
              <a:gd name="connsiteY4" fmla="*/ 111967 h 288853"/>
              <a:gd name="connsiteX5" fmla="*/ 2407298 w 8037107"/>
              <a:gd name="connsiteY5" fmla="*/ 83975 h 288853"/>
              <a:gd name="connsiteX6" fmla="*/ 2687216 w 8037107"/>
              <a:gd name="connsiteY6" fmla="*/ 65314 h 288853"/>
              <a:gd name="connsiteX7" fmla="*/ 2892490 w 8037107"/>
              <a:gd name="connsiteY7" fmla="*/ 55983 h 288853"/>
              <a:gd name="connsiteX8" fmla="*/ 3069771 w 8037107"/>
              <a:gd name="connsiteY8" fmla="*/ 46653 h 288853"/>
              <a:gd name="connsiteX9" fmla="*/ 3135086 w 8037107"/>
              <a:gd name="connsiteY9" fmla="*/ 37322 h 288853"/>
              <a:gd name="connsiteX10" fmla="*/ 3181739 w 8037107"/>
              <a:gd name="connsiteY10" fmla="*/ 27991 h 288853"/>
              <a:gd name="connsiteX11" fmla="*/ 3368351 w 8037107"/>
              <a:gd name="connsiteY11" fmla="*/ 18661 h 288853"/>
              <a:gd name="connsiteX12" fmla="*/ 4469363 w 8037107"/>
              <a:gd name="connsiteY12" fmla="*/ 0 h 288853"/>
              <a:gd name="connsiteX13" fmla="*/ 5113175 w 8037107"/>
              <a:gd name="connsiteY13" fmla="*/ 18661 h 288853"/>
              <a:gd name="connsiteX14" fmla="*/ 5458408 w 8037107"/>
              <a:gd name="connsiteY14" fmla="*/ 55983 h 288853"/>
              <a:gd name="connsiteX15" fmla="*/ 5589037 w 8037107"/>
              <a:gd name="connsiteY15" fmla="*/ 65314 h 288853"/>
              <a:gd name="connsiteX16" fmla="*/ 5850294 w 8037107"/>
              <a:gd name="connsiteY16" fmla="*/ 102636 h 288853"/>
              <a:gd name="connsiteX17" fmla="*/ 5962261 w 8037107"/>
              <a:gd name="connsiteY17" fmla="*/ 121298 h 288853"/>
              <a:gd name="connsiteX18" fmla="*/ 6074228 w 8037107"/>
              <a:gd name="connsiteY18" fmla="*/ 130628 h 288853"/>
              <a:gd name="connsiteX19" fmla="*/ 6260841 w 8037107"/>
              <a:gd name="connsiteY19" fmla="*/ 149289 h 288853"/>
              <a:gd name="connsiteX20" fmla="*/ 6951306 w 8037107"/>
              <a:gd name="connsiteY20" fmla="*/ 158620 h 288853"/>
              <a:gd name="connsiteX21" fmla="*/ 7016620 w 8037107"/>
              <a:gd name="connsiteY21" fmla="*/ 177281 h 288853"/>
              <a:gd name="connsiteX22" fmla="*/ 7109926 w 8037107"/>
              <a:gd name="connsiteY22" fmla="*/ 186612 h 288853"/>
              <a:gd name="connsiteX23" fmla="*/ 7221894 w 8037107"/>
              <a:gd name="connsiteY23" fmla="*/ 223934 h 288853"/>
              <a:gd name="connsiteX24" fmla="*/ 7259216 w 8037107"/>
              <a:gd name="connsiteY24" fmla="*/ 233265 h 288853"/>
              <a:gd name="connsiteX25" fmla="*/ 7305869 w 8037107"/>
              <a:gd name="connsiteY25" fmla="*/ 251926 h 288853"/>
              <a:gd name="connsiteX26" fmla="*/ 7361853 w 8037107"/>
              <a:gd name="connsiteY26" fmla="*/ 261257 h 288853"/>
              <a:gd name="connsiteX27" fmla="*/ 7632441 w 8037107"/>
              <a:gd name="connsiteY27" fmla="*/ 270587 h 288853"/>
              <a:gd name="connsiteX28" fmla="*/ 7819053 w 8037107"/>
              <a:gd name="connsiteY28" fmla="*/ 251926 h 288853"/>
              <a:gd name="connsiteX29" fmla="*/ 7959012 w 8037107"/>
              <a:gd name="connsiteY29" fmla="*/ 233265 h 288853"/>
              <a:gd name="connsiteX30" fmla="*/ 8005665 w 8037107"/>
              <a:gd name="connsiteY30" fmla="*/ 223934 h 288853"/>
              <a:gd name="connsiteX31" fmla="*/ 8033657 w 8037107"/>
              <a:gd name="connsiteY31" fmla="*/ 214604 h 288853"/>
              <a:gd name="connsiteX32" fmla="*/ 8033657 w 8037107"/>
              <a:gd name="connsiteY32" fmla="*/ 242595 h 2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037107" h="288853">
                <a:moveTo>
                  <a:pt x="0" y="205273"/>
                </a:moveTo>
                <a:cubicBezTo>
                  <a:pt x="234200" y="179250"/>
                  <a:pt x="-98885" y="213914"/>
                  <a:pt x="419877" y="186612"/>
                </a:cubicBezTo>
                <a:cubicBezTo>
                  <a:pt x="485396" y="183164"/>
                  <a:pt x="550292" y="171227"/>
                  <a:pt x="615820" y="167951"/>
                </a:cubicBezTo>
                <a:cubicBezTo>
                  <a:pt x="737006" y="161892"/>
                  <a:pt x="858416" y="161730"/>
                  <a:pt x="979714" y="158620"/>
                </a:cubicBezTo>
                <a:cubicBezTo>
                  <a:pt x="1579489" y="108639"/>
                  <a:pt x="1277808" y="124355"/>
                  <a:pt x="1884784" y="111967"/>
                </a:cubicBezTo>
                <a:cubicBezTo>
                  <a:pt x="2294810" y="74692"/>
                  <a:pt x="1868335" y="109239"/>
                  <a:pt x="2407298" y="83975"/>
                </a:cubicBezTo>
                <a:cubicBezTo>
                  <a:pt x="2500709" y="79596"/>
                  <a:pt x="2593858" y="70700"/>
                  <a:pt x="2687216" y="65314"/>
                </a:cubicBezTo>
                <a:cubicBezTo>
                  <a:pt x="2755598" y="61369"/>
                  <a:pt x="2824076" y="59320"/>
                  <a:pt x="2892490" y="55983"/>
                </a:cubicBezTo>
                <a:lnTo>
                  <a:pt x="3069771" y="46653"/>
                </a:lnTo>
                <a:cubicBezTo>
                  <a:pt x="3091543" y="43543"/>
                  <a:pt x="3113393" y="40938"/>
                  <a:pt x="3135086" y="37322"/>
                </a:cubicBezTo>
                <a:cubicBezTo>
                  <a:pt x="3150729" y="34715"/>
                  <a:pt x="3165931" y="29256"/>
                  <a:pt x="3181739" y="27991"/>
                </a:cubicBezTo>
                <a:cubicBezTo>
                  <a:pt x="3243822" y="23024"/>
                  <a:pt x="3306084" y="20015"/>
                  <a:pt x="3368351" y="18661"/>
                </a:cubicBezTo>
                <a:lnTo>
                  <a:pt x="4469363" y="0"/>
                </a:lnTo>
                <a:lnTo>
                  <a:pt x="5113175" y="18661"/>
                </a:lnTo>
                <a:cubicBezTo>
                  <a:pt x="5519038" y="35932"/>
                  <a:pt x="5204072" y="26636"/>
                  <a:pt x="5458408" y="55983"/>
                </a:cubicBezTo>
                <a:cubicBezTo>
                  <a:pt x="5501774" y="60987"/>
                  <a:pt x="5545494" y="62204"/>
                  <a:pt x="5589037" y="65314"/>
                </a:cubicBezTo>
                <a:cubicBezTo>
                  <a:pt x="5875371" y="122581"/>
                  <a:pt x="5590690" y="71483"/>
                  <a:pt x="5850294" y="102636"/>
                </a:cubicBezTo>
                <a:cubicBezTo>
                  <a:pt x="5887862" y="107144"/>
                  <a:pt x="5924716" y="116605"/>
                  <a:pt x="5962261" y="121298"/>
                </a:cubicBezTo>
                <a:cubicBezTo>
                  <a:pt x="5999423" y="125943"/>
                  <a:pt x="6036940" y="127132"/>
                  <a:pt x="6074228" y="130628"/>
                </a:cubicBezTo>
                <a:cubicBezTo>
                  <a:pt x="6136470" y="136463"/>
                  <a:pt x="6198332" y="148444"/>
                  <a:pt x="6260841" y="149289"/>
                </a:cubicBezTo>
                <a:lnTo>
                  <a:pt x="6951306" y="158620"/>
                </a:lnTo>
                <a:cubicBezTo>
                  <a:pt x="6971249" y="165268"/>
                  <a:pt x="6996112" y="174351"/>
                  <a:pt x="7016620" y="177281"/>
                </a:cubicBezTo>
                <a:cubicBezTo>
                  <a:pt x="7047563" y="181701"/>
                  <a:pt x="7078824" y="183502"/>
                  <a:pt x="7109926" y="186612"/>
                </a:cubicBezTo>
                <a:cubicBezTo>
                  <a:pt x="7193929" y="207611"/>
                  <a:pt x="7091934" y="180613"/>
                  <a:pt x="7221894" y="223934"/>
                </a:cubicBezTo>
                <a:cubicBezTo>
                  <a:pt x="7234060" y="227989"/>
                  <a:pt x="7247050" y="229210"/>
                  <a:pt x="7259216" y="233265"/>
                </a:cubicBezTo>
                <a:cubicBezTo>
                  <a:pt x="7275105" y="238562"/>
                  <a:pt x="7289710" y="247519"/>
                  <a:pt x="7305869" y="251926"/>
                </a:cubicBezTo>
                <a:cubicBezTo>
                  <a:pt x="7324121" y="256904"/>
                  <a:pt x="7343192" y="258147"/>
                  <a:pt x="7361853" y="261257"/>
                </a:cubicBezTo>
                <a:cubicBezTo>
                  <a:pt x="7474817" y="306442"/>
                  <a:pt x="7405401" y="286067"/>
                  <a:pt x="7632441" y="270587"/>
                </a:cubicBezTo>
                <a:cubicBezTo>
                  <a:pt x="7694810" y="266335"/>
                  <a:pt x="7819053" y="251926"/>
                  <a:pt x="7819053" y="251926"/>
                </a:cubicBezTo>
                <a:cubicBezTo>
                  <a:pt x="7901452" y="231325"/>
                  <a:pt x="7812129" y="251625"/>
                  <a:pt x="7959012" y="233265"/>
                </a:cubicBezTo>
                <a:cubicBezTo>
                  <a:pt x="7974749" y="231298"/>
                  <a:pt x="7990280" y="227780"/>
                  <a:pt x="8005665" y="223934"/>
                </a:cubicBezTo>
                <a:cubicBezTo>
                  <a:pt x="8015207" y="221549"/>
                  <a:pt x="8025473" y="209148"/>
                  <a:pt x="8033657" y="214604"/>
                </a:cubicBezTo>
                <a:cubicBezTo>
                  <a:pt x="8041420" y="219779"/>
                  <a:pt x="8033657" y="233265"/>
                  <a:pt x="8033657" y="24259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is similar to a method call: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SomeString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the above example, the object of class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400"/>
              <a:t> is created using a string as its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object, which is an argument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/>
              <a:t> operator, is the exception object thrown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Instead of calling a method,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calls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C2528EB-9335-4F8E-AC72-83A5AE4BA8D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finally</a:t>
            </a:r>
            <a:r>
              <a:rPr lang="en-US"/>
              <a:t> Block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400"/>
              <a:t> block contains code to be executed whether or not an exception is thrown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it is used,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/>
              <a:t> block is placed after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and its following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catch(ExceptionClass1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catch(ExceptionClassN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CodeToBeExecutedInAllCases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5A70B7A-AE16-4CCD-95BE-A2C493BC26EB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finally</a:t>
            </a:r>
            <a:r>
              <a:rPr lang="en-US"/>
              <a:t> Block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dirty="0"/>
              <a:t>If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try-catch-finally</a:t>
            </a:r>
            <a:r>
              <a:rPr lang="en-US" sz="2400" dirty="0"/>
              <a:t> blocks are inside a method definition, there are three possibilities when the code is run: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dirty="0"/>
              <a:t> block runs to the end, no exception is thrown, and the </a:t>
            </a:r>
            <a:r>
              <a:rPr lang="en-US" sz="2000" dirty="0">
                <a:solidFill>
                  <a:srgbClr val="034CA1"/>
                </a:solidFill>
              </a:rPr>
              <a:t>finally</a:t>
            </a:r>
            <a:r>
              <a:rPr lang="en-US" sz="2000" dirty="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An exception is thrown in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dirty="0"/>
              <a:t> block, caught in one of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blocks, and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 dirty="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An exception is thrown in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dirty="0"/>
              <a:t> block, there is no matching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 in the method,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 dirty="0"/>
              <a:t> block is executed, and then the method invocation ends and the exception object is thrown to the enclosing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2DBC456-3938-480D-A292-3FC02CC7916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11947CF-BA57-4FDA-8233-E72FE1FE1E36}"/>
              </a:ext>
            </a:extLst>
          </p:cNvPr>
          <p:cNvSpPr/>
          <p:nvPr/>
        </p:nvSpPr>
        <p:spPr>
          <a:xfrm>
            <a:off x="858416" y="4049486"/>
            <a:ext cx="251927" cy="783771"/>
          </a:xfrm>
          <a:custGeom>
            <a:avLst/>
            <a:gdLst>
              <a:gd name="connsiteX0" fmla="*/ 18662 w 251927"/>
              <a:gd name="connsiteY0" fmla="*/ 0 h 783771"/>
              <a:gd name="connsiteX1" fmla="*/ 0 w 251927"/>
              <a:gd name="connsiteY1" fmla="*/ 102636 h 783771"/>
              <a:gd name="connsiteX2" fmla="*/ 9331 w 251927"/>
              <a:gd name="connsiteY2" fmla="*/ 326571 h 783771"/>
              <a:gd name="connsiteX3" fmla="*/ 18662 w 251927"/>
              <a:gd name="connsiteY3" fmla="*/ 382555 h 783771"/>
              <a:gd name="connsiteX4" fmla="*/ 46653 w 251927"/>
              <a:gd name="connsiteY4" fmla="*/ 475861 h 783771"/>
              <a:gd name="connsiteX5" fmla="*/ 65315 w 251927"/>
              <a:gd name="connsiteY5" fmla="*/ 550506 h 783771"/>
              <a:gd name="connsiteX6" fmla="*/ 93306 w 251927"/>
              <a:gd name="connsiteY6" fmla="*/ 569167 h 783771"/>
              <a:gd name="connsiteX7" fmla="*/ 102637 w 251927"/>
              <a:gd name="connsiteY7" fmla="*/ 606490 h 783771"/>
              <a:gd name="connsiteX8" fmla="*/ 121298 w 251927"/>
              <a:gd name="connsiteY8" fmla="*/ 634481 h 783771"/>
              <a:gd name="connsiteX9" fmla="*/ 158621 w 251927"/>
              <a:gd name="connsiteY9" fmla="*/ 699796 h 783771"/>
              <a:gd name="connsiteX10" fmla="*/ 195943 w 251927"/>
              <a:gd name="connsiteY10" fmla="*/ 737118 h 783771"/>
              <a:gd name="connsiteX11" fmla="*/ 214604 w 251927"/>
              <a:gd name="connsiteY11" fmla="*/ 765110 h 783771"/>
              <a:gd name="connsiteX12" fmla="*/ 242596 w 251927"/>
              <a:gd name="connsiteY12" fmla="*/ 774441 h 783771"/>
              <a:gd name="connsiteX13" fmla="*/ 251927 w 251927"/>
              <a:gd name="connsiteY1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927" h="783771">
                <a:moveTo>
                  <a:pt x="18662" y="0"/>
                </a:moveTo>
                <a:cubicBezTo>
                  <a:pt x="15628" y="15168"/>
                  <a:pt x="0" y="90699"/>
                  <a:pt x="0" y="102636"/>
                </a:cubicBezTo>
                <a:cubicBezTo>
                  <a:pt x="0" y="177346"/>
                  <a:pt x="4361" y="252027"/>
                  <a:pt x="9331" y="326571"/>
                </a:cubicBezTo>
                <a:cubicBezTo>
                  <a:pt x="10590" y="345448"/>
                  <a:pt x="15785" y="363856"/>
                  <a:pt x="18662" y="382555"/>
                </a:cubicBezTo>
                <a:cubicBezTo>
                  <a:pt x="30670" y="460609"/>
                  <a:pt x="15236" y="428735"/>
                  <a:pt x="46653" y="475861"/>
                </a:cubicBezTo>
                <a:cubicBezTo>
                  <a:pt x="47118" y="478186"/>
                  <a:pt x="57664" y="540942"/>
                  <a:pt x="65315" y="550506"/>
                </a:cubicBezTo>
                <a:cubicBezTo>
                  <a:pt x="72320" y="559262"/>
                  <a:pt x="83976" y="562947"/>
                  <a:pt x="93306" y="569167"/>
                </a:cubicBezTo>
                <a:cubicBezTo>
                  <a:pt x="96416" y="581608"/>
                  <a:pt x="97585" y="594703"/>
                  <a:pt x="102637" y="606490"/>
                </a:cubicBezTo>
                <a:cubicBezTo>
                  <a:pt x="107054" y="616797"/>
                  <a:pt x="115734" y="624745"/>
                  <a:pt x="121298" y="634481"/>
                </a:cubicBezTo>
                <a:cubicBezTo>
                  <a:pt x="168656" y="717356"/>
                  <a:pt x="113153" y="631592"/>
                  <a:pt x="158621" y="699796"/>
                </a:cubicBezTo>
                <a:cubicBezTo>
                  <a:pt x="178977" y="760867"/>
                  <a:pt x="150704" y="700926"/>
                  <a:pt x="195943" y="737118"/>
                </a:cubicBezTo>
                <a:cubicBezTo>
                  <a:pt x="204700" y="744123"/>
                  <a:pt x="205847" y="758105"/>
                  <a:pt x="214604" y="765110"/>
                </a:cubicBezTo>
                <a:cubicBezTo>
                  <a:pt x="222284" y="771254"/>
                  <a:pt x="233799" y="770043"/>
                  <a:pt x="242596" y="774441"/>
                </a:cubicBezTo>
                <a:cubicBezTo>
                  <a:pt x="246530" y="776408"/>
                  <a:pt x="248817" y="780661"/>
                  <a:pt x="251927" y="7837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97568-6BE7-44BA-A8CC-AC36546E6335}"/>
              </a:ext>
            </a:extLst>
          </p:cNvPr>
          <p:cNvSpPr txBox="1"/>
          <p:nvPr/>
        </p:nvSpPr>
        <p:spPr>
          <a:xfrm>
            <a:off x="-2667000" y="38862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Catch</a:t>
            </a:r>
            <a:r>
              <a:rPr lang="ko-KR" altLang="en-US" dirty="0"/>
              <a:t>에 적합한 예외처리가 없으면 </a:t>
            </a:r>
            <a:r>
              <a:rPr lang="en-US" altLang="ko-KR" dirty="0"/>
              <a:t>finally</a:t>
            </a:r>
            <a:r>
              <a:rPr lang="ko-KR" altLang="en-US" dirty="0"/>
              <a:t>를 처리한 다음 메소드가 </a:t>
            </a:r>
            <a:r>
              <a:rPr lang="en-US" altLang="ko-KR" dirty="0"/>
              <a:t>throw</a:t>
            </a:r>
            <a:r>
              <a:rPr lang="ko-KR" altLang="en-US" dirty="0"/>
              <a:t>된다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Rethrowing an Exception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dirty="0"/>
              <a:t> block can contain code that throws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Sometimes it is useful to catch an exception and then, depending on the string produced by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dirty="0"/>
              <a:t> (or perhaps something else), throw the same or a different exception for handling further up the chain of exception handling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A411907-E0A3-425C-8558-80CC6BC6662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DB954-06C9-42E7-B0A9-EDE395D97FAF}"/>
              </a:ext>
            </a:extLst>
          </p:cNvPr>
          <p:cNvSpPr txBox="1"/>
          <p:nvPr/>
        </p:nvSpPr>
        <p:spPr>
          <a:xfrm>
            <a:off x="-2362200" y="2514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Catch</a:t>
            </a:r>
            <a:r>
              <a:rPr lang="ko-KR" altLang="en-US" dirty="0"/>
              <a:t>구간에서 </a:t>
            </a:r>
            <a:r>
              <a:rPr lang="en-US" altLang="ko-KR" dirty="0"/>
              <a:t>throw</a:t>
            </a:r>
            <a:r>
              <a:rPr lang="ko-KR" altLang="en-US" dirty="0"/>
              <a:t>를 하는 경우도 있다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AssertionError</a:t>
            </a:r>
            <a:r>
              <a:rPr lang="en-US"/>
              <a:t> Class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 a program contains an assertion check, and the assertion check fails, an object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/>
              <a:t> is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causes the program to end with an error message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/>
              <a:t> is derived from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800"/>
              <a:t>, and therefore is an unchecked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 order to prevent the program from ending, it could be handled, but this is not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0B7C7E3-7B14-43EE-BCF8-B2F4CA07B74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2E35AD3-5187-4C50-9DBF-906981ECD785}"/>
              </a:ext>
            </a:extLst>
          </p:cNvPr>
          <p:cNvSpPr/>
          <p:nvPr/>
        </p:nvSpPr>
        <p:spPr>
          <a:xfrm>
            <a:off x="1524000" y="3738282"/>
            <a:ext cx="5831633" cy="324411"/>
          </a:xfrm>
          <a:custGeom>
            <a:avLst/>
            <a:gdLst>
              <a:gd name="connsiteX0" fmla="*/ 0 w 5831633"/>
              <a:gd name="connsiteY0" fmla="*/ 111968 h 324411"/>
              <a:gd name="connsiteX1" fmla="*/ 83975 w 5831633"/>
              <a:gd name="connsiteY1" fmla="*/ 102637 h 324411"/>
              <a:gd name="connsiteX2" fmla="*/ 289249 w 5831633"/>
              <a:gd name="connsiteY2" fmla="*/ 83976 h 324411"/>
              <a:gd name="connsiteX3" fmla="*/ 382555 w 5831633"/>
              <a:gd name="connsiteY3" fmla="*/ 65315 h 324411"/>
              <a:gd name="connsiteX4" fmla="*/ 625151 w 5831633"/>
              <a:gd name="connsiteY4" fmla="*/ 46653 h 324411"/>
              <a:gd name="connsiteX5" fmla="*/ 755780 w 5831633"/>
              <a:gd name="connsiteY5" fmla="*/ 27992 h 324411"/>
              <a:gd name="connsiteX6" fmla="*/ 858416 w 5831633"/>
              <a:gd name="connsiteY6" fmla="*/ 18662 h 324411"/>
              <a:gd name="connsiteX7" fmla="*/ 923731 w 5831633"/>
              <a:gd name="connsiteY7" fmla="*/ 9331 h 324411"/>
              <a:gd name="connsiteX8" fmla="*/ 1026367 w 5831633"/>
              <a:gd name="connsiteY8" fmla="*/ 0 h 324411"/>
              <a:gd name="connsiteX9" fmla="*/ 1754155 w 5831633"/>
              <a:gd name="connsiteY9" fmla="*/ 9331 h 324411"/>
              <a:gd name="connsiteX10" fmla="*/ 1810139 w 5831633"/>
              <a:gd name="connsiteY10" fmla="*/ 18662 h 324411"/>
              <a:gd name="connsiteX11" fmla="*/ 1950098 w 5831633"/>
              <a:gd name="connsiteY11" fmla="*/ 27992 h 324411"/>
              <a:gd name="connsiteX12" fmla="*/ 2052735 w 5831633"/>
              <a:gd name="connsiteY12" fmla="*/ 46653 h 324411"/>
              <a:gd name="connsiteX13" fmla="*/ 2174033 w 5831633"/>
              <a:gd name="connsiteY13" fmla="*/ 74645 h 324411"/>
              <a:gd name="connsiteX14" fmla="*/ 2341984 w 5831633"/>
              <a:gd name="connsiteY14" fmla="*/ 83976 h 324411"/>
              <a:gd name="connsiteX15" fmla="*/ 2948473 w 5831633"/>
              <a:gd name="connsiteY15" fmla="*/ 102637 h 324411"/>
              <a:gd name="connsiteX16" fmla="*/ 3321698 w 5831633"/>
              <a:gd name="connsiteY16" fmla="*/ 130629 h 324411"/>
              <a:gd name="connsiteX17" fmla="*/ 3387012 w 5831633"/>
              <a:gd name="connsiteY17" fmla="*/ 139960 h 324411"/>
              <a:gd name="connsiteX18" fmla="*/ 3666931 w 5831633"/>
              <a:gd name="connsiteY18" fmla="*/ 158621 h 324411"/>
              <a:gd name="connsiteX19" fmla="*/ 3788229 w 5831633"/>
              <a:gd name="connsiteY19" fmla="*/ 177282 h 324411"/>
              <a:gd name="connsiteX20" fmla="*/ 3862873 w 5831633"/>
              <a:gd name="connsiteY20" fmla="*/ 195943 h 324411"/>
              <a:gd name="connsiteX21" fmla="*/ 4273420 w 5831633"/>
              <a:gd name="connsiteY21" fmla="*/ 205274 h 324411"/>
              <a:gd name="connsiteX22" fmla="*/ 4394718 w 5831633"/>
              <a:gd name="connsiteY22" fmla="*/ 233266 h 324411"/>
              <a:gd name="connsiteX23" fmla="*/ 4544008 w 5831633"/>
              <a:gd name="connsiteY23" fmla="*/ 279919 h 324411"/>
              <a:gd name="connsiteX24" fmla="*/ 5057192 w 5831633"/>
              <a:gd name="connsiteY24" fmla="*/ 298580 h 324411"/>
              <a:gd name="connsiteX25" fmla="*/ 5365102 w 5831633"/>
              <a:gd name="connsiteY25" fmla="*/ 307911 h 324411"/>
              <a:gd name="connsiteX26" fmla="*/ 5411755 w 5831633"/>
              <a:gd name="connsiteY26" fmla="*/ 289249 h 324411"/>
              <a:gd name="connsiteX27" fmla="*/ 5439747 w 5831633"/>
              <a:gd name="connsiteY27" fmla="*/ 270588 h 324411"/>
              <a:gd name="connsiteX28" fmla="*/ 5505061 w 5831633"/>
              <a:gd name="connsiteY28" fmla="*/ 251927 h 324411"/>
              <a:gd name="connsiteX29" fmla="*/ 5533053 w 5831633"/>
              <a:gd name="connsiteY29" fmla="*/ 233266 h 324411"/>
              <a:gd name="connsiteX30" fmla="*/ 5561045 w 5831633"/>
              <a:gd name="connsiteY30" fmla="*/ 223935 h 324411"/>
              <a:gd name="connsiteX31" fmla="*/ 5645020 w 5831633"/>
              <a:gd name="connsiteY31" fmla="*/ 205274 h 324411"/>
              <a:gd name="connsiteX32" fmla="*/ 5673012 w 5831633"/>
              <a:gd name="connsiteY32" fmla="*/ 195943 h 324411"/>
              <a:gd name="connsiteX33" fmla="*/ 5794310 w 5831633"/>
              <a:gd name="connsiteY33" fmla="*/ 167951 h 324411"/>
              <a:gd name="connsiteX34" fmla="*/ 5831633 w 5831633"/>
              <a:gd name="connsiteY34" fmla="*/ 158621 h 32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31633" h="324411">
                <a:moveTo>
                  <a:pt x="0" y="111968"/>
                </a:moveTo>
                <a:cubicBezTo>
                  <a:pt x="27992" y="108858"/>
                  <a:pt x="55917" y="105077"/>
                  <a:pt x="83975" y="102637"/>
                </a:cubicBezTo>
                <a:cubicBezTo>
                  <a:pt x="162607" y="95799"/>
                  <a:pt x="215522" y="96264"/>
                  <a:pt x="289249" y="83976"/>
                </a:cubicBezTo>
                <a:cubicBezTo>
                  <a:pt x="320535" y="78762"/>
                  <a:pt x="351128" y="69601"/>
                  <a:pt x="382555" y="65315"/>
                </a:cubicBezTo>
                <a:cubicBezTo>
                  <a:pt x="432025" y="58569"/>
                  <a:pt x="580719" y="51414"/>
                  <a:pt x="625151" y="46653"/>
                </a:cubicBezTo>
                <a:cubicBezTo>
                  <a:pt x="668886" y="41967"/>
                  <a:pt x="711976" y="31974"/>
                  <a:pt x="755780" y="27992"/>
                </a:cubicBezTo>
                <a:cubicBezTo>
                  <a:pt x="789992" y="24882"/>
                  <a:pt x="824273" y="22456"/>
                  <a:pt x="858416" y="18662"/>
                </a:cubicBezTo>
                <a:cubicBezTo>
                  <a:pt x="880274" y="16233"/>
                  <a:pt x="901873" y="11760"/>
                  <a:pt x="923731" y="9331"/>
                </a:cubicBezTo>
                <a:cubicBezTo>
                  <a:pt x="957874" y="5537"/>
                  <a:pt x="992155" y="3110"/>
                  <a:pt x="1026367" y="0"/>
                </a:cubicBezTo>
                <a:lnTo>
                  <a:pt x="1754155" y="9331"/>
                </a:lnTo>
                <a:cubicBezTo>
                  <a:pt x="1773068" y="9781"/>
                  <a:pt x="1791305" y="16868"/>
                  <a:pt x="1810139" y="18662"/>
                </a:cubicBezTo>
                <a:cubicBezTo>
                  <a:pt x="1856685" y="23095"/>
                  <a:pt x="1903445" y="24882"/>
                  <a:pt x="1950098" y="27992"/>
                </a:cubicBezTo>
                <a:cubicBezTo>
                  <a:pt x="1990591" y="34741"/>
                  <a:pt x="2013629" y="37963"/>
                  <a:pt x="2052735" y="46653"/>
                </a:cubicBezTo>
                <a:cubicBezTo>
                  <a:pt x="2091018" y="55160"/>
                  <a:pt x="2137596" y="70596"/>
                  <a:pt x="2174033" y="74645"/>
                </a:cubicBezTo>
                <a:cubicBezTo>
                  <a:pt x="2229760" y="80837"/>
                  <a:pt x="2286000" y="80866"/>
                  <a:pt x="2341984" y="83976"/>
                </a:cubicBezTo>
                <a:cubicBezTo>
                  <a:pt x="2567727" y="140415"/>
                  <a:pt x="2302283" y="77046"/>
                  <a:pt x="2948473" y="102637"/>
                </a:cubicBezTo>
                <a:cubicBezTo>
                  <a:pt x="3073133" y="107574"/>
                  <a:pt x="3197290" y="121298"/>
                  <a:pt x="3321698" y="130629"/>
                </a:cubicBezTo>
                <a:cubicBezTo>
                  <a:pt x="3343629" y="132274"/>
                  <a:pt x="3365119" y="137875"/>
                  <a:pt x="3387012" y="139960"/>
                </a:cubicBezTo>
                <a:cubicBezTo>
                  <a:pt x="3502036" y="150915"/>
                  <a:pt x="3548701" y="148769"/>
                  <a:pt x="3666931" y="158621"/>
                </a:cubicBezTo>
                <a:cubicBezTo>
                  <a:pt x="3708269" y="162066"/>
                  <a:pt x="3748006" y="168000"/>
                  <a:pt x="3788229" y="177282"/>
                </a:cubicBezTo>
                <a:cubicBezTo>
                  <a:pt x="3813219" y="183049"/>
                  <a:pt x="3837233" y="195360"/>
                  <a:pt x="3862873" y="195943"/>
                </a:cubicBezTo>
                <a:lnTo>
                  <a:pt x="4273420" y="205274"/>
                </a:lnTo>
                <a:cubicBezTo>
                  <a:pt x="4325579" y="213967"/>
                  <a:pt x="4342521" y="214624"/>
                  <a:pt x="4394718" y="233266"/>
                </a:cubicBezTo>
                <a:cubicBezTo>
                  <a:pt x="4475862" y="262246"/>
                  <a:pt x="4449654" y="268597"/>
                  <a:pt x="4544008" y="279919"/>
                </a:cubicBezTo>
                <a:cubicBezTo>
                  <a:pt x="4649620" y="292592"/>
                  <a:pt x="5044454" y="298253"/>
                  <a:pt x="5057192" y="298580"/>
                </a:cubicBezTo>
                <a:cubicBezTo>
                  <a:pt x="5192896" y="343815"/>
                  <a:pt x="5093518" y="317969"/>
                  <a:pt x="5365102" y="307911"/>
                </a:cubicBezTo>
                <a:cubicBezTo>
                  <a:pt x="5380653" y="301690"/>
                  <a:pt x="5396774" y="296739"/>
                  <a:pt x="5411755" y="289249"/>
                </a:cubicBezTo>
                <a:cubicBezTo>
                  <a:pt x="5421785" y="284234"/>
                  <a:pt x="5429440" y="275005"/>
                  <a:pt x="5439747" y="270588"/>
                </a:cubicBezTo>
                <a:cubicBezTo>
                  <a:pt x="5481614" y="252646"/>
                  <a:pt x="5468736" y="270089"/>
                  <a:pt x="5505061" y="251927"/>
                </a:cubicBezTo>
                <a:cubicBezTo>
                  <a:pt x="5515091" y="246912"/>
                  <a:pt x="5523023" y="238281"/>
                  <a:pt x="5533053" y="233266"/>
                </a:cubicBezTo>
                <a:cubicBezTo>
                  <a:pt x="5541850" y="228867"/>
                  <a:pt x="5551588" y="226637"/>
                  <a:pt x="5561045" y="223935"/>
                </a:cubicBezTo>
                <a:cubicBezTo>
                  <a:pt x="5628100" y="204776"/>
                  <a:pt x="5568049" y="224517"/>
                  <a:pt x="5645020" y="205274"/>
                </a:cubicBezTo>
                <a:cubicBezTo>
                  <a:pt x="5654562" y="202889"/>
                  <a:pt x="5663523" y="198531"/>
                  <a:pt x="5673012" y="195943"/>
                </a:cubicBezTo>
                <a:cubicBezTo>
                  <a:pt x="5773584" y="168514"/>
                  <a:pt x="5715989" y="185355"/>
                  <a:pt x="5794310" y="167951"/>
                </a:cubicBezTo>
                <a:cubicBezTo>
                  <a:pt x="5806828" y="165169"/>
                  <a:pt x="5831633" y="158621"/>
                  <a:pt x="5831633" y="1586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48F4256-4342-4FEB-B633-6E08A5CCF36A}"/>
              </a:ext>
            </a:extLst>
          </p:cNvPr>
          <p:cNvSpPr/>
          <p:nvPr/>
        </p:nvSpPr>
        <p:spPr>
          <a:xfrm>
            <a:off x="923731" y="4114800"/>
            <a:ext cx="1539551" cy="83976"/>
          </a:xfrm>
          <a:custGeom>
            <a:avLst/>
            <a:gdLst>
              <a:gd name="connsiteX0" fmla="*/ 0 w 1539551"/>
              <a:gd name="connsiteY0" fmla="*/ 0 h 83976"/>
              <a:gd name="connsiteX1" fmla="*/ 373224 w 1539551"/>
              <a:gd name="connsiteY1" fmla="*/ 9331 h 83976"/>
              <a:gd name="connsiteX2" fmla="*/ 410547 w 1539551"/>
              <a:gd name="connsiteY2" fmla="*/ 18661 h 83976"/>
              <a:gd name="connsiteX3" fmla="*/ 531845 w 1539551"/>
              <a:gd name="connsiteY3" fmla="*/ 55984 h 83976"/>
              <a:gd name="connsiteX4" fmla="*/ 597159 w 1539551"/>
              <a:gd name="connsiteY4" fmla="*/ 65314 h 83976"/>
              <a:gd name="connsiteX5" fmla="*/ 634481 w 1539551"/>
              <a:gd name="connsiteY5" fmla="*/ 74645 h 83976"/>
              <a:gd name="connsiteX6" fmla="*/ 690465 w 1539551"/>
              <a:gd name="connsiteY6" fmla="*/ 83976 h 83976"/>
              <a:gd name="connsiteX7" fmla="*/ 895738 w 1539551"/>
              <a:gd name="connsiteY7" fmla="*/ 74645 h 83976"/>
              <a:gd name="connsiteX8" fmla="*/ 970383 w 1539551"/>
              <a:gd name="connsiteY8" fmla="*/ 65314 h 83976"/>
              <a:gd name="connsiteX9" fmla="*/ 1203649 w 1539551"/>
              <a:gd name="connsiteY9" fmla="*/ 55984 h 83976"/>
              <a:gd name="connsiteX10" fmla="*/ 1306285 w 1539551"/>
              <a:gd name="connsiteY10" fmla="*/ 27992 h 83976"/>
              <a:gd name="connsiteX11" fmla="*/ 1446245 w 1539551"/>
              <a:gd name="connsiteY11" fmla="*/ 18661 h 83976"/>
              <a:gd name="connsiteX12" fmla="*/ 1511559 w 1539551"/>
              <a:gd name="connsiteY12" fmla="*/ 9331 h 83976"/>
              <a:gd name="connsiteX13" fmla="*/ 1539551 w 1539551"/>
              <a:gd name="connsiteY13" fmla="*/ 18661 h 8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9551" h="83976">
                <a:moveTo>
                  <a:pt x="0" y="0"/>
                </a:moveTo>
                <a:cubicBezTo>
                  <a:pt x="124408" y="3110"/>
                  <a:pt x="248905" y="3680"/>
                  <a:pt x="373224" y="9331"/>
                </a:cubicBezTo>
                <a:cubicBezTo>
                  <a:pt x="386035" y="9913"/>
                  <a:pt x="398264" y="14976"/>
                  <a:pt x="410547" y="18661"/>
                </a:cubicBezTo>
                <a:cubicBezTo>
                  <a:pt x="457157" y="32644"/>
                  <a:pt x="483133" y="45546"/>
                  <a:pt x="531845" y="55984"/>
                </a:cubicBezTo>
                <a:cubicBezTo>
                  <a:pt x="553349" y="60592"/>
                  <a:pt x="575521" y="61380"/>
                  <a:pt x="597159" y="65314"/>
                </a:cubicBezTo>
                <a:cubicBezTo>
                  <a:pt x="609776" y="67608"/>
                  <a:pt x="621906" y="72130"/>
                  <a:pt x="634481" y="74645"/>
                </a:cubicBezTo>
                <a:cubicBezTo>
                  <a:pt x="653032" y="78355"/>
                  <a:pt x="671804" y="80866"/>
                  <a:pt x="690465" y="83976"/>
                </a:cubicBezTo>
                <a:cubicBezTo>
                  <a:pt x="758889" y="80866"/>
                  <a:pt x="827395" y="79201"/>
                  <a:pt x="895738" y="74645"/>
                </a:cubicBezTo>
                <a:cubicBezTo>
                  <a:pt x="920758" y="72977"/>
                  <a:pt x="945354" y="66831"/>
                  <a:pt x="970383" y="65314"/>
                </a:cubicBezTo>
                <a:cubicBezTo>
                  <a:pt x="1048058" y="60606"/>
                  <a:pt x="1125894" y="59094"/>
                  <a:pt x="1203649" y="55984"/>
                </a:cubicBezTo>
                <a:cubicBezTo>
                  <a:pt x="1239631" y="43989"/>
                  <a:pt x="1268599" y="31761"/>
                  <a:pt x="1306285" y="27992"/>
                </a:cubicBezTo>
                <a:cubicBezTo>
                  <a:pt x="1352810" y="23340"/>
                  <a:pt x="1399592" y="21771"/>
                  <a:pt x="1446245" y="18661"/>
                </a:cubicBezTo>
                <a:cubicBezTo>
                  <a:pt x="1468016" y="15551"/>
                  <a:pt x="1489567" y="9331"/>
                  <a:pt x="1511559" y="9331"/>
                </a:cubicBezTo>
                <a:cubicBezTo>
                  <a:pt x="1521394" y="9331"/>
                  <a:pt x="1539551" y="18661"/>
                  <a:pt x="1539551" y="186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ArrayIndexOutOfBoundsException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ArrayIndexOutOfBoundsException</a:t>
            </a:r>
            <a:r>
              <a:rPr lang="en-US" sz="2400" dirty="0"/>
              <a:t> is thrown whenever a program attempts to use an array index that is out of bounds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normally causes the program to end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all other </a:t>
            </a:r>
            <a:r>
              <a:rPr lang="en-US" sz="2400" dirty="0" err="1"/>
              <a:t>descendents</a:t>
            </a:r>
            <a:r>
              <a:rPr lang="en-US" sz="2400" dirty="0"/>
              <a:t> of the class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  <a:r>
              <a:rPr lang="en-US" sz="2400" dirty="0"/>
              <a:t>, it is an unchecked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There is no requirement to handle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this exception is thrown, it is an indication that the program contains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Instead of attempting to handle the exception, the program should simply be fixed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B5E185E-17A4-401C-AFA9-82730BE9D22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an exception is thrown,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begins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has one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exception object thrown is plugged in for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parameter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execution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is called </a:t>
            </a:r>
            <a:r>
              <a:rPr lang="en-US" sz="2800" i="1"/>
              <a:t>catching the exception</a:t>
            </a:r>
            <a:r>
              <a:rPr lang="en-US" sz="2800"/>
              <a:t>, or </a:t>
            </a:r>
            <a:r>
              <a:rPr lang="en-US" sz="2800" i="1"/>
              <a:t>handling the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Whenever an exception is thrown, it should ultimately be handled (or caught) by some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0EE3365-FAA2-4E01-A603-508469949F6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19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 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ExceptionHandlingCode</a:t>
            </a:r>
            <a:endParaRPr lang="en-US" sz="20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looks like a method definition that has a parameter of type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class</a:t>
            </a:r>
            <a:endParaRPr lang="en-US" sz="2400">
              <a:solidFill>
                <a:srgbClr val="034CA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not really a method definition, however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is a separate piece of code that is executed when a program encounters and executes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/>
              <a:t> statement in the preceding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 is often referred to as an </a:t>
            </a:r>
            <a:r>
              <a:rPr lang="en-US" sz="2000" i="1"/>
              <a:t>exception 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can have at most one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09FB951-FFB4-4A8B-B1DA-926C3E73FA8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 { . . . }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The identifier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 dirty="0"/>
              <a:t> in the above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heading is called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parameter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parameter does two things: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It specifies the type of thrown exception object that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 can catch (e.g., an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dirty="0"/>
              <a:t> class object above)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It provides a name (for the thrown object that is caught) on which it can operate in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2000" dirty="0"/>
              <a:t>Note:  The identifier 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dirty="0"/>
              <a:t> is often used by convention, but any non-keyword identifier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CB94F30-DCE7-43EB-8810-B9600DB21AC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4552</Words>
  <Application>Microsoft Office PowerPoint</Application>
  <PresentationFormat>화면 슬라이드 쇼(4:3)</PresentationFormat>
  <Paragraphs>647</Paragraphs>
  <Slides>64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Calibri</vt:lpstr>
      <vt:lpstr>Courier New</vt:lpstr>
      <vt:lpstr>Office Theme</vt:lpstr>
      <vt:lpstr>Chapter 9</vt:lpstr>
      <vt:lpstr>Introduction to Exception Handling</vt:lpstr>
      <vt:lpstr>Introduction to Exception Handling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Exception Example</vt:lpstr>
      <vt:lpstr>Exception Handling with the Scanner Class</vt:lpstr>
      <vt:lpstr>The InputMismatchException</vt:lpstr>
      <vt:lpstr>Tip:  Exception Controlled Loops</vt:lpstr>
      <vt:lpstr>Exception Controlled Loop</vt:lpstr>
      <vt:lpstr>Exception Classes</vt:lpstr>
      <vt:lpstr>Exception Classes from Standard Packages</vt:lpstr>
      <vt:lpstr>Exception Classes from Standard Packages</vt:lpstr>
      <vt:lpstr>Using the getMessage Method</vt:lpstr>
      <vt:lpstr>Using the getMessage Method</vt:lpstr>
      <vt:lpstr>Defining Exception Classes</vt:lpstr>
      <vt:lpstr>Defining Exception Classes</vt:lpstr>
      <vt:lpstr>A Programmer-Defined Exception Class</vt:lpstr>
      <vt:lpstr>Using our own Exception Class (1 of 3)</vt:lpstr>
      <vt:lpstr>Using our own Exception Class (2 of 3)</vt:lpstr>
      <vt:lpstr>Using our own Exception Class (3 of 3)</vt:lpstr>
      <vt:lpstr>Tip:  An Exception Class Can Carry a Message of Any Type:  int Message</vt:lpstr>
      <vt:lpstr>An Exception Class with an int Message </vt:lpstr>
      <vt:lpstr>Exception Object Characteristics</vt:lpstr>
      <vt:lpstr>Programmer-Defined Exception Class Guidelines</vt:lpstr>
      <vt:lpstr>Preserve getMessage</vt:lpstr>
      <vt:lpstr>Multiple catch Blocks</vt:lpstr>
      <vt:lpstr>Multiple catch Blocks</vt:lpstr>
      <vt:lpstr>Pitfall:  Catch the More Specific Exception First</vt:lpstr>
      <vt:lpstr>Pitfall:  Catch the More Specific Exception First</vt:lpstr>
      <vt:lpstr>Throwing an Exception in a Method</vt:lpstr>
      <vt:lpstr>Declaring Exceptions in a throws Clause</vt:lpstr>
      <vt:lpstr>Declaring Exceptions in a throws Clause</vt:lpstr>
      <vt:lpstr>The Catch or Declare Rule</vt:lpstr>
      <vt:lpstr>The Catch or Declare Rule</vt:lpstr>
      <vt:lpstr>The Catch or Declare Rule</vt:lpstr>
      <vt:lpstr>Checked and Unchecked Exceptions</vt:lpstr>
      <vt:lpstr>Exceptions to the Catch or Declare Rule</vt:lpstr>
      <vt:lpstr>Hierarchy of Throwable Objects</vt:lpstr>
      <vt:lpstr>The throws Clause in Derived Classes</vt:lpstr>
      <vt:lpstr>What Happens If an Exception is Never Caught?</vt:lpstr>
      <vt:lpstr>Example – Retrieving a High Score Without Exceptions (1 of 2)</vt:lpstr>
      <vt:lpstr>Example – Retrieving a High Score Without Exceptions (2 of 2)</vt:lpstr>
      <vt:lpstr>Example – Retrieving a High Score with Exceptions (1 of 4)</vt:lpstr>
      <vt:lpstr>Example – Retrieving a High Score with Exceptions (2 of 4)</vt:lpstr>
      <vt:lpstr>Example – Retrieving a High Score with Exceptions (3 of 4)</vt:lpstr>
      <vt:lpstr>Example – Retrieving a High Score with Exceptions (4 of 4)</vt:lpstr>
      <vt:lpstr>When to Use Exceptions</vt:lpstr>
      <vt:lpstr>When to Use Exceptions</vt:lpstr>
      <vt:lpstr>When to Use Exceptions</vt:lpstr>
      <vt:lpstr>Event Driven Programming</vt:lpstr>
      <vt:lpstr>Event Driven Programming</vt:lpstr>
      <vt:lpstr>Pitfall:  Nested try-catch Blocks</vt:lpstr>
      <vt:lpstr>The finally Block</vt:lpstr>
      <vt:lpstr>The finally Block</vt:lpstr>
      <vt:lpstr>Rethrowing an Exception</vt:lpstr>
      <vt:lpstr>The AssertionError Class</vt:lpstr>
      <vt:lpstr>ArrayIndexOutOfBoundsException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41</cp:revision>
  <dcterms:created xsi:type="dcterms:W3CDTF">2006-08-16T00:00:00Z</dcterms:created>
  <dcterms:modified xsi:type="dcterms:W3CDTF">2019-06-17T10:32:15Z</dcterms:modified>
</cp:coreProperties>
</file>