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48-3C69-4445-93B6-1974C440093D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BBC2-A2D5-44C2-96F3-361CE733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5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48-3C69-4445-93B6-1974C440093D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BBC2-A2D5-44C2-96F3-361CE733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4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48-3C69-4445-93B6-1974C440093D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BBC2-A2D5-44C2-96F3-361CE733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48-3C69-4445-93B6-1974C440093D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BBC2-A2D5-44C2-96F3-361CE733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1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48-3C69-4445-93B6-1974C440093D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BBC2-A2D5-44C2-96F3-361CE733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26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48-3C69-4445-93B6-1974C440093D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BBC2-A2D5-44C2-96F3-361CE733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4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48-3C69-4445-93B6-1974C440093D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BBC2-A2D5-44C2-96F3-361CE733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48-3C69-4445-93B6-1974C440093D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BBC2-A2D5-44C2-96F3-361CE733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1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48-3C69-4445-93B6-1974C440093D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BBC2-A2D5-44C2-96F3-361CE733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2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48-3C69-4445-93B6-1974C440093D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BBC2-A2D5-44C2-96F3-361CE733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84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C48-3C69-4445-93B6-1974C440093D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BBC2-A2D5-44C2-96F3-361CE733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86C48-3C69-4445-93B6-1974C440093D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ABBC2-A2D5-44C2-96F3-361CE733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9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37B49E-CCF3-5DF7-9EF1-7E56F6F75A9B}"/>
              </a:ext>
            </a:extLst>
          </p:cNvPr>
          <p:cNvSpPr/>
          <p:nvPr/>
        </p:nvSpPr>
        <p:spPr>
          <a:xfrm>
            <a:off x="331653" y="443507"/>
            <a:ext cx="4467052" cy="85565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E59CA6-CAD9-996C-6841-D35F3D84554F}"/>
              </a:ext>
            </a:extLst>
          </p:cNvPr>
          <p:cNvSpPr/>
          <p:nvPr/>
        </p:nvSpPr>
        <p:spPr>
          <a:xfrm>
            <a:off x="81543" y="6621099"/>
            <a:ext cx="6448281" cy="14829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9A1877-6643-E757-199E-6848505D11CF}"/>
              </a:ext>
            </a:extLst>
          </p:cNvPr>
          <p:cNvSpPr/>
          <p:nvPr/>
        </p:nvSpPr>
        <p:spPr>
          <a:xfrm>
            <a:off x="454415" y="260846"/>
            <a:ext cx="1645025" cy="26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브라우저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EF3B5-A21A-278E-4748-E261CECC6B8E}"/>
              </a:ext>
            </a:extLst>
          </p:cNvPr>
          <p:cNvSpPr/>
          <p:nvPr/>
        </p:nvSpPr>
        <p:spPr>
          <a:xfrm>
            <a:off x="153806" y="6488064"/>
            <a:ext cx="1208473" cy="26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인터넷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E602A-B223-A0A3-DCE2-7A12D15BD654}"/>
              </a:ext>
            </a:extLst>
          </p:cNvPr>
          <p:cNvSpPr txBox="1"/>
          <p:nvPr/>
        </p:nvSpPr>
        <p:spPr>
          <a:xfrm>
            <a:off x="510907" y="690936"/>
            <a:ext cx="89519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Naver</a:t>
            </a:r>
            <a:r>
              <a:rPr lang="ko-KR" altLang="en-US" sz="1013" dirty="0"/>
              <a:t>검색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0D08FF-7BBB-5F59-72FE-E105118BE614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406104" y="815041"/>
            <a:ext cx="558067" cy="5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0552CD-D744-F81B-97AB-DCB17A835E26}"/>
              </a:ext>
            </a:extLst>
          </p:cNvPr>
          <p:cNvSpPr txBox="1"/>
          <p:nvPr/>
        </p:nvSpPr>
        <p:spPr>
          <a:xfrm>
            <a:off x="1964171" y="696180"/>
            <a:ext cx="137311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URL </a:t>
            </a:r>
            <a:r>
              <a:rPr lang="ko-KR" altLang="en-US" sz="1013" dirty="0"/>
              <a:t>의미 조사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982E1-55E7-6C7F-58C9-C89AE69C719A}"/>
              </a:ext>
            </a:extLst>
          </p:cNvPr>
          <p:cNvSpPr txBox="1"/>
          <p:nvPr/>
        </p:nvSpPr>
        <p:spPr>
          <a:xfrm>
            <a:off x="3337289" y="598012"/>
            <a:ext cx="1264357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HTTP Request </a:t>
            </a:r>
          </a:p>
          <a:p>
            <a:r>
              <a:rPr lang="ko-KR" altLang="en-US" sz="1013" dirty="0"/>
              <a:t>메시지 생성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C5B86E-E2FD-B466-E84E-CD16542BAE58}"/>
              </a:ext>
            </a:extLst>
          </p:cNvPr>
          <p:cNvSpPr txBox="1"/>
          <p:nvPr/>
        </p:nvSpPr>
        <p:spPr>
          <a:xfrm>
            <a:off x="2658853" y="1009236"/>
            <a:ext cx="206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메시지를 네트워크에 송출하는 기능 </a:t>
            </a:r>
            <a:r>
              <a:rPr lang="en-US" altLang="ko-KR" sz="9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ko-KR" alt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A026EB2-D959-CEF1-603C-79693490EBF1}"/>
              </a:ext>
            </a:extLst>
          </p:cNvPr>
          <p:cNvGrpSpPr/>
          <p:nvPr/>
        </p:nvGrpSpPr>
        <p:grpSpPr>
          <a:xfrm>
            <a:off x="284780" y="1743274"/>
            <a:ext cx="5671012" cy="1925608"/>
            <a:chOff x="243395" y="2092873"/>
            <a:chExt cx="6041995" cy="2577148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B1475D6-6863-C06F-F531-4B4F493228C5}"/>
                </a:ext>
              </a:extLst>
            </p:cNvPr>
            <p:cNvSpPr/>
            <p:nvPr/>
          </p:nvSpPr>
          <p:spPr>
            <a:xfrm>
              <a:off x="3623938" y="2925142"/>
              <a:ext cx="2137670" cy="146042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F713912-0049-6087-2A89-CEB433ABB471}"/>
                </a:ext>
              </a:extLst>
            </p:cNvPr>
            <p:cNvSpPr/>
            <p:nvPr/>
          </p:nvSpPr>
          <p:spPr>
            <a:xfrm>
              <a:off x="243395" y="2241180"/>
              <a:ext cx="6041995" cy="23400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6B882D-427D-8952-E3AB-3690247A64DA}"/>
                </a:ext>
              </a:extLst>
            </p:cNvPr>
            <p:cNvSpPr/>
            <p:nvPr/>
          </p:nvSpPr>
          <p:spPr>
            <a:xfrm>
              <a:off x="461639" y="2092873"/>
              <a:ext cx="2148396" cy="470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/>
                <a:t>OS</a:t>
              </a:r>
              <a:endParaRPr lang="ko-KR" altLang="en-US" sz="1013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C662CE-51A3-873E-2A06-D754466A8757}"/>
                </a:ext>
              </a:extLst>
            </p:cNvPr>
            <p:cNvSpPr txBox="1"/>
            <p:nvPr/>
          </p:nvSpPr>
          <p:spPr>
            <a:xfrm>
              <a:off x="454243" y="3286702"/>
              <a:ext cx="646588" cy="754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URL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248F613-7DCA-60DA-B241-0255B2D8B6BF}"/>
                </a:ext>
              </a:extLst>
            </p:cNvPr>
            <p:cNvCxnSpPr>
              <a:cxnSpLocks/>
            </p:cNvCxnSpPr>
            <p:nvPr/>
          </p:nvCxnSpPr>
          <p:spPr>
            <a:xfrm>
              <a:off x="972845" y="3471951"/>
              <a:ext cx="11259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0263B6-4DE8-2235-33D1-85B146D510B0}"/>
                </a:ext>
              </a:extLst>
            </p:cNvPr>
            <p:cNvSpPr txBox="1"/>
            <p:nvPr/>
          </p:nvSpPr>
          <p:spPr>
            <a:xfrm>
              <a:off x="2116585" y="3287286"/>
              <a:ext cx="1301318" cy="754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IP(</a:t>
              </a:r>
              <a:r>
                <a:rPr lang="ko-KR" altLang="en-US" sz="1013" dirty="0"/>
                <a:t>수신자</a:t>
              </a:r>
              <a:r>
                <a:rPr lang="en-US" altLang="ko-KR" sz="1013" dirty="0"/>
                <a:t>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E01619-1229-ED17-6BDA-91C604AF6B33}"/>
                </a:ext>
              </a:extLst>
            </p:cNvPr>
            <p:cNvSpPr txBox="1"/>
            <p:nvPr/>
          </p:nvSpPr>
          <p:spPr>
            <a:xfrm>
              <a:off x="1193306" y="3124070"/>
              <a:ext cx="777535" cy="754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DNS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9685C7-EEC9-A741-6F02-5C61958D2C4C}"/>
                </a:ext>
              </a:extLst>
            </p:cNvPr>
            <p:cNvSpPr txBox="1"/>
            <p:nvPr/>
          </p:nvSpPr>
          <p:spPr>
            <a:xfrm>
              <a:off x="399495" y="2703921"/>
              <a:ext cx="2562687" cy="754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0734" indent="-160734">
                <a:buFont typeface="Arial" panose="020B0604020202020204" pitchFamily="34" charset="0"/>
                <a:buChar char="•"/>
              </a:pPr>
              <a:r>
                <a:rPr lang="ko-KR" altLang="en-US" sz="1013" b="1" dirty="0"/>
                <a:t>메시지 수신자 지정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6339C24-0129-A87A-F360-29343C3F953A}"/>
                </a:ext>
              </a:extLst>
            </p:cNvPr>
            <p:cNvSpPr/>
            <p:nvPr/>
          </p:nvSpPr>
          <p:spPr>
            <a:xfrm>
              <a:off x="3352798" y="2389806"/>
              <a:ext cx="2562688" cy="207838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99CA5A0-B6E8-3B7F-2278-B332EB11DE4D}"/>
                </a:ext>
              </a:extLst>
            </p:cNvPr>
            <p:cNvSpPr/>
            <p:nvPr/>
          </p:nvSpPr>
          <p:spPr>
            <a:xfrm>
              <a:off x="3461919" y="2282900"/>
              <a:ext cx="1811045" cy="42102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13" dirty="0"/>
                <a:t>프로토콜 스택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2D8F1C-7741-E8E7-F026-16186F9CB474}"/>
                </a:ext>
              </a:extLst>
            </p:cNvPr>
            <p:cNvSpPr txBox="1"/>
            <p:nvPr/>
          </p:nvSpPr>
          <p:spPr>
            <a:xfrm>
              <a:off x="3802223" y="3204419"/>
              <a:ext cx="1828803" cy="1465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메시지</a:t>
              </a:r>
              <a:r>
                <a:rPr lang="ko-KR" altLang="en-US" sz="900" dirty="0"/>
                <a:t> </a:t>
              </a:r>
              <a:endParaRPr lang="en-US" altLang="ko-KR" sz="900" dirty="0"/>
            </a:p>
            <a:p>
              <a:r>
                <a:rPr lang="en-US" altLang="ko-KR" sz="900" dirty="0"/>
                <a:t>+ </a:t>
              </a:r>
              <a:r>
                <a:rPr lang="ko-KR" altLang="en-US" sz="900" dirty="0"/>
                <a:t>제어정보 저장</a:t>
              </a:r>
              <a:endParaRPr lang="en-US" altLang="ko-KR" sz="900" dirty="0"/>
            </a:p>
            <a:p>
              <a:r>
                <a:rPr lang="en-US" altLang="ko-KR" sz="900" dirty="0"/>
                <a:t>(</a:t>
              </a:r>
              <a:r>
                <a:rPr lang="ko-KR" altLang="en-US" sz="900" dirty="0"/>
                <a:t>수신처 주소 등</a:t>
              </a:r>
              <a:r>
                <a:rPr lang="en-US" altLang="ko-KR" sz="900" dirty="0"/>
                <a:t>)</a:t>
              </a:r>
            </a:p>
            <a:p>
              <a:endParaRPr lang="ko-KR" altLang="en-US" sz="9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E4AA9BE-39A3-413F-6D84-48643409A35E}"/>
                </a:ext>
              </a:extLst>
            </p:cNvPr>
            <p:cNvSpPr/>
            <p:nvPr/>
          </p:nvSpPr>
          <p:spPr>
            <a:xfrm>
              <a:off x="3659815" y="2745640"/>
              <a:ext cx="772721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13" dirty="0"/>
                <a:t>패킷</a:t>
              </a: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F7CE753-AA43-1FF2-2EE3-211A0B6C782C}"/>
              </a:ext>
            </a:extLst>
          </p:cNvPr>
          <p:cNvCxnSpPr>
            <a:cxnSpLocks/>
          </p:cNvCxnSpPr>
          <p:nvPr/>
        </p:nvCxnSpPr>
        <p:spPr>
          <a:xfrm>
            <a:off x="2928785" y="800055"/>
            <a:ext cx="3398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D2AD10-7ADD-F1FD-2AF7-EBAE1BF45696}"/>
              </a:ext>
            </a:extLst>
          </p:cNvPr>
          <p:cNvSpPr txBox="1"/>
          <p:nvPr/>
        </p:nvSpPr>
        <p:spPr>
          <a:xfrm>
            <a:off x="1775580" y="5103659"/>
            <a:ext cx="4795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800" b="1" dirty="0">
                <a:solidFill>
                  <a:srgbClr val="555555"/>
                </a:solidFill>
                <a:latin typeface="AppleSDGothicNeo"/>
              </a:rPr>
              <a:t>※ Hop : </a:t>
            </a:r>
            <a:r>
              <a:rPr lang="ko-KR" altLang="en-US" sz="800" b="1" dirty="0">
                <a:solidFill>
                  <a:srgbClr val="555555"/>
                </a:solidFill>
                <a:latin typeface="AppleSDGothicNeo"/>
              </a:rPr>
              <a:t>컴퓨터 네트워크</a:t>
            </a:r>
            <a:r>
              <a:rPr lang="ko-KR" altLang="en-US" sz="800" b="1" dirty="0">
                <a:solidFill>
                  <a:srgbClr val="202122"/>
                </a:solidFill>
                <a:latin typeface="AppleSDGothicNeo"/>
              </a:rPr>
              <a:t>에서 출발지와 목적지 사이에 위치한 경로의 한 부분</a:t>
            </a:r>
            <a:endParaRPr lang="en-US" altLang="ko-KR" sz="800" b="1" dirty="0">
              <a:solidFill>
                <a:srgbClr val="202122"/>
              </a:solidFill>
              <a:latin typeface="AppleSDGothicNeo"/>
            </a:endParaRPr>
          </a:p>
          <a:p>
            <a:r>
              <a:rPr lang="en-US" altLang="ko-KR" sz="800" b="1" dirty="0">
                <a:solidFill>
                  <a:srgbClr val="555555"/>
                </a:solidFill>
                <a:latin typeface="AppleSDGothicNeo"/>
              </a:rPr>
              <a:t>※ MAC </a:t>
            </a:r>
            <a:r>
              <a:rPr lang="ko-KR" altLang="en-US" sz="800" b="1" dirty="0">
                <a:solidFill>
                  <a:srgbClr val="555555"/>
                </a:solidFill>
                <a:latin typeface="AppleSDGothicNeo"/>
              </a:rPr>
              <a:t>주소</a:t>
            </a:r>
            <a:r>
              <a:rPr lang="en-US" altLang="ko-KR" sz="800" b="1" dirty="0">
                <a:solidFill>
                  <a:srgbClr val="555555"/>
                </a:solidFill>
                <a:latin typeface="AppleSDGothicNeo"/>
              </a:rPr>
              <a:t>: </a:t>
            </a:r>
            <a:r>
              <a:rPr lang="ko-KR" altLang="en-US" sz="800" b="1" dirty="0">
                <a:solidFill>
                  <a:srgbClr val="555555"/>
                </a:solidFill>
                <a:latin typeface="AppleSDGothicNeo"/>
              </a:rPr>
              <a:t>단 하나의 고유한 주소를 부여해서 통신을 할 수 있도록 만든 일종의 하드웨어 주소</a:t>
            </a:r>
            <a:endParaRPr lang="en-US" altLang="ko-KR" sz="800" b="1" dirty="0">
              <a:solidFill>
                <a:srgbClr val="202122"/>
              </a:solidFill>
              <a:latin typeface="AppleSDGothicNeo"/>
            </a:endParaRPr>
          </a:p>
          <a:p>
            <a:pPr algn="l" latinLnBrk="1"/>
            <a:endParaRPr lang="ko-KR" altLang="en-US" sz="800" dirty="0">
              <a:solidFill>
                <a:srgbClr val="555555"/>
              </a:solidFill>
              <a:latin typeface="AppleSDGothicNeo"/>
            </a:endParaRPr>
          </a:p>
        </p:txBody>
      </p:sp>
      <p:pic>
        <p:nvPicPr>
          <p:cNvPr id="1026" name="Picture 2" descr="Wii 전용 LAN 어댑터 (RVL-015) : 다나와 가격비교">
            <a:extLst>
              <a:ext uri="{FF2B5EF4-FFF2-40B4-BE49-F238E27FC236}">
                <a16:creationId xmlns:a16="http://schemas.microsoft.com/office/drawing/2014/main" id="{316C4A30-37AE-8565-945D-B4D65DEEF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8" b="11857"/>
          <a:stretch/>
        </p:blipFill>
        <p:spPr bwMode="auto">
          <a:xfrm>
            <a:off x="5974725" y="4080634"/>
            <a:ext cx="596128" cy="48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4A7DBED-F26D-7EDF-08B8-C187794549C2}"/>
              </a:ext>
            </a:extLst>
          </p:cNvPr>
          <p:cNvSpPr txBox="1"/>
          <p:nvPr/>
        </p:nvSpPr>
        <p:spPr>
          <a:xfrm>
            <a:off x="2307497" y="4520500"/>
            <a:ext cx="14091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패킷 </a:t>
            </a:r>
            <a:endParaRPr lang="en-US" altLang="ko-KR" sz="900" dirty="0"/>
          </a:p>
          <a:p>
            <a:pPr algn="ctr"/>
            <a:r>
              <a:rPr lang="en-US" altLang="ko-KR" sz="900" dirty="0"/>
              <a:t>+ </a:t>
            </a:r>
            <a:r>
              <a:rPr lang="ko-KR" altLang="en-US" sz="900" dirty="0"/>
              <a:t>다음 </a:t>
            </a:r>
            <a:r>
              <a:rPr lang="en-US" altLang="ko-KR" sz="900" b="1" dirty="0"/>
              <a:t>Hop</a:t>
            </a:r>
            <a:r>
              <a:rPr lang="ko-KR" altLang="en-US" sz="900" dirty="0"/>
              <a:t>의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MAC</a:t>
            </a:r>
            <a:r>
              <a:rPr lang="ko-KR" altLang="en-US" sz="900" b="1" dirty="0"/>
              <a:t>주소</a:t>
            </a:r>
            <a:endParaRPr lang="ko-KR" altLang="en-US" sz="900" dirty="0"/>
          </a:p>
        </p:txBody>
      </p: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19F5385C-8B06-DE70-3B87-23F4CBBC9D79}"/>
              </a:ext>
            </a:extLst>
          </p:cNvPr>
          <p:cNvGrpSpPr/>
          <p:nvPr/>
        </p:nvGrpSpPr>
        <p:grpSpPr>
          <a:xfrm>
            <a:off x="1873194" y="4126446"/>
            <a:ext cx="4082598" cy="848877"/>
            <a:chOff x="553908" y="4651085"/>
            <a:chExt cx="2367423" cy="84887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653FB1DB-16C5-AAC7-60FC-95B847F3EE80}"/>
                </a:ext>
              </a:extLst>
            </p:cNvPr>
            <p:cNvSpPr/>
            <p:nvPr/>
          </p:nvSpPr>
          <p:spPr>
            <a:xfrm>
              <a:off x="553908" y="4800684"/>
              <a:ext cx="2367423" cy="69927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C9A0E94-CA79-2A27-5616-BEF9D2FFC4B3}"/>
                </a:ext>
              </a:extLst>
            </p:cNvPr>
            <p:cNvSpPr/>
            <p:nvPr/>
          </p:nvSpPr>
          <p:spPr>
            <a:xfrm>
              <a:off x="1895775" y="4651085"/>
              <a:ext cx="941892" cy="233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/>
                <a:t>LAN </a:t>
              </a:r>
              <a:r>
                <a:rPr lang="ko-KR" altLang="en-US" sz="1013" dirty="0"/>
                <a:t>어댑터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77E69DD-7379-6C3A-B04B-840903B70680}"/>
                </a:ext>
              </a:extLst>
            </p:cNvPr>
            <p:cNvSpPr/>
            <p:nvPr/>
          </p:nvSpPr>
          <p:spPr>
            <a:xfrm>
              <a:off x="594718" y="4924607"/>
              <a:ext cx="1379995" cy="52513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8293D6AB-E8C9-137B-575C-39196A7F7C81}"/>
                </a:ext>
              </a:extLst>
            </p:cNvPr>
            <p:cNvSpPr/>
            <p:nvPr/>
          </p:nvSpPr>
          <p:spPr>
            <a:xfrm>
              <a:off x="725038" y="4849826"/>
              <a:ext cx="509115" cy="1977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프레임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A01E8AE-0891-E66F-947B-2473302DEDB0}"/>
                </a:ext>
              </a:extLst>
            </p:cNvPr>
            <p:cNvSpPr/>
            <p:nvPr/>
          </p:nvSpPr>
          <p:spPr>
            <a:xfrm>
              <a:off x="2285881" y="5088284"/>
              <a:ext cx="603782" cy="1977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전기신호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648D7208-9994-823E-C368-4256029D294B}"/>
                </a:ext>
              </a:extLst>
            </p:cNvPr>
            <p:cNvCxnSpPr>
              <a:cxnSpLocks/>
              <a:stCxn id="72" idx="3"/>
              <a:endCxn id="73" idx="1"/>
            </p:cNvCxnSpPr>
            <p:nvPr/>
          </p:nvCxnSpPr>
          <p:spPr>
            <a:xfrm>
              <a:off x="1974713" y="5187172"/>
              <a:ext cx="31116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ADB9BB9-7787-AE3C-73D7-54AC2C13483E}"/>
              </a:ext>
            </a:extLst>
          </p:cNvPr>
          <p:cNvSpPr/>
          <p:nvPr/>
        </p:nvSpPr>
        <p:spPr>
          <a:xfrm>
            <a:off x="5302888" y="5649924"/>
            <a:ext cx="941892" cy="23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LAN </a:t>
            </a:r>
            <a:r>
              <a:rPr lang="ko-KR" altLang="en-US" sz="1013" dirty="0"/>
              <a:t>케이블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0D0736C-F5FC-794E-1614-0C79941ACA0D}"/>
              </a:ext>
            </a:extLst>
          </p:cNvPr>
          <p:cNvCxnSpPr>
            <a:cxnSpLocks/>
            <a:stCxn id="73" idx="3"/>
            <a:endCxn id="83" idx="3"/>
          </p:cNvCxnSpPr>
          <p:nvPr/>
        </p:nvCxnSpPr>
        <p:spPr>
          <a:xfrm>
            <a:off x="5901181" y="4662534"/>
            <a:ext cx="343599" cy="1104042"/>
          </a:xfrm>
          <a:prstGeom prst="bentConnector3">
            <a:avLst>
              <a:gd name="adj1" fmla="val 16653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PoE 기술 쓴 5포트 초소형 기가 스위치 허브 'ipTIME PoE5000' - 뉴스탭">
            <a:extLst>
              <a:ext uri="{FF2B5EF4-FFF2-40B4-BE49-F238E27FC236}">
                <a16:creationId xmlns:a16="http://schemas.microsoft.com/office/drawing/2014/main" id="{9962C695-CD3D-40A8-75B6-25EFDE040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17497" r="12219" b="10382"/>
          <a:stretch/>
        </p:blipFill>
        <p:spPr bwMode="auto">
          <a:xfrm>
            <a:off x="4496660" y="5839584"/>
            <a:ext cx="544916" cy="33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65DBAB64-35D7-D80F-26CC-6FECDEF1709D}"/>
              </a:ext>
            </a:extLst>
          </p:cNvPr>
          <p:cNvSpPr/>
          <p:nvPr/>
        </p:nvSpPr>
        <p:spPr>
          <a:xfrm>
            <a:off x="3240079" y="5647930"/>
            <a:ext cx="941892" cy="23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 err="1"/>
              <a:t>스위칭허브</a:t>
            </a:r>
            <a:endParaRPr lang="ko-KR" altLang="en-US" sz="1013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0943BEA-BF72-78C0-E2F9-AFE68B5342C8}"/>
              </a:ext>
            </a:extLst>
          </p:cNvPr>
          <p:cNvCxnSpPr>
            <a:cxnSpLocks/>
            <a:stCxn id="83" idx="1"/>
            <a:endCxn id="89" idx="3"/>
          </p:cNvCxnSpPr>
          <p:nvPr/>
        </p:nvCxnSpPr>
        <p:spPr>
          <a:xfrm flipH="1" flipV="1">
            <a:off x="4181971" y="5764582"/>
            <a:ext cx="1120917" cy="19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BD4B175-5937-AEFE-40B8-06A96F310468}"/>
              </a:ext>
            </a:extLst>
          </p:cNvPr>
          <p:cNvSpPr/>
          <p:nvPr/>
        </p:nvSpPr>
        <p:spPr>
          <a:xfrm>
            <a:off x="1673554" y="5647929"/>
            <a:ext cx="1251836" cy="23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88" dirty="0"/>
              <a:t>인터넷 접속용 </a:t>
            </a:r>
            <a:r>
              <a:rPr lang="ko-KR" altLang="en-US" sz="1013" dirty="0"/>
              <a:t>라우터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7373C815-B380-3524-F7C6-B384E3C31544}"/>
              </a:ext>
            </a:extLst>
          </p:cNvPr>
          <p:cNvCxnSpPr>
            <a:cxnSpLocks/>
            <a:stCxn id="89" idx="1"/>
            <a:endCxn id="100" idx="3"/>
          </p:cNvCxnSpPr>
          <p:nvPr/>
        </p:nvCxnSpPr>
        <p:spPr>
          <a:xfrm flipH="1" flipV="1">
            <a:off x="2925390" y="5764581"/>
            <a:ext cx="31468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DFE9CA3-26E7-6038-75AA-0AE93311BCBA}"/>
              </a:ext>
            </a:extLst>
          </p:cNvPr>
          <p:cNvSpPr/>
          <p:nvPr/>
        </p:nvSpPr>
        <p:spPr>
          <a:xfrm>
            <a:off x="122572" y="5647929"/>
            <a:ext cx="1251836" cy="23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 err="1"/>
              <a:t>프로바이더</a:t>
            </a:r>
            <a:r>
              <a:rPr lang="en-US" altLang="ko-KR" sz="788" dirty="0"/>
              <a:t>(</a:t>
            </a:r>
            <a:r>
              <a:rPr lang="ko-KR" altLang="en-US" sz="788" dirty="0"/>
              <a:t>통신사</a:t>
            </a:r>
            <a:r>
              <a:rPr lang="en-US" altLang="ko-KR" sz="788" dirty="0"/>
              <a:t>)</a:t>
            </a:r>
            <a:endParaRPr lang="ko-KR" altLang="en-US" sz="1013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DA3B4E22-B354-6511-FE13-259813B892B9}"/>
              </a:ext>
            </a:extLst>
          </p:cNvPr>
          <p:cNvCxnSpPr>
            <a:cxnSpLocks/>
            <a:stCxn id="100" idx="1"/>
            <a:endCxn id="107" idx="3"/>
          </p:cNvCxnSpPr>
          <p:nvPr/>
        </p:nvCxnSpPr>
        <p:spPr>
          <a:xfrm flipH="1">
            <a:off x="1374408" y="5764581"/>
            <a:ext cx="2991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5A5EFA1-A481-38C6-9087-8A59D4D00644}"/>
              </a:ext>
            </a:extLst>
          </p:cNvPr>
          <p:cNvSpPr txBox="1"/>
          <p:nvPr/>
        </p:nvSpPr>
        <p:spPr>
          <a:xfrm>
            <a:off x="-23379" y="5037217"/>
            <a:ext cx="1985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555555"/>
                </a:solidFill>
                <a:latin typeface="AppleSDGothicNeo"/>
              </a:rPr>
              <a:t>※ </a:t>
            </a:r>
            <a:r>
              <a:rPr lang="ko-KR" altLang="en-US" sz="800" b="1" dirty="0" err="1">
                <a:solidFill>
                  <a:srgbClr val="555555"/>
                </a:solidFill>
                <a:latin typeface="AppleSDGothicNeo"/>
              </a:rPr>
              <a:t>프로바이더</a:t>
            </a:r>
            <a:r>
              <a:rPr lang="en-US" altLang="ko-KR" sz="800" b="1" dirty="0">
                <a:solidFill>
                  <a:srgbClr val="555555"/>
                </a:solidFill>
                <a:latin typeface="AppleSDGothicNeo"/>
              </a:rPr>
              <a:t> </a:t>
            </a:r>
            <a:br>
              <a:rPr lang="en-US" altLang="ko-KR" sz="800" b="1" dirty="0">
                <a:solidFill>
                  <a:srgbClr val="555555"/>
                </a:solidFill>
                <a:latin typeface="AppleSDGothicNeo"/>
              </a:rPr>
            </a:br>
            <a:r>
              <a:rPr lang="en-US" altLang="ko-KR" sz="800" b="1" dirty="0">
                <a:solidFill>
                  <a:srgbClr val="555555"/>
                </a:solidFill>
                <a:latin typeface="AppleSDGothicNeo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Arial" panose="020B0604020202020204" pitchFamily="34" charset="0"/>
              </a:rPr>
              <a:t>일종의 중계자 역할을 맡으며</a:t>
            </a:r>
            <a:r>
              <a:rPr lang="en-US" altLang="ko-KR" sz="800" dirty="0">
                <a:solidFill>
                  <a:srgbClr val="33333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rgbClr val="333333"/>
                </a:solidFill>
                <a:latin typeface="Arial" panose="020B0604020202020204" pitchFamily="34" charset="0"/>
              </a:rPr>
              <a:t>라우터로 이루어진 내부망을 종합하여 인터넷과 통신하는 역할</a:t>
            </a:r>
            <a:r>
              <a:rPr lang="en-US" altLang="ko-KR" sz="800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ko-KR" altLang="en-US" sz="800" dirty="0">
              <a:solidFill>
                <a:srgbClr val="555555"/>
              </a:solidFill>
              <a:latin typeface="AppleSDGothicNeo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BCDF051-1495-92E9-3EC2-CCBDBBF03224}"/>
              </a:ext>
            </a:extLst>
          </p:cNvPr>
          <p:cNvCxnSpPr>
            <a:cxnSpLocks/>
          </p:cNvCxnSpPr>
          <p:nvPr/>
        </p:nvCxnSpPr>
        <p:spPr>
          <a:xfrm>
            <a:off x="4557821" y="3464710"/>
            <a:ext cx="0" cy="661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A9B3665-2658-2DD4-2C30-2C6693445F7E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155607" y="1299160"/>
            <a:ext cx="0" cy="5860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넥시]UTP 랜케이블 1M LAN 다이렉트 인터넷 랜선 공유기 PC : 롯데ON">
            <a:extLst>
              <a:ext uri="{FF2B5EF4-FFF2-40B4-BE49-F238E27FC236}">
                <a16:creationId xmlns:a16="http://schemas.microsoft.com/office/drawing/2014/main" id="{92C67BFB-5232-6C8A-661C-1474EDF42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16491" r="6885" b="17282"/>
          <a:stretch/>
        </p:blipFill>
        <p:spPr bwMode="auto">
          <a:xfrm>
            <a:off x="6412038" y="5040958"/>
            <a:ext cx="445962" cy="34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01CF2A83-0F5A-60A1-9A01-B3EC679E411A}"/>
              </a:ext>
            </a:extLst>
          </p:cNvPr>
          <p:cNvCxnSpPr>
            <a:cxnSpLocks/>
            <a:stCxn id="107" idx="2"/>
            <a:endCxn id="8" idx="0"/>
          </p:cNvCxnSpPr>
          <p:nvPr/>
        </p:nvCxnSpPr>
        <p:spPr>
          <a:xfrm>
            <a:off x="748490" y="5881232"/>
            <a:ext cx="9553" cy="606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59" name="Picture 10">
            <a:extLst>
              <a:ext uri="{FF2B5EF4-FFF2-40B4-BE49-F238E27FC236}">
                <a16:creationId xmlns:a16="http://schemas.microsoft.com/office/drawing/2014/main" id="{07788ADA-9613-9607-148D-0F444989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92" y="6727534"/>
            <a:ext cx="2342644" cy="11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5B4C16DC-4712-165F-BEA0-CF1A21E85905}"/>
              </a:ext>
            </a:extLst>
          </p:cNvPr>
          <p:cNvSpPr txBox="1"/>
          <p:nvPr/>
        </p:nvSpPr>
        <p:spPr>
          <a:xfrm>
            <a:off x="242658" y="7167265"/>
            <a:ext cx="186741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통신 회선에 의해 </a:t>
            </a:r>
            <a:r>
              <a:rPr lang="en-US" altLang="ko-KR" sz="1013" dirty="0"/>
              <a:t>POP </a:t>
            </a:r>
            <a:r>
              <a:rPr lang="ko-KR" altLang="en-US" sz="1013" dirty="0"/>
              <a:t>도착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3FA14DE-9014-B273-BDD4-4AF2F80F4A28}"/>
              </a:ext>
            </a:extLst>
          </p:cNvPr>
          <p:cNvSpPr txBox="1"/>
          <p:nvPr/>
        </p:nvSpPr>
        <p:spPr>
          <a:xfrm>
            <a:off x="4428639" y="7229089"/>
            <a:ext cx="23426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POP</a:t>
            </a:r>
            <a:r>
              <a:rPr lang="ko-KR" altLang="en-US" sz="1013" dirty="0"/>
              <a:t>를 거쳐 인터넷 핵심부로 이동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849ED03-411E-8369-9D3E-57966D27D3D1}"/>
              </a:ext>
            </a:extLst>
          </p:cNvPr>
          <p:cNvSpPr/>
          <p:nvPr/>
        </p:nvSpPr>
        <p:spPr>
          <a:xfrm>
            <a:off x="226069" y="8579037"/>
            <a:ext cx="1208473" cy="26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웹 서버의 </a:t>
            </a:r>
            <a:r>
              <a:rPr lang="en-US" altLang="ko-KR" sz="1013" dirty="0"/>
              <a:t>LAN</a:t>
            </a:r>
            <a:endParaRPr lang="ko-KR" altLang="en-US" sz="1013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BB6E765-2777-3248-61A5-477921611A68}"/>
              </a:ext>
            </a:extLst>
          </p:cNvPr>
          <p:cNvSpPr txBox="1"/>
          <p:nvPr/>
        </p:nvSpPr>
        <p:spPr>
          <a:xfrm>
            <a:off x="1517422" y="9088967"/>
            <a:ext cx="13017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도착한 패킷 검사</a:t>
            </a: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A48F992A-5B29-2143-2F41-585AD993A6FA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830306" y="8110685"/>
            <a:ext cx="0" cy="468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72" name="그룹 1071">
            <a:extLst>
              <a:ext uri="{FF2B5EF4-FFF2-40B4-BE49-F238E27FC236}">
                <a16:creationId xmlns:a16="http://schemas.microsoft.com/office/drawing/2014/main" id="{E644E1D7-FEAA-E3F7-45CE-BD7AC1DA2FEC}"/>
              </a:ext>
            </a:extLst>
          </p:cNvPr>
          <p:cNvGrpSpPr/>
          <p:nvPr/>
        </p:nvGrpSpPr>
        <p:grpSpPr>
          <a:xfrm>
            <a:off x="81543" y="10226862"/>
            <a:ext cx="6391265" cy="1639197"/>
            <a:chOff x="130279" y="10404441"/>
            <a:chExt cx="6448281" cy="1639197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EB544F0-8511-BE08-B167-6DE5E82DFD2E}"/>
                </a:ext>
              </a:extLst>
            </p:cNvPr>
            <p:cNvSpPr/>
            <p:nvPr/>
          </p:nvSpPr>
          <p:spPr>
            <a:xfrm>
              <a:off x="130279" y="10560655"/>
              <a:ext cx="6448281" cy="148298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F71D16A5-1860-91C7-1D85-F1BA2AD26E22}"/>
                </a:ext>
              </a:extLst>
            </p:cNvPr>
            <p:cNvSpPr/>
            <p:nvPr/>
          </p:nvSpPr>
          <p:spPr>
            <a:xfrm>
              <a:off x="298332" y="10404441"/>
              <a:ext cx="1208473" cy="264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13" dirty="0"/>
                <a:t>웹 서버</a:t>
              </a:r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43F358C-8DFE-63CF-DC1C-622C7ABCB9B7}"/>
              </a:ext>
            </a:extLst>
          </p:cNvPr>
          <p:cNvSpPr/>
          <p:nvPr/>
        </p:nvSpPr>
        <p:spPr>
          <a:xfrm>
            <a:off x="226068" y="9072510"/>
            <a:ext cx="1208473" cy="26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방화벽</a:t>
            </a: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51D2A2B7-5AF9-A5A3-E85F-2C1E367A1EBA}"/>
              </a:ext>
            </a:extLst>
          </p:cNvPr>
          <p:cNvCxnSpPr>
            <a:cxnSpLocks/>
            <a:stCxn id="171" idx="2"/>
            <a:endCxn id="182" idx="0"/>
          </p:cNvCxnSpPr>
          <p:nvPr/>
        </p:nvCxnSpPr>
        <p:spPr>
          <a:xfrm flipH="1">
            <a:off x="830305" y="8843703"/>
            <a:ext cx="1" cy="228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447FE37-10EE-9F19-09D9-BE5BCFC53942}"/>
              </a:ext>
            </a:extLst>
          </p:cNvPr>
          <p:cNvCxnSpPr>
            <a:cxnSpLocks/>
            <a:stCxn id="182" idx="2"/>
            <a:endCxn id="180" idx="0"/>
          </p:cNvCxnSpPr>
          <p:nvPr/>
        </p:nvCxnSpPr>
        <p:spPr>
          <a:xfrm>
            <a:off x="830305" y="9337176"/>
            <a:ext cx="16699" cy="889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68" name="Picture 12">
            <a:extLst>
              <a:ext uri="{FF2B5EF4-FFF2-40B4-BE49-F238E27FC236}">
                <a16:creationId xmlns:a16="http://schemas.microsoft.com/office/drawing/2014/main" id="{5616914A-A1CE-464D-FCB0-E26D2C482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05" y="8269172"/>
            <a:ext cx="2584683" cy="193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C10DC779-63D4-BBF9-3927-243ABAEB434A}"/>
              </a:ext>
            </a:extLst>
          </p:cNvPr>
          <p:cNvSpPr/>
          <p:nvPr/>
        </p:nvSpPr>
        <p:spPr>
          <a:xfrm>
            <a:off x="219530" y="10778365"/>
            <a:ext cx="2336088" cy="8221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3E6B69D-39E2-0F8D-804A-757D1F9E687F}"/>
              </a:ext>
            </a:extLst>
          </p:cNvPr>
          <p:cNvSpPr/>
          <p:nvPr/>
        </p:nvSpPr>
        <p:spPr>
          <a:xfrm>
            <a:off x="367036" y="10599402"/>
            <a:ext cx="1208473" cy="26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프로토콜 스택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8162E1B-B8E8-464C-9CF0-4E8550A010CB}"/>
              </a:ext>
            </a:extLst>
          </p:cNvPr>
          <p:cNvSpPr txBox="1"/>
          <p:nvPr/>
        </p:nvSpPr>
        <p:spPr>
          <a:xfrm>
            <a:off x="287513" y="11077222"/>
            <a:ext cx="87021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패킷 추출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245A9E38-8D45-F938-E646-6F3128FCDCFC}"/>
              </a:ext>
            </a:extLst>
          </p:cNvPr>
          <p:cNvCxnSpPr>
            <a:cxnSpLocks/>
          </p:cNvCxnSpPr>
          <p:nvPr/>
        </p:nvCxnSpPr>
        <p:spPr>
          <a:xfrm>
            <a:off x="971272" y="11201326"/>
            <a:ext cx="5288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2AE1382-1881-3122-BBD1-B41F9A7F62D2}"/>
              </a:ext>
            </a:extLst>
          </p:cNvPr>
          <p:cNvSpPr txBox="1"/>
          <p:nvPr/>
        </p:nvSpPr>
        <p:spPr>
          <a:xfrm>
            <a:off x="1575509" y="11077222"/>
            <a:ext cx="87021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메시지 복원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9EA680CC-BCC7-3A5C-F14D-CABE879E26F9}"/>
              </a:ext>
            </a:extLst>
          </p:cNvPr>
          <p:cNvSpPr/>
          <p:nvPr/>
        </p:nvSpPr>
        <p:spPr>
          <a:xfrm>
            <a:off x="3652222" y="10778365"/>
            <a:ext cx="2336088" cy="8221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FFCCAC3-D067-EA88-1330-DE730AC74487}"/>
              </a:ext>
            </a:extLst>
          </p:cNvPr>
          <p:cNvSpPr/>
          <p:nvPr/>
        </p:nvSpPr>
        <p:spPr>
          <a:xfrm>
            <a:off x="3794378" y="10647466"/>
            <a:ext cx="1208473" cy="26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웹 </a:t>
            </a:r>
            <a:r>
              <a:rPr lang="en-US" altLang="ko-KR" sz="1013" dirty="0"/>
              <a:t>APP</a:t>
            </a:r>
            <a:endParaRPr lang="ko-KR" altLang="en-US" sz="1013" dirty="0"/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B637B7C7-DC52-A6E5-F23D-46FD42100A13}"/>
              </a:ext>
            </a:extLst>
          </p:cNvPr>
          <p:cNvCxnSpPr>
            <a:cxnSpLocks/>
            <a:stCxn id="200" idx="3"/>
            <a:endCxn id="205" idx="1"/>
          </p:cNvCxnSpPr>
          <p:nvPr/>
        </p:nvCxnSpPr>
        <p:spPr>
          <a:xfrm>
            <a:off x="2555618" y="11189424"/>
            <a:ext cx="10966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36ECA0CD-A442-5CF4-56D3-E1A3767BDFC1}"/>
              </a:ext>
            </a:extLst>
          </p:cNvPr>
          <p:cNvSpPr txBox="1"/>
          <p:nvPr/>
        </p:nvSpPr>
        <p:spPr>
          <a:xfrm>
            <a:off x="4166594" y="11077222"/>
            <a:ext cx="120847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/>
              <a:t>응답 메시지 회송</a:t>
            </a:r>
            <a:endParaRPr lang="ko-KR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53581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136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AppleSDGothicNeo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minsun</dc:creator>
  <cp:lastModifiedBy>kim minsun</cp:lastModifiedBy>
  <cp:revision>2</cp:revision>
  <dcterms:created xsi:type="dcterms:W3CDTF">2022-06-23T04:39:27Z</dcterms:created>
  <dcterms:modified xsi:type="dcterms:W3CDTF">2022-06-23T05:08:52Z</dcterms:modified>
</cp:coreProperties>
</file>