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 smtClean="0"/>
              <a:t>마스터 텍스트 스타일을 편집합니다</a:t>
            </a:r>
          </a:p>
          <a:p>
            <a:pPr lvl="1" latinLnBrk="1"/>
            <a:r>
              <a:rPr lang="ko-KR" altLang="ko-KR" dirty="0" smtClean="0"/>
              <a:t>둘째 수준</a:t>
            </a:r>
          </a:p>
          <a:p>
            <a:pPr lvl="2" latinLnBrk="1"/>
            <a:r>
              <a:rPr lang="ko-KR" altLang="ko-KR" dirty="0" smtClean="0"/>
              <a:t>셋째 수준</a:t>
            </a:r>
          </a:p>
          <a:p>
            <a:pPr lvl="3" latinLnBrk="1"/>
            <a:r>
              <a:rPr lang="ko-KR" altLang="ko-KR" dirty="0" smtClean="0"/>
              <a:t>넷째 수준</a:t>
            </a:r>
          </a:p>
          <a:p>
            <a:pPr lvl="4" latinLnBrk="1"/>
            <a:r>
              <a:rPr lang="ko-KR" altLang="ko-KR" dirty="0" smtClean="0"/>
              <a:t>다섯째 수준</a:t>
            </a:r>
            <a:endParaRPr lang="ko-KR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>
          <a:xfrm>
            <a:off x="1499148" y="4375030"/>
            <a:ext cx="7768959" cy="10968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반 최효진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8270" y="0"/>
            <a:ext cx="3549534" cy="423949"/>
          </a:xfrm>
        </p:spPr>
        <p:txBody>
          <a:bodyPr/>
          <a:lstStyle/>
          <a:p>
            <a:r>
              <a:rPr lang="ko-KR" altLang="en-US" sz="1800" dirty="0" smtClean="0"/>
              <a:t>청년 </a:t>
            </a:r>
            <a:r>
              <a:rPr lang="en-US" altLang="ko-KR" sz="1800" dirty="0" smtClean="0"/>
              <a:t>AI </a:t>
            </a:r>
            <a:r>
              <a:rPr lang="ko-KR" altLang="en-US" sz="1800" dirty="0" smtClean="0"/>
              <a:t>빅데이터 아카데미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기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5" y="6361315"/>
            <a:ext cx="1549891" cy="335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1328" y="2213532"/>
            <a:ext cx="4605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기초통계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이항분포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이항분포</a:t>
            </a:r>
            <a:r>
              <a:rPr lang="ko-KR" altLang="en-US" dirty="0" smtClean="0"/>
              <a:t> 확률 계산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다음 상황에 대하여 적합한 </a:t>
            </a:r>
            <a:r>
              <a:rPr lang="ko-KR" altLang="en-US" sz="1200" dirty="0" err="1" smtClean="0"/>
              <a:t>확률분포와</a:t>
            </a:r>
            <a:r>
              <a:rPr lang="ko-KR" altLang="en-US" sz="1200" dirty="0" smtClean="0"/>
              <a:t> 확률을 계산한다</a:t>
            </a:r>
            <a:r>
              <a:rPr lang="en-US" altLang="ko-KR" sz="1200" dirty="0" smtClean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 smtClean="0"/>
              <a:t>새로운 사업에 대한 임원들의 찬성률이 </a:t>
            </a:r>
            <a:r>
              <a:rPr lang="en-US" altLang="ko-KR" sz="1400" b="1" dirty="0" smtClean="0"/>
              <a:t>70%</a:t>
            </a:r>
            <a:r>
              <a:rPr lang="ko-KR" altLang="en-US" sz="1400" b="1" dirty="0" smtClean="0"/>
              <a:t>라고 가정하자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Q2 : </a:t>
            </a:r>
            <a:r>
              <a:rPr lang="ko-KR" altLang="en-US" sz="1400" b="1" dirty="0" smtClean="0"/>
              <a:t>입원 </a:t>
            </a:r>
            <a:r>
              <a:rPr lang="en-US" altLang="ko-KR" sz="1400" b="1" dirty="0" smtClean="0"/>
              <a:t>10</a:t>
            </a:r>
            <a:r>
              <a:rPr lang="ko-KR" altLang="en-US" sz="1400" b="1" dirty="0" err="1" smtClean="0"/>
              <a:t>며여을</a:t>
            </a:r>
            <a:r>
              <a:rPr lang="ko-KR" altLang="en-US" sz="1400" b="1" dirty="0" smtClean="0"/>
              <a:t> 임의로 뽑아서 조사했을 때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명 이하가 찬성할 확률은 어떻게 될까</a:t>
            </a:r>
            <a:r>
              <a:rPr lang="en-US" altLang="ko-KR" sz="1400" b="1" dirty="0" smtClean="0"/>
              <a:t>?</a:t>
            </a:r>
          </a:p>
          <a:p>
            <a:endParaRPr lang="en-US" altLang="ko-KR" sz="1400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42" y="2104579"/>
            <a:ext cx="4362450" cy="2790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41" y="2577942"/>
            <a:ext cx="3280759" cy="18811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7153" y="5641083"/>
            <a:ext cx="68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0.0105921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3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포아송분포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포아송분포</a:t>
            </a:r>
            <a:r>
              <a:rPr lang="ko-KR" altLang="en-US" dirty="0" smtClean="0"/>
              <a:t> 확률 계산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sz="1400" b="1" dirty="0" smtClean="0"/>
              <a:t>한 상점에는 평균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시간에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명씩 </a:t>
            </a:r>
            <a:r>
              <a:rPr lang="ko-KR" altLang="en-US" sz="1400" b="1" dirty="0" err="1" smtClean="0"/>
              <a:t>포아송분포로</a:t>
            </a:r>
            <a:r>
              <a:rPr lang="ko-KR" altLang="en-US" sz="1400" b="1" dirty="0" smtClean="0"/>
              <a:t> 손님이 도착한다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때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시에서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시 사이에 다음이 발생할 확률을 구하시오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1) 2</a:t>
            </a:r>
            <a:r>
              <a:rPr lang="ko-KR" altLang="en-US" sz="1400" b="1" dirty="0" smtClean="0"/>
              <a:t>명의 손님이 도착</a:t>
            </a:r>
            <a:endParaRPr lang="en-US" altLang="ko-KR" sz="1400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5" y="1794163"/>
            <a:ext cx="4352925" cy="2714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522" y="2147055"/>
            <a:ext cx="3441576" cy="24315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7153" y="5641083"/>
            <a:ext cx="68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0.270671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포아송분포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포아송분포</a:t>
            </a:r>
            <a:r>
              <a:rPr lang="ko-KR" altLang="en-US" dirty="0" smtClean="0"/>
              <a:t> 확률 계산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sz="1400" b="1" dirty="0" smtClean="0"/>
              <a:t>한 상점에는 평균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시간에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명씩 </a:t>
            </a:r>
            <a:r>
              <a:rPr lang="ko-KR" altLang="en-US" sz="1400" b="1" dirty="0" err="1" smtClean="0"/>
              <a:t>포아송분포로</a:t>
            </a:r>
            <a:r>
              <a:rPr lang="ko-KR" altLang="en-US" sz="1400" b="1" dirty="0" smtClean="0"/>
              <a:t> 손님이 도착한다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때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시에서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시 사이에 다음이 발생할 확률을 구하시오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2) 1</a:t>
            </a:r>
            <a:r>
              <a:rPr lang="ko-KR" altLang="en-US" sz="1400" b="1" dirty="0" smtClean="0"/>
              <a:t>명 이하의 손님이 도착</a:t>
            </a:r>
            <a:endParaRPr lang="en-US" altLang="ko-KR" sz="1400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57153" y="5641083"/>
            <a:ext cx="68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0.406006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5" y="1914697"/>
            <a:ext cx="4381500" cy="2705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42" y="2437885"/>
            <a:ext cx="3465389" cy="21819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1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15142" y="1770611"/>
            <a:ext cx="8111926" cy="329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포아송분포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포아송분포</a:t>
            </a:r>
            <a:r>
              <a:rPr lang="ko-KR" altLang="en-US" dirty="0" smtClean="0"/>
              <a:t> 확률 계산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sz="1400" b="1" dirty="0" smtClean="0"/>
              <a:t>한 상점에는 평균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시간에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명씩 </a:t>
            </a:r>
            <a:r>
              <a:rPr lang="ko-KR" altLang="en-US" sz="1400" b="1" dirty="0" err="1" smtClean="0"/>
              <a:t>포아송분포로</a:t>
            </a:r>
            <a:r>
              <a:rPr lang="ko-KR" altLang="en-US" sz="1400" b="1" dirty="0" smtClean="0"/>
              <a:t> 손님이 도착한다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 때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시에서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시 사이에 다음이 발생할 확률을 구하시오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3) 3</a:t>
            </a:r>
            <a:r>
              <a:rPr lang="ko-KR" altLang="en-US" sz="1400" b="1" dirty="0" smtClean="0"/>
              <a:t>명 이상의 손님이 도착</a:t>
            </a:r>
            <a:endParaRPr lang="en-US" altLang="ko-KR" sz="1400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57153" y="5641083"/>
            <a:ext cx="68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1 – (</a:t>
            </a:r>
            <a:r>
              <a:rPr lang="ko-KR" altLang="en-US" dirty="0" err="1" smtClean="0"/>
              <a:t>누적함수</a:t>
            </a:r>
            <a:r>
              <a:rPr lang="en-US" altLang="ko-KR" dirty="0" smtClean="0"/>
              <a:t>) = 1 – 0.857123 = 0.142877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5" y="1914415"/>
            <a:ext cx="4381500" cy="2724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95" y="2147055"/>
            <a:ext cx="3394573" cy="2152229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3973484" y="4189615"/>
            <a:ext cx="2685011" cy="145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히스토그램과 확률분포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실습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4" y="473363"/>
            <a:ext cx="6168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정규성 검정</a:t>
            </a:r>
            <a:r>
              <a:rPr lang="en-US" altLang="ko-KR" dirty="0" smtClean="0"/>
              <a:t>(Normality Test)_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marL="342900" indent="-342900">
              <a:buAutoNum type="arabicPeriod"/>
            </a:pPr>
            <a:r>
              <a:rPr lang="ko-KR" altLang="en-US" sz="1200" dirty="0" err="1" smtClean="0"/>
              <a:t>실습파일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 </a:t>
            </a:r>
            <a:r>
              <a:rPr lang="en-US" altLang="ko-KR" sz="1200" dirty="0" err="1" smtClean="0"/>
              <a:t>sampet.mtw</a:t>
            </a:r>
            <a:r>
              <a:rPr lang="ko-KR" altLang="en-US" sz="1200" dirty="0" smtClean="0"/>
              <a:t>을 불러온다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변수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Mat_A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Mat_B</a:t>
            </a:r>
            <a:r>
              <a:rPr lang="ko-KR" altLang="en-US" sz="1200" dirty="0" smtClean="0"/>
              <a:t>에 대해 각각 정규성을 검정합니다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53" y="1539153"/>
            <a:ext cx="5705475" cy="402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7999" y="4090900"/>
            <a:ext cx="3158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Mar_A</a:t>
            </a:r>
            <a:r>
              <a:rPr lang="ko-KR" altLang="en-US" dirty="0" smtClean="0"/>
              <a:t>의 확률도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p-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0.205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크기 때문에 정규성을 </a:t>
            </a:r>
            <a:r>
              <a:rPr lang="ko-KR" altLang="en-US" dirty="0" smtClean="0"/>
              <a:t>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548678"/>
            <a:ext cx="5657850" cy="4019550"/>
          </a:xfrm>
          <a:prstGeom prst="rect">
            <a:avLst/>
          </a:prstGeom>
        </p:spPr>
      </p:pic>
      <p:sp>
        <p:nvSpPr>
          <p:cNvPr id="7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히스토그램과 확률분포</a:t>
            </a:r>
            <a:r>
              <a:rPr lang="en-US" altLang="ko-KR" sz="2800" dirty="0" smtClean="0"/>
              <a:t>_</a:t>
            </a:r>
            <a:r>
              <a:rPr lang="ko-KR" altLang="en-US" sz="2800" dirty="0" smtClean="0"/>
              <a:t>실습</a:t>
            </a:r>
            <a:endParaRPr lang="ko-KR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57999" y="4090900"/>
            <a:ext cx="3158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Mar_B</a:t>
            </a:r>
            <a:r>
              <a:rPr lang="ko-KR" altLang="en-US" dirty="0" smtClean="0"/>
              <a:t>의 확률도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p-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0.837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크기 때문에 정규성을 </a:t>
            </a:r>
            <a:r>
              <a:rPr lang="ko-KR" altLang="en-US" dirty="0" smtClean="0"/>
              <a:t>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773" y="473363"/>
            <a:ext cx="61680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정규성 검정</a:t>
            </a:r>
            <a:r>
              <a:rPr lang="en-US" altLang="ko-KR" dirty="0" smtClean="0"/>
              <a:t>(Normality Test)_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sz="8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실습파일</a:t>
            </a:r>
            <a:r>
              <a:rPr lang="ko-KR" altLang="en-US" sz="1200" dirty="0"/>
              <a:t> </a:t>
            </a:r>
            <a:r>
              <a:rPr lang="en-US" altLang="ko-KR" sz="1200" dirty="0"/>
              <a:t>2 </a:t>
            </a:r>
            <a:r>
              <a:rPr lang="en-US" altLang="ko-KR" sz="1200" dirty="0" err="1"/>
              <a:t>sampet.mtw</a:t>
            </a:r>
            <a:r>
              <a:rPr lang="ko-KR" altLang="en-US" sz="1200" dirty="0"/>
              <a:t>을 불러온다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변수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Mat_A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Mat_B</a:t>
            </a:r>
            <a:r>
              <a:rPr lang="ko-KR" altLang="en-US" sz="1200" dirty="0"/>
              <a:t>에 대해 각각 정규성을 검정합니다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정규분포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4" y="473363"/>
            <a:ext cx="85870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정규분포 확률 계산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sz="1200" dirty="0" smtClean="0"/>
              <a:t>다음 상황에 대하여 적합한 </a:t>
            </a:r>
            <a:r>
              <a:rPr lang="ko-KR" altLang="en-US" sz="1200" dirty="0" err="1" smtClean="0"/>
              <a:t>확률분포와</a:t>
            </a:r>
            <a:r>
              <a:rPr lang="ko-KR" altLang="en-US" sz="1200" dirty="0" smtClean="0"/>
              <a:t> 확률을 계산한다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어떤 자동차의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리터당 주행거리가 평균이 </a:t>
            </a:r>
            <a:r>
              <a:rPr lang="en-US" altLang="ko-KR" sz="1200" dirty="0" smtClean="0"/>
              <a:t>12km</a:t>
            </a:r>
            <a:r>
              <a:rPr lang="ko-KR" altLang="en-US" sz="1200" dirty="0" smtClean="0"/>
              <a:t>이고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표준편차가 </a:t>
            </a:r>
            <a:r>
              <a:rPr lang="en-US" altLang="ko-KR" sz="1200" dirty="0" smtClean="0"/>
              <a:t>3km</a:t>
            </a:r>
            <a:r>
              <a:rPr lang="ko-KR" altLang="en-US" sz="1200" dirty="0" smtClean="0"/>
              <a:t>인 정규분포를 이룬다고 하자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400" b="1" dirty="0" smtClean="0"/>
              <a:t>Q1. 1</a:t>
            </a:r>
            <a:r>
              <a:rPr lang="ko-KR" altLang="en-US" sz="1400" b="1" dirty="0" smtClean="0"/>
              <a:t>리터를 가지고 </a:t>
            </a:r>
            <a:r>
              <a:rPr lang="en-US" altLang="ko-KR" sz="1400" b="1" dirty="0" smtClean="0"/>
              <a:t>12km</a:t>
            </a:r>
            <a:r>
              <a:rPr lang="ko-KR" altLang="en-US" sz="1400" b="1" dirty="0" smtClean="0"/>
              <a:t>이상 </a:t>
            </a:r>
            <a:r>
              <a:rPr lang="en-US" altLang="ko-KR" sz="1400" b="1" dirty="0" smtClean="0"/>
              <a:t>15km </a:t>
            </a:r>
            <a:r>
              <a:rPr lang="ko-KR" altLang="en-US" sz="1400" b="1" dirty="0" smtClean="0"/>
              <a:t>이하를 달릴 확률은 얼마인가</a:t>
            </a:r>
            <a:r>
              <a:rPr lang="en-US" altLang="ko-KR" sz="1400" b="1" dirty="0" smtClean="0"/>
              <a:t>?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44" y="2386294"/>
            <a:ext cx="2762250" cy="1152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4" y="2329144"/>
            <a:ext cx="2695575" cy="120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774" y="4436533"/>
            <a:ext cx="504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15km – 12km = 0.841345 – 0.5 = 0.341345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정규분포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정규분포 확률 계산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sz="1200" dirty="0" smtClean="0"/>
              <a:t>다음 상황에 대하여 적합한 </a:t>
            </a:r>
            <a:r>
              <a:rPr lang="ko-KR" altLang="en-US" sz="1200" dirty="0" err="1" smtClean="0"/>
              <a:t>확률분포와</a:t>
            </a:r>
            <a:r>
              <a:rPr lang="ko-KR" altLang="en-US" sz="1200" dirty="0" smtClean="0"/>
              <a:t> 확률을 계산한다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어떤 자동차의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리터당 주행거리가 평균이 </a:t>
            </a:r>
            <a:r>
              <a:rPr lang="en-US" altLang="ko-KR" sz="1200" dirty="0" smtClean="0"/>
              <a:t>12km</a:t>
            </a:r>
            <a:r>
              <a:rPr lang="ko-KR" altLang="en-US" sz="1200" dirty="0" smtClean="0"/>
              <a:t>이고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표준편차가 </a:t>
            </a:r>
            <a:r>
              <a:rPr lang="en-US" altLang="ko-KR" sz="1200" dirty="0" smtClean="0"/>
              <a:t>3km</a:t>
            </a:r>
            <a:r>
              <a:rPr lang="ko-KR" altLang="en-US" sz="1200" dirty="0" smtClean="0"/>
              <a:t>인 정규분포를 이룬다고 하자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400" b="1" dirty="0" smtClean="0"/>
              <a:t>Q2. 1</a:t>
            </a:r>
            <a:r>
              <a:rPr lang="ko-KR" altLang="en-US" sz="1400" b="1" dirty="0" smtClean="0"/>
              <a:t>리터를 가지고 </a:t>
            </a:r>
            <a:r>
              <a:rPr lang="en-US" altLang="ko-KR" sz="1400" b="1" dirty="0" smtClean="0"/>
              <a:t>9km </a:t>
            </a:r>
            <a:r>
              <a:rPr lang="ko-KR" altLang="en-US" sz="1400" b="1" dirty="0" smtClean="0"/>
              <a:t>이상 </a:t>
            </a:r>
            <a:r>
              <a:rPr lang="en-US" altLang="ko-KR" sz="1400" b="1" dirty="0" smtClean="0"/>
              <a:t>15km </a:t>
            </a:r>
            <a:r>
              <a:rPr lang="ko-KR" altLang="en-US" sz="1400" b="1" dirty="0" smtClean="0"/>
              <a:t>이하를 달릴 확률은 얼마인가</a:t>
            </a:r>
            <a:r>
              <a:rPr lang="en-US" altLang="ko-KR" sz="1400" b="1" dirty="0" smtClean="0"/>
              <a:t>?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22" y="2369783"/>
            <a:ext cx="2752725" cy="1133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4" y="2293583"/>
            <a:ext cx="2695575" cy="120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773" y="4436533"/>
            <a:ext cx="68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15km – 9km = 0.841345 – 0.158655 = 0.68269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7774" y="2208610"/>
            <a:ext cx="5141782" cy="2238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정규분포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정규분포 확률 계산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sz="1200" dirty="0" smtClean="0"/>
              <a:t>다음 상황에 대하여 적합한 </a:t>
            </a:r>
            <a:r>
              <a:rPr lang="ko-KR" altLang="en-US" sz="1200" dirty="0" err="1" smtClean="0"/>
              <a:t>확률분포와</a:t>
            </a:r>
            <a:r>
              <a:rPr lang="ko-KR" altLang="en-US" sz="1200" dirty="0" smtClean="0"/>
              <a:t> 확률을 계산한다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어떤 자동차의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리터당 주행거리가 평균이 </a:t>
            </a:r>
            <a:r>
              <a:rPr lang="en-US" altLang="ko-KR" sz="1200" dirty="0" smtClean="0"/>
              <a:t>12km</a:t>
            </a:r>
            <a:r>
              <a:rPr lang="ko-KR" altLang="en-US" sz="1200" dirty="0" smtClean="0"/>
              <a:t>이고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표준편차가 </a:t>
            </a:r>
            <a:r>
              <a:rPr lang="en-US" altLang="ko-KR" sz="1200" dirty="0" smtClean="0"/>
              <a:t>3km</a:t>
            </a:r>
            <a:r>
              <a:rPr lang="ko-KR" altLang="en-US" sz="1200" dirty="0" smtClean="0"/>
              <a:t>인 정규분포를 이룬다고 하자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400" b="1" dirty="0" smtClean="0"/>
              <a:t>Q3. 1</a:t>
            </a:r>
            <a:r>
              <a:rPr lang="ko-KR" altLang="en-US" sz="1400" b="1" dirty="0" smtClean="0"/>
              <a:t>리터를 가지고 </a:t>
            </a:r>
            <a:r>
              <a:rPr lang="en-US" altLang="ko-KR" sz="1400" b="1" dirty="0" smtClean="0"/>
              <a:t>15km </a:t>
            </a:r>
            <a:r>
              <a:rPr lang="ko-KR" altLang="en-US" sz="1400" b="1" dirty="0" smtClean="0"/>
              <a:t>이상을 달릴 확률은 얼마인가</a:t>
            </a:r>
            <a:r>
              <a:rPr lang="en-US" altLang="ko-KR" sz="1400" b="1" dirty="0" smtClean="0"/>
              <a:t>?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14694" y="4920348"/>
            <a:ext cx="514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1-(0.5 + 0.341345) = 0.158655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61" y="2208610"/>
            <a:ext cx="4869767" cy="218813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2946400" y="4301067"/>
            <a:ext cx="1415422" cy="61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와이블분포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와이블분포</a:t>
            </a:r>
            <a:r>
              <a:rPr lang="ko-KR" altLang="en-US" dirty="0" smtClean="0"/>
              <a:t> 확률 계산</a:t>
            </a:r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ko-KR" altLang="en-US" sz="1400" b="1" dirty="0" smtClean="0"/>
              <a:t>어떤 제품의 </a:t>
            </a:r>
            <a:r>
              <a:rPr lang="ko-KR" altLang="en-US" sz="1400" b="1" dirty="0" err="1" smtClean="0"/>
              <a:t>수명시간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X</a:t>
            </a:r>
            <a:r>
              <a:rPr lang="ko-KR" altLang="en-US" sz="1400" b="1" dirty="0" smtClean="0"/>
              <a:t>가 </a:t>
            </a:r>
            <a:r>
              <a:rPr lang="ko-KR" altLang="en-US" sz="1400" b="1" dirty="0" err="1" smtClean="0"/>
              <a:t>형상모수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5.2, </a:t>
            </a:r>
            <a:r>
              <a:rPr lang="ko-KR" altLang="en-US" sz="1400" b="1" dirty="0" err="1" smtClean="0"/>
              <a:t>척도모수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2,200 </a:t>
            </a:r>
            <a:r>
              <a:rPr lang="ko-KR" altLang="en-US" sz="1400" b="1" dirty="0" smtClean="0"/>
              <a:t>인 </a:t>
            </a:r>
            <a:r>
              <a:rPr lang="ko-KR" altLang="en-US" sz="1400" b="1" dirty="0" err="1" smtClean="0"/>
              <a:t>와이블</a:t>
            </a:r>
            <a:r>
              <a:rPr lang="ko-KR" altLang="en-US" sz="1400" b="1" dirty="0" smtClean="0"/>
              <a:t> 분포를 따른다고 할 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 제품이 적어도 </a:t>
            </a:r>
            <a:r>
              <a:rPr lang="en-US" altLang="ko-KR" sz="1400" b="1" dirty="0" smtClean="0"/>
              <a:t>2,500 </a:t>
            </a:r>
            <a:r>
              <a:rPr lang="ko-KR" altLang="en-US" sz="1400" b="1" dirty="0" smtClean="0"/>
              <a:t>시간 이상 작동할 확률을 구하라</a:t>
            </a:r>
            <a:r>
              <a:rPr lang="en-US" altLang="ko-KR" sz="1400" b="1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44" y="2271961"/>
            <a:ext cx="5124268" cy="1659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4264" y="5091289"/>
            <a:ext cx="68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1 – 0.856866 = 0.143134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9" y="1581359"/>
            <a:ext cx="4038865" cy="27044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와이블분포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와이블분포</a:t>
            </a:r>
            <a:r>
              <a:rPr lang="ko-KR" altLang="en-US" dirty="0" smtClean="0"/>
              <a:t> 확률 계산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sz="1400" b="1" dirty="0" err="1" smtClean="0"/>
              <a:t>척도모수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1,500, </a:t>
            </a:r>
            <a:r>
              <a:rPr lang="ko-KR" altLang="en-US" sz="1400" b="1" dirty="0" err="1" smtClean="0"/>
              <a:t>형상모수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2.5 </a:t>
            </a:r>
            <a:r>
              <a:rPr lang="ko-KR" altLang="en-US" sz="1400" b="1" dirty="0" smtClean="0"/>
              <a:t>인 </a:t>
            </a:r>
            <a:r>
              <a:rPr lang="ko-KR" altLang="en-US" sz="1400" b="1" dirty="0" err="1" smtClean="0"/>
              <a:t>와이블</a:t>
            </a:r>
            <a:r>
              <a:rPr lang="ko-KR" altLang="en-US" sz="1400" b="1" dirty="0" smtClean="0"/>
              <a:t> 분포로</a:t>
            </a:r>
            <a:r>
              <a:rPr lang="en-US" altLang="ko-KR" sz="1400" b="1" dirty="0" smtClean="0"/>
              <a:t>, 1,200 </a:t>
            </a:r>
            <a:r>
              <a:rPr lang="ko-KR" altLang="en-US" sz="1400" b="1" dirty="0" smtClean="0"/>
              <a:t>이상일 확률을 구하라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6" y="1441334"/>
            <a:ext cx="4343400" cy="2933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995" y="2587095"/>
            <a:ext cx="4853677" cy="1601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4264" y="5091289"/>
            <a:ext cx="68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1 – 0.435849 = 0.564151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이항분포</a:t>
            </a:r>
            <a:endParaRPr 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7774" y="473363"/>
            <a:ext cx="858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이항분포</a:t>
            </a:r>
            <a:r>
              <a:rPr lang="ko-KR" altLang="en-US" dirty="0" smtClean="0"/>
              <a:t> 확률 계산</a:t>
            </a:r>
            <a:endParaRPr lang="en-US" altLang="ko-KR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다음 상황에 대하여 적합한 </a:t>
            </a:r>
            <a:r>
              <a:rPr lang="ko-KR" altLang="en-US" sz="1200" dirty="0" err="1" smtClean="0"/>
              <a:t>확률분포와</a:t>
            </a:r>
            <a:r>
              <a:rPr lang="ko-KR" altLang="en-US" sz="1200" dirty="0" smtClean="0"/>
              <a:t> 확률을 계산한다</a:t>
            </a:r>
            <a:r>
              <a:rPr lang="en-US" altLang="ko-KR" sz="1200" dirty="0" smtClean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 smtClean="0"/>
              <a:t>새로운 사업에 대한 임원들의 찬성률이 </a:t>
            </a:r>
            <a:r>
              <a:rPr lang="en-US" altLang="ko-KR" sz="1400" b="1" dirty="0" smtClean="0"/>
              <a:t>70%</a:t>
            </a:r>
            <a:r>
              <a:rPr lang="ko-KR" altLang="en-US" sz="1400" b="1" dirty="0" smtClean="0"/>
              <a:t>라고 가정하자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Q1 : </a:t>
            </a:r>
            <a:r>
              <a:rPr lang="ko-KR" altLang="en-US" sz="1400" b="1" dirty="0" smtClean="0"/>
              <a:t>이 때 임원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명을 임의로 뽑아서 조사했을 때 그 중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명만이 찬성할 확률은 얼마일까</a:t>
            </a:r>
            <a:r>
              <a:rPr lang="en-US" altLang="ko-KR" sz="1400" b="1" dirty="0" smtClean="0"/>
              <a:t>?</a:t>
            </a:r>
          </a:p>
          <a:p>
            <a:endParaRPr lang="en-US" altLang="ko-KR" sz="1400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57153" y="5641083"/>
            <a:ext cx="683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답 </a:t>
            </a:r>
            <a:r>
              <a:rPr lang="en-US" altLang="ko-KR" dirty="0" smtClean="0"/>
              <a:t>: 0.16308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7" y="2104579"/>
            <a:ext cx="4381500" cy="2819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52" y="2430945"/>
            <a:ext cx="3686881" cy="24930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234</TotalTime>
  <Words>545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청년 AI 빅데이터 아카데미 6기</vt:lpstr>
      <vt:lpstr>히스토그램과 확률분포_실습</vt:lpstr>
      <vt:lpstr>히스토그램과 확률분포_실습</vt:lpstr>
      <vt:lpstr>[실습] 정규분포</vt:lpstr>
      <vt:lpstr>[실습] 정규분포</vt:lpstr>
      <vt:lpstr>[실습] 정규분포</vt:lpstr>
      <vt:lpstr>[실습] 와이블분포</vt:lpstr>
      <vt:lpstr>[실습] 와이블분포</vt:lpstr>
      <vt:lpstr>[실습] 이항분포</vt:lpstr>
      <vt:lpstr>[실습] 이항분포</vt:lpstr>
      <vt:lpstr>[실습] 포아송분포</vt:lpstr>
      <vt:lpstr>[실습] 포아송분포</vt:lpstr>
      <vt:lpstr>[실습] 포아송분포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 AI 빅데이터 아카데미 6기</dc:title>
  <dc:creator>PIRL</dc:creator>
  <cp:keywords/>
  <cp:lastModifiedBy>PIRL</cp:lastModifiedBy>
  <cp:revision>25</cp:revision>
  <dcterms:created xsi:type="dcterms:W3CDTF">2019-04-15T07:35:10Z</dcterms:created>
  <dcterms:modified xsi:type="dcterms:W3CDTF">2019-04-16T00:49:29Z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