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>
          <a:xfrm>
            <a:off x="1499148" y="4375030"/>
            <a:ext cx="7768959" cy="10968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반 최효진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8270" y="0"/>
            <a:ext cx="3549534" cy="423949"/>
          </a:xfrm>
        </p:spPr>
        <p:txBody>
          <a:bodyPr/>
          <a:lstStyle/>
          <a:p>
            <a:r>
              <a:rPr lang="ko-KR" altLang="en-US" sz="1800" dirty="0" smtClean="0"/>
              <a:t>청년 </a:t>
            </a:r>
            <a:r>
              <a:rPr lang="en-US" altLang="ko-KR" sz="1800" dirty="0" smtClean="0"/>
              <a:t>AI </a:t>
            </a:r>
            <a:r>
              <a:rPr lang="ko-KR" altLang="en-US" sz="1800" dirty="0" smtClean="0"/>
              <a:t>빅데이터 아카데미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기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" y="6361315"/>
            <a:ext cx="1549891" cy="335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1328" y="2213532"/>
            <a:ext cx="4605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기초통계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평균 검정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</a:t>
            </a:r>
            <a:r>
              <a:rPr lang="en-US" altLang="ko-KR" dirty="0" smtClean="0"/>
              <a:t>sample t (</a:t>
            </a:r>
            <a:r>
              <a:rPr lang="ko-KR" altLang="en-US" dirty="0" smtClean="0"/>
              <a:t>수작업 계산 및 </a:t>
            </a:r>
            <a:r>
              <a:rPr lang="en-US" altLang="ko-KR" dirty="0" smtClean="0"/>
              <a:t>Minitab </a:t>
            </a:r>
            <a:r>
              <a:rPr lang="ko-KR" altLang="en-US" dirty="0" smtClean="0"/>
              <a:t>결과 비교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sz="1200" dirty="0" smtClean="0"/>
              <a:t>고객서비스센터의 고객만족도 평균은 </a:t>
            </a:r>
            <a:r>
              <a:rPr lang="en-US" altLang="ko-KR" sz="1200" dirty="0" smtClean="0"/>
              <a:t>76.7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개선활동을 완료한 후 다음과 같은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개의 고객 만족도 데이터를 얻었다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개선활동이</a:t>
            </a:r>
            <a:r>
              <a:rPr lang="ko-KR" altLang="en-US" sz="1200" dirty="0" smtClean="0"/>
              <a:t> 만족도를 변화시켰는가</a:t>
            </a:r>
            <a:r>
              <a:rPr lang="en-US" altLang="ko-KR" sz="1200" dirty="0" smtClean="0"/>
              <a:t>?(</a:t>
            </a:r>
            <a:r>
              <a:rPr lang="el-GR" altLang="ko-KR" sz="1200" dirty="0" smtClean="0"/>
              <a:t>α</a:t>
            </a:r>
            <a:r>
              <a:rPr lang="en-US" altLang="ko-KR" sz="1200" dirty="0" smtClean="0"/>
              <a:t> = 0.05) (</a:t>
            </a:r>
            <a:r>
              <a:rPr lang="ko-KR" altLang="en-US" sz="1200" dirty="0" smtClean="0"/>
              <a:t>고객만족도</a:t>
            </a:r>
            <a:r>
              <a:rPr lang="en-US" altLang="ko-KR" sz="1200" dirty="0" smtClean="0"/>
              <a:t>2.mtw)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8" y="3788620"/>
            <a:ext cx="3276600" cy="2962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56" y="1390622"/>
            <a:ext cx="3287252" cy="23425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7773" y="2018905"/>
            <a:ext cx="42768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= </a:t>
            </a:r>
            <a:r>
              <a:rPr lang="lt-LT" altLang="ko-KR" sz="1400" dirty="0" smtClean="0"/>
              <a:t>ų₂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≠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모집단 표준편차를 모르기 때문에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검정을 진행하였습니다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미니탭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수행결과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0.001</a:t>
            </a:r>
            <a:r>
              <a:rPr lang="ko-KR" altLang="en-US" sz="1400" dirty="0" smtClean="0"/>
              <a:t>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0.001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작기 때문에 </a:t>
            </a:r>
            <a:r>
              <a:rPr lang="ko-KR" altLang="en-US" sz="1400" dirty="0" err="1" smtClean="0"/>
              <a:t>대립가설이</a:t>
            </a:r>
            <a:r>
              <a:rPr lang="ko-KR" altLang="en-US" sz="1400" dirty="0" smtClean="0"/>
              <a:t> 채택되어 고객서비스센터의 </a:t>
            </a:r>
            <a:r>
              <a:rPr lang="ko-KR" altLang="en-US" sz="1400" dirty="0" err="1" smtClean="0"/>
              <a:t>개선활동이</a:t>
            </a:r>
            <a:r>
              <a:rPr lang="ko-KR" altLang="en-US" sz="1400" dirty="0" smtClean="0"/>
              <a:t> 만족도를 변화시켰다고 볼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비율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3" y="473363"/>
            <a:ext cx="61680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Proportion  test</a:t>
            </a:r>
            <a:endParaRPr lang="en-US" altLang="ko-KR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동일한 제품을 생산하는 두 공장에서 불량률을 측정한 결과 아래와 같다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두 공장의 불량률이 같다고 할 수 있는가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유의수준</a:t>
            </a:r>
            <a:r>
              <a:rPr lang="en-US" altLang="ko-KR" sz="1200" dirty="0" smtClean="0"/>
              <a:t>(</a:t>
            </a:r>
            <a:r>
              <a:rPr lang="el-GR" altLang="ko-KR" sz="1200" dirty="0" smtClean="0"/>
              <a:t>α</a:t>
            </a:r>
            <a:r>
              <a:rPr lang="en-US" altLang="ko-KR" sz="1200" dirty="0" smtClean="0"/>
              <a:t>) = 0.05)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공장 </a:t>
            </a:r>
            <a:r>
              <a:rPr lang="en-US" altLang="ko-KR" sz="1200" dirty="0" smtClean="0"/>
              <a:t>A : N1 = 1200, X1 =14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공장 </a:t>
            </a:r>
            <a:r>
              <a:rPr lang="en-US" altLang="ko-KR" sz="1200" dirty="0" smtClean="0"/>
              <a:t>B : N2 = 1200, X2 = 5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en-US" altLang="ko-KR" sz="800" dirty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26" y="660399"/>
            <a:ext cx="2381250" cy="533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7772" y="2043320"/>
            <a:ext cx="4276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= </a:t>
            </a:r>
            <a:r>
              <a:rPr lang="lt-LT" altLang="ko-KR" sz="1400" dirty="0" smtClean="0"/>
              <a:t>ų₂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≠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미니탭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수행결과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이 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작기 때문에 </a:t>
            </a:r>
            <a:r>
              <a:rPr lang="ko-KR" altLang="en-US" sz="1400" dirty="0" err="1" smtClean="0"/>
              <a:t>대립가설이</a:t>
            </a:r>
            <a:r>
              <a:rPr lang="ko-KR" altLang="en-US" sz="1400" dirty="0" smtClean="0"/>
              <a:t> 채택되어 동일한 제품을 생산하는 두 공장의 불량률이 같다고 볼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카이제곱</a:t>
            </a:r>
            <a:r>
              <a:rPr lang="ko-KR" altLang="en-US" sz="2800" dirty="0" smtClean="0"/>
              <a:t>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4" y="473363"/>
            <a:ext cx="85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카이제곱</a:t>
            </a:r>
            <a:r>
              <a:rPr lang="ko-KR" altLang="en-US" dirty="0" smtClean="0"/>
              <a:t> 검정</a:t>
            </a:r>
            <a:endParaRPr lang="en-US" altLang="ko-KR" sz="8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철강제품을 생산하고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생산 제품의 규격이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 종류가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제품을 생산하는 부하는 차이가 있겠는가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 </a:t>
            </a:r>
            <a:endParaRPr lang="en-US" altLang="ko-KR" sz="1200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11746"/>
              </p:ext>
            </p:extLst>
          </p:nvPr>
        </p:nvGraphicFramePr>
        <p:xfrm>
          <a:off x="897774" y="1441334"/>
          <a:ext cx="80633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69">
                  <a:extLst>
                    <a:ext uri="{9D8B030D-6E8A-4147-A177-3AD203B41FA5}">
                      <a16:colId xmlns:a16="http://schemas.microsoft.com/office/drawing/2014/main" val="52555884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401532441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165620785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214520500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437546470"/>
                    </a:ext>
                  </a:extLst>
                </a:gridCol>
              </a:tblGrid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86660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HSG28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87721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SS400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70507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SPA-H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0197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52" y="3483235"/>
            <a:ext cx="3821851" cy="2319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56" y="3195060"/>
            <a:ext cx="3441470" cy="32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카이제곱</a:t>
            </a:r>
            <a:r>
              <a:rPr lang="ko-KR" altLang="en-US" sz="2800" dirty="0" smtClean="0"/>
              <a:t>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4" y="473363"/>
            <a:ext cx="85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카이제곱</a:t>
            </a:r>
            <a:r>
              <a:rPr lang="ko-KR" altLang="en-US" dirty="0" smtClean="0"/>
              <a:t> 검정</a:t>
            </a:r>
            <a:endParaRPr lang="en-US" altLang="ko-KR" sz="8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철강제품을 생산하고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생산 제품의 규격이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 종류가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제품을 생산하는 부하는 차이가 있겠는가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 </a:t>
            </a:r>
            <a:endParaRPr lang="en-US" altLang="ko-KR" sz="1200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7774" y="1441334"/>
          <a:ext cx="80633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69">
                  <a:extLst>
                    <a:ext uri="{9D8B030D-6E8A-4147-A177-3AD203B41FA5}">
                      <a16:colId xmlns:a16="http://schemas.microsoft.com/office/drawing/2014/main" val="52555884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401532441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165620785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214520500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437546470"/>
                    </a:ext>
                  </a:extLst>
                </a:gridCol>
              </a:tblGrid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86660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HSG28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87721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SS400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70507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SPA-H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019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4266" y="3246447"/>
            <a:ext cx="56770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- </a:t>
            </a:r>
            <a:r>
              <a:rPr lang="lt-LT" altLang="ko-KR" sz="1400" dirty="0" smtClean="0"/>
              <a:t>ų₂</a:t>
            </a:r>
            <a:r>
              <a:rPr lang="en-US" altLang="ko-KR" sz="1400" dirty="0" smtClean="0"/>
              <a:t> = 0 -&gt; </a:t>
            </a:r>
            <a:r>
              <a:rPr lang="ko-KR" altLang="en-US" sz="1400" dirty="0" smtClean="0"/>
              <a:t>차이가 없다</a:t>
            </a:r>
            <a:r>
              <a:rPr lang="en-US" altLang="ko-KR" sz="1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-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r>
              <a:rPr lang="en-US" altLang="ko-KR" sz="1400" dirty="0" smtClean="0"/>
              <a:t> ≠ 0 -&gt; </a:t>
            </a:r>
            <a:r>
              <a:rPr lang="ko-KR" altLang="en-US" sz="1400" dirty="0" smtClean="0"/>
              <a:t>차이가 있다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미니탭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수행결과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이 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작기 때문에 </a:t>
            </a:r>
            <a:r>
              <a:rPr lang="ko-KR" altLang="en-US" sz="1400" dirty="0" err="1" smtClean="0"/>
              <a:t>대립가설이</a:t>
            </a:r>
            <a:r>
              <a:rPr lang="ko-KR" altLang="en-US" sz="1400" dirty="0" smtClean="0"/>
              <a:t> 채택되어 </a:t>
            </a:r>
            <a:r>
              <a:rPr lang="ko-KR" altLang="en-US" sz="1400" dirty="0" err="1" smtClean="0"/>
              <a:t>근무조별로</a:t>
            </a:r>
            <a:r>
              <a:rPr lang="ko-KR" altLang="en-US" sz="1400" dirty="0" smtClean="0"/>
              <a:t> 철강제품을 생산하는 부하는 차이가 있다고 볼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783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카이제곱</a:t>
            </a:r>
            <a:r>
              <a:rPr lang="ko-KR" altLang="en-US" sz="2800" dirty="0" smtClean="0"/>
              <a:t>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4" y="473363"/>
            <a:ext cx="8587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카이제곱</a:t>
            </a:r>
            <a:r>
              <a:rPr lang="ko-KR" altLang="en-US" dirty="0" smtClean="0"/>
              <a:t> 검정</a:t>
            </a:r>
            <a:endParaRPr lang="en-US" altLang="ko-KR" sz="8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대 공장의 품질을 측정하였다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공장간의</a:t>
            </a:r>
            <a:r>
              <a:rPr lang="ko-KR" altLang="en-US" sz="1200" dirty="0" smtClean="0"/>
              <a:t> 품질의 차이가 있는지 검정하고자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</a:t>
            </a:r>
          </a:p>
          <a:p>
            <a:r>
              <a:rPr lang="en-US" altLang="ko-KR" sz="1200" dirty="0" smtClean="0"/>
              <a:t>· A </a:t>
            </a:r>
            <a:r>
              <a:rPr lang="ko-KR" altLang="en-US" sz="1200" dirty="0" smtClean="0"/>
              <a:t>공장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양품 </a:t>
            </a:r>
            <a:r>
              <a:rPr lang="en-US" altLang="ko-KR" sz="1200" dirty="0" smtClean="0"/>
              <a:t>45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불량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en-US" altLang="ko-KR" sz="1200" dirty="0"/>
              <a:t>· </a:t>
            </a:r>
            <a:r>
              <a:rPr lang="en-US" altLang="ko-KR" sz="1200" dirty="0" smtClean="0"/>
              <a:t>B </a:t>
            </a:r>
            <a:r>
              <a:rPr lang="ko-KR" altLang="en-US" sz="1200" dirty="0"/>
              <a:t>공장 </a:t>
            </a:r>
            <a:r>
              <a:rPr lang="en-US" altLang="ko-KR" sz="1200" dirty="0"/>
              <a:t>: </a:t>
            </a:r>
            <a:r>
              <a:rPr lang="ko-KR" altLang="en-US" sz="1200" dirty="0"/>
              <a:t>양품 </a:t>
            </a:r>
            <a:r>
              <a:rPr lang="en-US" altLang="ko-KR" sz="1200" dirty="0" smtClean="0"/>
              <a:t>43</a:t>
            </a:r>
            <a:r>
              <a:rPr lang="ko-KR" altLang="en-US" sz="1200" dirty="0" smtClean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불량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개</a:t>
            </a:r>
            <a:endParaRPr lang="en-US" altLang="ko-KR" sz="1200" dirty="0"/>
          </a:p>
          <a:p>
            <a:r>
              <a:rPr lang="en-US" altLang="ko-KR" sz="1200" dirty="0" smtClean="0"/>
              <a:t>· C </a:t>
            </a:r>
            <a:r>
              <a:rPr lang="ko-KR" altLang="en-US" sz="1200" dirty="0"/>
              <a:t>공장 </a:t>
            </a:r>
            <a:r>
              <a:rPr lang="en-US" altLang="ko-KR" sz="1200" dirty="0"/>
              <a:t>: </a:t>
            </a:r>
            <a:r>
              <a:rPr lang="ko-KR" altLang="en-US" sz="1200" dirty="0"/>
              <a:t>양품 </a:t>
            </a:r>
            <a:r>
              <a:rPr lang="en-US" altLang="ko-KR" sz="1200" dirty="0" smtClean="0"/>
              <a:t>48</a:t>
            </a:r>
            <a:r>
              <a:rPr lang="ko-KR" altLang="en-US" sz="1200" dirty="0" smtClean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불량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endParaRPr lang="en-US" altLang="ko-KR" sz="1200" dirty="0"/>
          </a:p>
          <a:p>
            <a:r>
              <a:rPr lang="en-US" altLang="ko-KR" sz="1200" dirty="0"/>
              <a:t>· </a:t>
            </a:r>
            <a:r>
              <a:rPr lang="en-US" altLang="ko-KR" sz="1200" dirty="0" smtClean="0"/>
              <a:t>D </a:t>
            </a:r>
            <a:r>
              <a:rPr lang="ko-KR" altLang="en-US" sz="1200" dirty="0"/>
              <a:t>공장 </a:t>
            </a:r>
            <a:r>
              <a:rPr lang="en-US" altLang="ko-KR" sz="1200" dirty="0"/>
              <a:t>: </a:t>
            </a:r>
            <a:r>
              <a:rPr lang="ko-KR" altLang="en-US" sz="1200" dirty="0"/>
              <a:t>양품 </a:t>
            </a:r>
            <a:r>
              <a:rPr lang="en-US" altLang="ko-KR" sz="1200" dirty="0" smtClean="0"/>
              <a:t>46</a:t>
            </a:r>
            <a:r>
              <a:rPr lang="ko-KR" altLang="en-US" sz="1200" dirty="0" smtClean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불량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</a:t>
            </a:r>
            <a:endParaRPr lang="en-US" altLang="ko-KR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50" y="1471943"/>
            <a:ext cx="3095096" cy="19042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287" y="2515984"/>
            <a:ext cx="4248150" cy="36502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3864" y="2780935"/>
            <a:ext cx="56770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= </a:t>
            </a:r>
            <a:r>
              <a:rPr lang="lt-LT" altLang="ko-KR" sz="1400" dirty="0" smtClean="0"/>
              <a:t>ų₂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≠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미니탭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수행결과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0.384</a:t>
            </a:r>
            <a:r>
              <a:rPr lang="ko-KR" altLang="en-US" sz="1400" dirty="0" smtClean="0"/>
              <a:t>이 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0.384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크기 때문에 </a:t>
            </a:r>
            <a:r>
              <a:rPr lang="ko-KR" altLang="en-US" sz="1400" dirty="0" err="1" smtClean="0"/>
              <a:t>귀무가설이</a:t>
            </a:r>
            <a:r>
              <a:rPr lang="ko-KR" altLang="en-US" sz="1400" dirty="0" smtClean="0"/>
              <a:t> 채택되어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대의 </a:t>
            </a:r>
            <a:r>
              <a:rPr lang="ko-KR" altLang="en-US" sz="1400" dirty="0" err="1" smtClean="0"/>
              <a:t>공장간의</a:t>
            </a:r>
            <a:r>
              <a:rPr lang="ko-KR" altLang="en-US" sz="1400" dirty="0" smtClean="0"/>
              <a:t> 품질의 차이가 있다고 볼 수 없다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0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384</TotalTime>
  <Words>537</Words>
  <Application>Microsoft Office PowerPoint</Application>
  <PresentationFormat>와이드스크린</PresentationFormat>
  <Paragraphs>124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청년 AI 빅데이터 아카데미 6기</vt:lpstr>
      <vt:lpstr>[실습] 평균 검정</vt:lpstr>
      <vt:lpstr>[실습] 비율 검정</vt:lpstr>
      <vt:lpstr>[실습] 카이제곱 검정</vt:lpstr>
      <vt:lpstr>[실습] 카이제곱 검정</vt:lpstr>
      <vt:lpstr>[실습] 카이제곱 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 AI 빅데이터 아카데미 6기</dc:title>
  <dc:creator>PIRL</dc:creator>
  <cp:keywords/>
  <cp:lastModifiedBy>PIRL</cp:lastModifiedBy>
  <cp:revision>45</cp:revision>
  <dcterms:created xsi:type="dcterms:W3CDTF">2019-04-15T07:35:10Z</dcterms:created>
  <dcterms:modified xsi:type="dcterms:W3CDTF">2019-04-16T12:06:14Z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