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4" r:id="rId4"/>
    <p:sldId id="262" r:id="rId5"/>
    <p:sldId id="264" r:id="rId6"/>
    <p:sldId id="259" r:id="rId7"/>
    <p:sldId id="273" r:id="rId8"/>
    <p:sldId id="266" r:id="rId9"/>
    <p:sldId id="313" r:id="rId10"/>
    <p:sldId id="285" r:id="rId11"/>
    <p:sldId id="314" r:id="rId12"/>
    <p:sldId id="283" r:id="rId13"/>
    <p:sldId id="320" r:id="rId14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-윤고딕350" panose="02030504000101010101" pitchFamily="18" charset="-127"/>
      <p:regular r:id="rId24"/>
    </p:embeddedFont>
    <p:embeddedFont>
      <p:font typeface="-윤고딕340" panose="02030504000101010101" pitchFamily="18" charset="-127"/>
      <p:regular r:id="rId25"/>
    </p:embeddedFont>
    <p:embeddedFont>
      <p:font typeface="나눔손글씨 붓" panose="03060600000000000000" pitchFamily="66" charset="-127"/>
      <p:regular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08서울한강체 L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ie park" initials="Bp" lastIdx="2" clrIdx="0">
    <p:extLst>
      <p:ext uri="{19B8F6BF-5375-455C-9EA6-DF929625EA0E}">
        <p15:presenceInfo xmlns:p15="http://schemas.microsoft.com/office/powerpoint/2012/main" userId="f8c1f273493a3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ED"/>
    <a:srgbClr val="FCE4F9"/>
    <a:srgbClr val="B4A2F3"/>
    <a:srgbClr val="03339F"/>
    <a:srgbClr val="7FC4D8"/>
    <a:srgbClr val="95DE7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52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72F31-1D66-4F79-A3C0-165187512617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A6940-1FBB-49D3-9A8E-7484374C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5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506BF-DE7F-470D-A76E-49D748AF28F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D3A4-82A9-467C-B908-D4D3D49C5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6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2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2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7D82-4D51-462F-B849-B57CD2AF86DF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0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7321" y="2775564"/>
            <a:ext cx="8848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제목을 입력 해 주세요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8924" y="3654548"/>
            <a:ext cx="3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이름 입력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832098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3290" y="2526897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 제시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0002" y="3497656"/>
            <a:ext cx="25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*******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7966" y="3840377"/>
            <a:ext cx="21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******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제안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7812" y="4248346"/>
            <a:ext cx="268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*****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제안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35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192" y="2936382"/>
            <a:ext cx="10264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나와 함께                     하는</a:t>
            </a:r>
            <a:r>
              <a:rPr lang="en-US" altLang="ko-KR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 </a:t>
            </a:r>
            <a:r>
              <a:rPr lang="ko-KR" altLang="en-US" sz="6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블로그</a:t>
            </a:r>
            <a:endParaRPr lang="ko-KR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4" name="액자 3"/>
          <p:cNvSpPr/>
          <p:nvPr/>
        </p:nvSpPr>
        <p:spPr>
          <a:xfrm>
            <a:off x="4237149" y="2794715"/>
            <a:ext cx="4572000" cy="1249663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78817" y="2936382"/>
            <a:ext cx="4275786" cy="96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3116" y="3054931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성장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5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5344"/>
          <a:stretch/>
        </p:blipFill>
        <p:spPr>
          <a:xfrm>
            <a:off x="-1" y="0"/>
            <a:ext cx="12205855" cy="6871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8874" y="2562898"/>
            <a:ext cx="329738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Strategy 1</a:t>
            </a:r>
            <a:endParaRPr lang="ko-KR" altLang="en-US" sz="36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3253" y="3348508"/>
            <a:ext cx="71864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***** </a:t>
            </a:r>
            <a:r>
              <a:rPr lang="ko-KR" altLang="en-US" sz="3600" dirty="0" smtClean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운영</a:t>
            </a:r>
            <a:endParaRPr lang="ko-KR" altLang="en-US" sz="36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9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97809" y="4440399"/>
            <a:ext cx="841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적절한 전략 사용으로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신규 고객 유입 기대 효과 및</a:t>
            </a:r>
            <a:endParaRPr lang="en-US" altLang="ko-KR" sz="2400" dirty="0" smtClean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시장 점유율 확대 기대 효과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36" y="1236370"/>
            <a:ext cx="2595093" cy="2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0755" y="563522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눈물 방울 6"/>
          <p:cNvSpPr/>
          <p:nvPr/>
        </p:nvSpPr>
        <p:spPr>
          <a:xfrm rot="7968360">
            <a:off x="1884995" y="2472427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눈물 방울 8"/>
          <p:cNvSpPr/>
          <p:nvPr/>
        </p:nvSpPr>
        <p:spPr>
          <a:xfrm rot="7968360">
            <a:off x="5178596" y="2503359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눈물 방울 9"/>
          <p:cNvSpPr/>
          <p:nvPr/>
        </p:nvSpPr>
        <p:spPr>
          <a:xfrm rot="7968360">
            <a:off x="8479906" y="2472427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7747" y="27107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23854" y="6845350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1924" y="3039943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525" y="3070877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수립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6835" y="3039945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효과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94689" y="1205147"/>
            <a:ext cx="35548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6638" y="2815886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239" y="2865732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1549" y="2804082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4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 분석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941" y="3059775"/>
            <a:ext cx="23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자사 현황 분석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2941" y="3467637"/>
            <a:ext cx="23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타사 현황 분석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2940" y="3836969"/>
            <a:ext cx="23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자체 설문 분석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2940" y="4206301"/>
            <a:ext cx="23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목표 방향 설정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2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>
                <a:latin typeface="+mj-ea"/>
                <a:ea typeface="+mj-ea"/>
              </a:rPr>
              <a:t>현황분석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56" y="5767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 내용을 입력 해 주세요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68" y="2471437"/>
            <a:ext cx="1325011" cy="26500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6712" y="2711892"/>
            <a:ext cx="70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+mn-ea"/>
              </a:rPr>
              <a:t>현재 자사는 </a:t>
            </a:r>
            <a:r>
              <a:rPr lang="en-US" altLang="ko-KR" sz="2000" dirty="0" smtClean="0">
                <a:latin typeface="+mn-ea"/>
              </a:rPr>
              <a:t>….</a:t>
            </a:r>
            <a:r>
              <a:rPr lang="ko-KR" altLang="en-US" sz="2000" dirty="0" smtClean="0">
                <a:latin typeface="+mn-ea"/>
              </a:rPr>
              <a:t>를 이용 하여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…</a:t>
            </a:r>
            <a:r>
              <a:rPr lang="ko-KR" altLang="en-US" sz="2000" dirty="0" smtClean="0">
                <a:latin typeface="+mn-ea"/>
              </a:rPr>
              <a:t>하기 위한 전략을 사용하고 있으며</a:t>
            </a:r>
            <a:endParaRPr lang="en-US" altLang="ko-KR" sz="2000" dirty="0" smtClean="0">
              <a:latin typeface="+mn-ea"/>
            </a:endParaRPr>
          </a:p>
          <a:p>
            <a:pPr algn="ctr"/>
            <a:r>
              <a:rPr lang="en-US" altLang="ko-KR" sz="2000" dirty="0" smtClean="0">
                <a:latin typeface="+mn-ea"/>
              </a:rPr>
              <a:t>…</a:t>
            </a:r>
            <a:r>
              <a:rPr lang="ko-KR" altLang="en-US" sz="2000" dirty="0" smtClean="0">
                <a:latin typeface="+mn-ea"/>
              </a:rPr>
              <a:t>하고 있습니다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8883" y="2018953"/>
            <a:ext cx="161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He says...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9599" y="6515190"/>
            <a:ext cx="34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2014 CRM Final Presentation Team #12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76753" y="118912"/>
            <a:ext cx="160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자사 현황 분석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3253" y="2562898"/>
            <a:ext cx="71864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***</a:t>
            </a:r>
            <a:r>
              <a:rPr lang="ko-KR" altLang="en-US" sz="3600" dirty="0" smtClean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의 현재 </a:t>
            </a:r>
            <a:r>
              <a:rPr lang="ko-KR" altLang="en-US" sz="36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3253" y="3348508"/>
            <a:ext cx="71864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정말로 효과가 있을까</a:t>
            </a:r>
            <a:r>
              <a:rPr lang="en-US" altLang="ko-KR" sz="36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1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854536" y="2822313"/>
            <a:ext cx="165832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25095" y="3419288"/>
            <a:ext cx="228951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39162" y="4125174"/>
            <a:ext cx="27826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56" y="576736"/>
            <a:ext cx="841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 내용을 입력 해 주세요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88395" y="3811232"/>
            <a:ext cx="1496284" cy="14962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16122" y="2484708"/>
            <a:ext cx="2121794" cy="2121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아래로 구부러진 화살표 10"/>
          <p:cNvSpPr/>
          <p:nvPr/>
        </p:nvSpPr>
        <p:spPr>
          <a:xfrm rot="19451210">
            <a:off x="1849347" y="2950445"/>
            <a:ext cx="1194334" cy="466859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6288" y="4259458"/>
            <a:ext cx="1550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ea"/>
                <a:ea typeface="+mj-ea"/>
              </a:rPr>
              <a:t>2013</a:t>
            </a:r>
            <a:r>
              <a:rPr lang="ko-KR" altLang="en-US" sz="1600" dirty="0">
                <a:latin typeface="+mj-ea"/>
                <a:ea typeface="+mj-ea"/>
              </a:rPr>
              <a:t>년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latin typeface="+mj-ea"/>
                <a:ea typeface="+mj-ea"/>
              </a:rPr>
              <a:t>11,000</a:t>
            </a:r>
            <a:r>
              <a:rPr lang="ko-KR" altLang="en-US" sz="1600" b="1" dirty="0">
                <a:latin typeface="+mj-ea"/>
                <a:ea typeface="+mj-ea"/>
              </a:rPr>
              <a:t>명</a:t>
            </a:r>
            <a:endParaRPr lang="en-US" altLang="ko-KR" sz="1600" b="1" dirty="0">
              <a:latin typeface="+mj-ea"/>
              <a:ea typeface="+mj-ea"/>
            </a:endParaRPr>
          </a:p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389" y="3262352"/>
            <a:ext cx="15505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2014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22,800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3846" y="2343215"/>
            <a:ext cx="394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회원 유입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52%)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2936" y="3022376"/>
            <a:ext cx="342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****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유입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42%)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6443" y="3683371"/>
            <a:ext cx="371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실질 적인 유입 인원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8%)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30065" y="4330104"/>
            <a:ext cx="0" cy="54091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4782" y="5094019"/>
            <a:ext cx="394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실질적인 성과가 부족하다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>
                <a:latin typeface="+mj-ea"/>
                <a:ea typeface="+mj-ea"/>
              </a:rPr>
              <a:t>현황분석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79599" y="6515190"/>
            <a:ext cx="34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2014 CRM Final Presentation Team #12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753" y="118912"/>
            <a:ext cx="160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자사 현황 분석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09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56" y="576736"/>
            <a:ext cx="841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점점 다양화 되는 고객의 특성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이를 빠르게 캐치하지 못하였다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081" y="5697158"/>
            <a:ext cx="262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자체 설문조사 </a:t>
            </a:r>
            <a:r>
              <a:rPr lang="en-US" altLang="ko-KR" sz="1200" dirty="0" smtClean="0">
                <a:latin typeface="+mj-ea"/>
                <a:ea typeface="+mj-ea"/>
              </a:rPr>
              <a:t>/ N = 110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" name="Picture 3" descr="C:\Users\Bennie\AppData\Local\Temp\_AZTMP0_\icon_475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10" y="2632363"/>
            <a:ext cx="2867501" cy="2867501"/>
          </a:xfrm>
          <a:prstGeom prst="rect">
            <a:avLst/>
          </a:prstGeom>
          <a:noFill/>
        </p:spPr>
      </p:pic>
      <p:sp>
        <p:nvSpPr>
          <p:cNvPr id="3" name="타원 2"/>
          <p:cNvSpPr/>
          <p:nvPr/>
        </p:nvSpPr>
        <p:spPr>
          <a:xfrm>
            <a:off x="3838419" y="2244436"/>
            <a:ext cx="2132889" cy="21328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074924" y="1249787"/>
            <a:ext cx="2782302" cy="27823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72701" y="4301836"/>
            <a:ext cx="1606799" cy="160679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382" y="2898752"/>
            <a:ext cx="168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관련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사이트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24%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44273" y="2410828"/>
            <a:ext cx="168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인터넷 검색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40%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0509" y="4813373"/>
            <a:ext cx="168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학습 자료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17%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321360" y="4098824"/>
            <a:ext cx="1606799" cy="16067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3023" y="4624216"/>
            <a:ext cx="168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지인 추천</a:t>
            </a:r>
            <a:endParaRPr lang="en-US" altLang="ko-KR" sz="1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17%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07434" y="2535381"/>
            <a:ext cx="654151" cy="6541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4187" y="2620742"/>
            <a:ext cx="168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기타</a:t>
            </a:r>
            <a:endParaRPr lang="en-US" altLang="ko-KR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2%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427" y="1818689"/>
            <a:ext cx="476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Q.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****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사이트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유입 경로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>
                <a:latin typeface="+mj-ea"/>
                <a:ea typeface="+mj-ea"/>
              </a:rPr>
              <a:t>현황분석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79599" y="6515190"/>
            <a:ext cx="34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2014 CRM Final Presentation Team #12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6753" y="118912"/>
            <a:ext cx="160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자사 현황 분석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51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56" y="576736"/>
            <a:ext cx="841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신규 고객 유입을 위해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타겟층인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대학생 및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취준생을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대상으로 설문조사를 실시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3" descr="C:\Users\Bennie\AppData\Local\Temp\_AZTMP0_\icon_47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158" y="2234797"/>
            <a:ext cx="2867501" cy="28675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8550" y="5206827"/>
            <a:ext cx="32083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2014. 11. 19~ 2014. 11. 26</a:t>
            </a:r>
          </a:p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전국 대학생 및 </a:t>
            </a:r>
            <a:r>
              <a:rPr lang="ko-KR" altLang="en-US" sz="1600" dirty="0" err="1" smtClean="0">
                <a:latin typeface="+mj-ea"/>
                <a:ea typeface="+mj-ea"/>
              </a:rPr>
              <a:t>취준생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110</a:t>
            </a:r>
            <a:r>
              <a:rPr lang="ko-KR" altLang="en-US" sz="1600" dirty="0" smtClean="0">
                <a:latin typeface="+mj-ea"/>
                <a:ea typeface="+mj-ea"/>
              </a:rPr>
              <a:t>명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16</a:t>
            </a:r>
            <a:r>
              <a:rPr lang="ko-KR" altLang="en-US" sz="1600" dirty="0" smtClean="0">
                <a:latin typeface="+mj-ea"/>
                <a:ea typeface="+mj-ea"/>
              </a:rPr>
              <a:t>개 항목에 대한 설문조사 실시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>
            <a:off x="3405809" y="3008243"/>
            <a:ext cx="3458817" cy="808383"/>
          </a:xfrm>
          <a:prstGeom prst="stripedRightArrow">
            <a:avLst>
              <a:gd name="adj1" fmla="val 33606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80168" y="2544707"/>
            <a:ext cx="320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j-ea"/>
                <a:ea typeface="+mj-ea"/>
              </a:rPr>
              <a:t>고객 유입 경로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168" y="2941654"/>
            <a:ext cx="320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j-ea"/>
                <a:ea typeface="+mj-ea"/>
              </a:rPr>
              <a:t>고객 선호도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168" y="3309953"/>
            <a:ext cx="320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고객 인지도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0168" y="3678252"/>
            <a:ext cx="320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고객 의향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5515" y="4079597"/>
            <a:ext cx="518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45515" y="4166164"/>
            <a:ext cx="518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2127" y="4293228"/>
            <a:ext cx="518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2589" y="5044152"/>
            <a:ext cx="552615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수집 데이터를 기반으로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새로운 전략 도출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>
                <a:latin typeface="+mj-ea"/>
                <a:ea typeface="+mj-ea"/>
              </a:rPr>
              <a:t>현황분석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9599" y="6515190"/>
            <a:ext cx="34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2014 CRM Final Presentation Team #12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6753" y="118912"/>
            <a:ext cx="160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자체 설문 분석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36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192" y="2936382"/>
            <a:ext cx="10264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나와 함께                     </a:t>
            </a:r>
            <a:r>
              <a:rPr lang="ko-KR" altLang="en-US" sz="6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하는</a:t>
            </a: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ko-KR" altLang="en-US" sz="6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블로그</a:t>
            </a:r>
            <a:endParaRPr lang="ko-KR" altLang="en-US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4" name="액자 3"/>
          <p:cNvSpPr/>
          <p:nvPr/>
        </p:nvSpPr>
        <p:spPr>
          <a:xfrm>
            <a:off x="4237149" y="2794715"/>
            <a:ext cx="4572000" cy="1249663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5093</TotalTime>
  <Words>310</Words>
  <Application>Microsoft Office PowerPoint</Application>
  <PresentationFormat>와이드스크린</PresentationFormat>
  <Paragraphs>87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나눔고딕 ExtraBold</vt:lpstr>
      <vt:lpstr>맑은 고딕</vt:lpstr>
      <vt:lpstr>Calibri</vt:lpstr>
      <vt:lpstr>-윤고딕350</vt:lpstr>
      <vt:lpstr>-윤고딕340</vt:lpstr>
      <vt:lpstr>Arial</vt:lpstr>
      <vt:lpstr>나눔손글씨 붓</vt:lpstr>
      <vt:lpstr>Calibri Light</vt:lpstr>
      <vt:lpstr>08서울한강체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Bennie park</cp:lastModifiedBy>
  <cp:revision>79</cp:revision>
  <dcterms:created xsi:type="dcterms:W3CDTF">2014-11-29T16:54:20Z</dcterms:created>
  <dcterms:modified xsi:type="dcterms:W3CDTF">2014-12-04T14:20:09Z</dcterms:modified>
</cp:coreProperties>
</file>