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3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84" r:id="rId4"/>
    <p:sldId id="262" r:id="rId5"/>
    <p:sldId id="285" r:id="rId6"/>
    <p:sldId id="287" r:id="rId7"/>
    <p:sldId id="288" r:id="rId8"/>
    <p:sldId id="289" r:id="rId9"/>
    <p:sldId id="291" r:id="rId10"/>
    <p:sldId id="293" r:id="rId11"/>
    <p:sldId id="294" r:id="rId12"/>
    <p:sldId id="295" r:id="rId13"/>
    <p:sldId id="297" r:id="rId14"/>
    <p:sldId id="298" r:id="rId15"/>
    <p:sldId id="299" r:id="rId16"/>
    <p:sldId id="300" r:id="rId17"/>
    <p:sldId id="302" r:id="rId18"/>
    <p:sldId id="301" r:id="rId19"/>
    <p:sldId id="303" r:id="rId20"/>
    <p:sldId id="304" r:id="rId21"/>
    <p:sldId id="305" r:id="rId22"/>
    <p:sldId id="306" r:id="rId23"/>
    <p:sldId id="309" r:id="rId24"/>
    <p:sldId id="310" r:id="rId25"/>
    <p:sldId id="307" r:id="rId26"/>
    <p:sldId id="308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</p:sldIdLst>
  <p:sldSz cx="12192000" cy="6858000"/>
  <p:notesSz cx="6858000" cy="9144000"/>
  <p:embeddedFontLst>
    <p:embeddedFont>
      <p:font typeface="Calibri Light" pitchFamily="34" charset="0"/>
      <p:regular r:id="rId40"/>
      <p:italic r:id="rId41"/>
    </p:embeddedFont>
    <p:embeddedFont>
      <p:font typeface="맑은 고딕" pitchFamily="50" charset="-127"/>
      <p:regular r:id="rId42"/>
      <p:bold r:id="rId43"/>
    </p:embeddedFont>
    <p:embeddedFont>
      <p:font typeface="나눔고딕 ExtraBold" charset="-127"/>
      <p:bold r:id="rId44"/>
    </p:embeddedFont>
    <p:embeddedFont>
      <p:font typeface="Calibri" pitchFamily="34" charset="0"/>
      <p:regular r:id="rId45"/>
      <p:bold r:id="rId46"/>
      <p:italic r:id="rId47"/>
      <p:boldItalic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nie park" initials="Bp" lastIdx="2" clrIdx="0">
    <p:extLst>
      <p:ext uri="{19B8F6BF-5375-455C-9EA6-DF929625EA0E}">
        <p15:presenceInfo xmlns="" xmlns:p15="http://schemas.microsoft.com/office/powerpoint/2012/main" userId="f8c1f273493a3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CED"/>
    <a:srgbClr val="FCE4F9"/>
    <a:srgbClr val="B4A2F3"/>
    <a:srgbClr val="03339F"/>
    <a:srgbClr val="7FC4D8"/>
    <a:srgbClr val="95DE7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840" y="-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72F31-1D66-4F79-A3C0-165187512617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A6940-1FBB-49D3-9A8E-7484374C98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05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506BF-DE7F-470D-A76E-49D748AF28FA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FD3A4-82A9-467C-B908-D4D3D49C5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3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0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32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92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753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9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9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25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27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3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6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FD3A4-82A9-467C-B908-D4D3D49C58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6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3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2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68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93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27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42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0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9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4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7D82-4D51-462F-B849-B57CD2AF86DF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C0E9-B962-48D0-BADD-D9AA14F72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2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0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monews.co.kr/news/articleView.html?idxno=9849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" y="2048460"/>
            <a:ext cx="5491419" cy="4809539"/>
          </a:xfrm>
          <a:prstGeom prst="rect">
            <a:avLst/>
          </a:prstGeom>
          <a:ln>
            <a:noFill/>
          </a:ln>
          <a:effectLst>
            <a:outerShdw blurRad="1270000" dist="35921" dir="2700000" algn="ctr" rotWithShape="0">
              <a:schemeClr val="bg2">
                <a:alpha val="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22119" y="1009968"/>
            <a:ext cx="9718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보건</a:t>
            </a:r>
            <a:r>
              <a:rPr lang="ko-KR" altLang="en-US" sz="4000" b="1" dirty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</a:t>
            </a:r>
            <a:r>
              <a:rPr lang="ko-KR" altLang="en-US" sz="4000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서비스 보급률 </a:t>
            </a:r>
            <a:r>
              <a:rPr lang="en-US" altLang="ko-KR" sz="4000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50% </a:t>
            </a:r>
          </a:p>
          <a:p>
            <a:pPr algn="ctr"/>
            <a:r>
              <a:rPr lang="ko-KR" altLang="en-US" sz="4000" b="1" dirty="0" smtClean="0">
                <a:solidFill>
                  <a:schemeClr val="accent5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달성을 통한 질병 예방 및 진단 </a:t>
            </a:r>
            <a:endParaRPr lang="ko-KR" altLang="en-US" sz="4000" b="1" dirty="0">
              <a:solidFill>
                <a:schemeClr val="accent5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9550" y="2541713"/>
            <a:ext cx="3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조 최효진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0" y="6832098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5" y="13855"/>
            <a:ext cx="399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청년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AI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빅데이터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아카데미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]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61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03. </a:t>
            </a:r>
            <a:r>
              <a:rPr lang="ko-KR" altLang="en-US" sz="1400" dirty="0" smtClean="0">
                <a:latin typeface="+mj-ea"/>
                <a:ea typeface="+mj-ea"/>
              </a:rPr>
              <a:t>데이터 수집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조사내용 작성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38812"/>
              </p:ext>
            </p:extLst>
          </p:nvPr>
        </p:nvGraphicFramePr>
        <p:xfrm>
          <a:off x="586658" y="1038001"/>
          <a:ext cx="10990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42">
                  <a:extLst>
                    <a:ext uri="{9D8B030D-6E8A-4147-A177-3AD203B41FA5}">
                      <a16:colId xmlns="" xmlns:a16="http://schemas.microsoft.com/office/drawing/2014/main" val="94754804"/>
                    </a:ext>
                  </a:extLst>
                </a:gridCol>
                <a:gridCol w="6916994">
                  <a:extLst>
                    <a:ext uri="{9D8B030D-6E8A-4147-A177-3AD203B41FA5}">
                      <a16:colId xmlns="" xmlns:a16="http://schemas.microsoft.com/office/drawing/2014/main" val="687291658"/>
                    </a:ext>
                  </a:extLst>
                </a:gridCol>
                <a:gridCol w="1917291">
                  <a:extLst>
                    <a:ext uri="{9D8B030D-6E8A-4147-A177-3AD203B41FA5}">
                      <a16:colId xmlns="" xmlns:a16="http://schemas.microsoft.com/office/drawing/2014/main" val="2818128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잠재 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조사대상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출처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118293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6658" y="4430821"/>
            <a:ext cx="214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조기진단 체계 부족 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28452" y="1540482"/>
            <a:ext cx="6902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도시의 의료시설과 농어촌 지역의 의료시설 수 현황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농어촌 지역의 의료시설 수가 도시의 </a:t>
            </a:r>
            <a:r>
              <a:rPr lang="en-US" altLang="ko-KR" dirty="0"/>
              <a:t>7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  <a:r>
              <a:rPr lang="ko-KR" altLang="en-US" dirty="0"/>
              <a:t>수준에 그친다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농어촌 지역의 평균 유병률은 </a:t>
            </a:r>
            <a:r>
              <a:rPr lang="en-US" altLang="ko-KR" dirty="0"/>
              <a:t>31.8%</a:t>
            </a:r>
            <a:r>
              <a:rPr lang="ko-KR" altLang="en-US" dirty="0"/>
              <a:t>로 도시지역의 </a:t>
            </a:r>
            <a:r>
              <a:rPr lang="en-US" altLang="ko-KR" dirty="0"/>
              <a:t>23.2%</a:t>
            </a:r>
            <a:r>
              <a:rPr lang="ko-KR" altLang="en-US" dirty="0"/>
              <a:t>와 비교해 </a:t>
            </a:r>
            <a:r>
              <a:rPr lang="en-US" altLang="ko-KR" dirty="0"/>
              <a:t>8.6%</a:t>
            </a:r>
            <a:r>
              <a:rPr lang="ko-KR" altLang="en-US" dirty="0"/>
              <a:t>로 더 높은데도 전체 의료시설 수는 턱없이 부족하다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도시 지역의 종합병원이 농어촌 지역의 </a:t>
            </a:r>
            <a:r>
              <a:rPr lang="en-US" altLang="ko-KR" dirty="0"/>
              <a:t>14.3</a:t>
            </a:r>
            <a:r>
              <a:rPr lang="ko-KR" altLang="en-US" dirty="0"/>
              <a:t>배</a:t>
            </a:r>
            <a:r>
              <a:rPr lang="en-US" altLang="ko-KR" dirty="0"/>
              <a:t>, </a:t>
            </a:r>
            <a:r>
              <a:rPr lang="ko-KR" altLang="en-US" dirty="0" err="1"/>
              <a:t>일반병원</a:t>
            </a:r>
            <a:r>
              <a:rPr lang="ko-KR" altLang="en-US" dirty="0"/>
              <a:t> </a:t>
            </a:r>
            <a:r>
              <a:rPr lang="en-US" altLang="ko-KR" dirty="0"/>
              <a:t>7.4</a:t>
            </a:r>
            <a:r>
              <a:rPr lang="ko-KR" altLang="en-US" dirty="0"/>
              <a:t>배</a:t>
            </a:r>
            <a:r>
              <a:rPr lang="en-US" altLang="ko-KR" dirty="0"/>
              <a:t>, </a:t>
            </a:r>
            <a:r>
              <a:rPr lang="ko-KR" altLang="en-US" dirty="0"/>
              <a:t>치과병원 </a:t>
            </a:r>
            <a:r>
              <a:rPr lang="en-US" altLang="ko-KR" dirty="0"/>
              <a:t>49.5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정신병원 </a:t>
            </a:r>
            <a:r>
              <a:rPr lang="en-US" altLang="ko-KR" dirty="0"/>
              <a:t>4.3</a:t>
            </a:r>
            <a:r>
              <a:rPr lang="ko-KR" altLang="en-US" dirty="0"/>
              <a:t>배</a:t>
            </a:r>
            <a:r>
              <a:rPr lang="en-US" altLang="ko-KR" dirty="0"/>
              <a:t>, </a:t>
            </a:r>
            <a:r>
              <a:rPr lang="ko-KR" altLang="en-US" dirty="0"/>
              <a:t>요양병원 </a:t>
            </a:r>
            <a:r>
              <a:rPr lang="en-US" altLang="ko-KR" dirty="0"/>
              <a:t>5.4</a:t>
            </a:r>
            <a:r>
              <a:rPr lang="ko-KR" altLang="en-US" dirty="0"/>
              <a:t>배 많은 것으로 나타남 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28452" y="3645991"/>
            <a:ext cx="7005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플랫폼 개발 요구사항의 예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국제 표준 기반 의료정보 교환 및 공유를 위한 기술 확보와 플랫폼간 통합의 기반을 확립하고 상호 </a:t>
            </a:r>
            <a:r>
              <a:rPr lang="ko-KR" altLang="en-US" dirty="0" err="1"/>
              <a:t>운용성</a:t>
            </a:r>
            <a:r>
              <a:rPr lang="ko-KR" altLang="en-US" dirty="0"/>
              <a:t> 요구 수행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고수준의 개방형 통합 플랫폼 개발로 기술적 장벽을 낮춰 신규 기업의 참여가 가속화되고 기존 개발 기술과의 연계를 통한 상생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분산되어 있던 개인의 의무기록 정보를 활용한 고품질의 다양한 서비스 제공이 가능해짐에 따라 국민에게 건강관리에 대한 강력한 동기부여 제공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96584" y="1660670"/>
            <a:ext cx="1637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중앙일보뉴스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자료제공 </a:t>
            </a:r>
            <a:r>
              <a:rPr lang="en-US" altLang="ko-KR" dirty="0"/>
              <a:t>: </a:t>
            </a:r>
            <a:r>
              <a:rPr lang="ko-KR" altLang="en-US" dirty="0"/>
              <a:t>농어촌 의료시설 현황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96584" y="4450641"/>
            <a:ext cx="1637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정보통신기술</a:t>
            </a:r>
            <a:endParaRPr lang="en-US" altLang="ko-KR" b="1" dirty="0"/>
          </a:p>
          <a:p>
            <a:pPr algn="ctr"/>
            <a:r>
              <a:rPr lang="ko-KR" altLang="en-US" b="1" dirty="0" err="1"/>
              <a:t>진흥센터</a:t>
            </a:r>
            <a:endParaRPr lang="ko-KR" altLang="en-US" b="1" dirty="0"/>
          </a:p>
          <a:p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6658" y="2235735"/>
            <a:ext cx="214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지역별 의료서비스 불균형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85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03. </a:t>
            </a:r>
            <a:r>
              <a:rPr lang="ko-KR" altLang="en-US" sz="1400" dirty="0" smtClean="0">
                <a:latin typeface="+mj-ea"/>
                <a:ea typeface="+mj-ea"/>
              </a:rPr>
              <a:t>데이터 수집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조사내용 작성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38812"/>
              </p:ext>
            </p:extLst>
          </p:nvPr>
        </p:nvGraphicFramePr>
        <p:xfrm>
          <a:off x="586658" y="1038001"/>
          <a:ext cx="109908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542">
                  <a:extLst>
                    <a:ext uri="{9D8B030D-6E8A-4147-A177-3AD203B41FA5}">
                      <a16:colId xmlns="" xmlns:a16="http://schemas.microsoft.com/office/drawing/2014/main" val="94754804"/>
                    </a:ext>
                  </a:extLst>
                </a:gridCol>
                <a:gridCol w="6916994">
                  <a:extLst>
                    <a:ext uri="{9D8B030D-6E8A-4147-A177-3AD203B41FA5}">
                      <a16:colId xmlns="" xmlns:a16="http://schemas.microsoft.com/office/drawing/2014/main" val="687291658"/>
                    </a:ext>
                  </a:extLst>
                </a:gridCol>
                <a:gridCol w="1917291">
                  <a:extLst>
                    <a:ext uri="{9D8B030D-6E8A-4147-A177-3AD203B41FA5}">
                      <a16:colId xmlns="" xmlns:a16="http://schemas.microsoft.com/office/drawing/2014/main" val="2818128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잠재 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조사대상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 출처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118293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62309" y="4979468"/>
            <a:ext cx="6902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시도별 의사 수 현황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전체 의사는 </a:t>
            </a:r>
            <a:r>
              <a:rPr lang="en-US" altLang="ko-KR" dirty="0" smtClean="0"/>
              <a:t>2005</a:t>
            </a:r>
            <a:r>
              <a:rPr lang="ko-KR" altLang="en-US" dirty="0" smtClean="0"/>
              <a:t>년 이후 연평균 </a:t>
            </a:r>
            <a:r>
              <a:rPr lang="en-US" altLang="ko-KR" dirty="0" smtClean="0"/>
              <a:t>3.8% </a:t>
            </a:r>
            <a:r>
              <a:rPr lang="ko-KR" altLang="en-US" dirty="0" smtClean="0"/>
              <a:t>수준의 증가율로 지속적으로 증가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전문의도 </a:t>
            </a:r>
            <a:r>
              <a:rPr lang="en-US" altLang="ko-KR" dirty="0" smtClean="0"/>
              <a:t>4.5%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대부분 수도권에 의사 편중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서울과 인천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경기 지역은 </a:t>
            </a:r>
            <a:r>
              <a:rPr lang="en-US" altLang="ko-KR" dirty="0" smtClean="0"/>
              <a:t>52.8%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52" y="1408841"/>
            <a:ext cx="7005483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55161" y="2540248"/>
            <a:ext cx="1622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</a:t>
            </a:r>
            <a:r>
              <a:rPr lang="en-US" altLang="ko-KR" dirty="0" smtClean="0">
                <a:hlinkClick r:id="rId4"/>
              </a:rPr>
              <a:t>www.monews.co.kr/news/articleView.html?idxno=98493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MEDICAL Observer </a:t>
            </a:r>
            <a:r>
              <a:rPr lang="ko-KR" altLang="en-US" dirty="0" smtClean="0"/>
              <a:t>뉴스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658" y="3371244"/>
            <a:ext cx="214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지역별 의료서비스 불균형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56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03. </a:t>
            </a:r>
            <a:r>
              <a:rPr lang="ko-KR" altLang="en-US" sz="1400" dirty="0" smtClean="0">
                <a:latin typeface="+mj-ea"/>
                <a:ea typeface="+mj-ea"/>
              </a:rPr>
              <a:t>데이터 수집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수집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47905"/>
              </p:ext>
            </p:extLst>
          </p:nvPr>
        </p:nvGraphicFramePr>
        <p:xfrm>
          <a:off x="601407" y="1738050"/>
          <a:ext cx="11256296" cy="366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037">
                  <a:extLst>
                    <a:ext uri="{9D8B030D-6E8A-4147-A177-3AD203B41FA5}">
                      <a16:colId xmlns="" xmlns:a16="http://schemas.microsoft.com/office/drawing/2014/main" val="2396548308"/>
                    </a:ext>
                  </a:extLst>
                </a:gridCol>
                <a:gridCol w="1407037">
                  <a:extLst>
                    <a:ext uri="{9D8B030D-6E8A-4147-A177-3AD203B41FA5}">
                      <a16:colId xmlns="" xmlns:a16="http://schemas.microsoft.com/office/drawing/2014/main" val="117351038"/>
                    </a:ext>
                  </a:extLst>
                </a:gridCol>
                <a:gridCol w="1407037">
                  <a:extLst>
                    <a:ext uri="{9D8B030D-6E8A-4147-A177-3AD203B41FA5}">
                      <a16:colId xmlns="" xmlns:a16="http://schemas.microsoft.com/office/drawing/2014/main" val="3922281155"/>
                    </a:ext>
                  </a:extLst>
                </a:gridCol>
                <a:gridCol w="1407037">
                  <a:extLst>
                    <a:ext uri="{9D8B030D-6E8A-4147-A177-3AD203B41FA5}">
                      <a16:colId xmlns="" xmlns:a16="http://schemas.microsoft.com/office/drawing/2014/main" val="1499325769"/>
                    </a:ext>
                  </a:extLst>
                </a:gridCol>
                <a:gridCol w="1407037">
                  <a:extLst>
                    <a:ext uri="{9D8B030D-6E8A-4147-A177-3AD203B41FA5}">
                      <a16:colId xmlns="" xmlns:a16="http://schemas.microsoft.com/office/drawing/2014/main" val="3028615034"/>
                    </a:ext>
                  </a:extLst>
                </a:gridCol>
                <a:gridCol w="1407037">
                  <a:extLst>
                    <a:ext uri="{9D8B030D-6E8A-4147-A177-3AD203B41FA5}">
                      <a16:colId xmlns="" xmlns:a16="http://schemas.microsoft.com/office/drawing/2014/main" val="1928803805"/>
                    </a:ext>
                  </a:extLst>
                </a:gridCol>
                <a:gridCol w="1407037">
                  <a:extLst>
                    <a:ext uri="{9D8B030D-6E8A-4147-A177-3AD203B41FA5}">
                      <a16:colId xmlns="" xmlns:a16="http://schemas.microsoft.com/office/drawing/2014/main" val="727517970"/>
                    </a:ext>
                  </a:extLst>
                </a:gridCol>
                <a:gridCol w="1407037">
                  <a:extLst>
                    <a:ext uri="{9D8B030D-6E8A-4147-A177-3AD203B41FA5}">
                      <a16:colId xmlns="" xmlns:a16="http://schemas.microsoft.com/office/drawing/2014/main" val="4189280366"/>
                    </a:ext>
                  </a:extLst>
                </a:gridCol>
              </a:tblGrid>
              <a:tr h="33336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잠재 원인</a:t>
                      </a:r>
                      <a:endParaRPr lang="ko-KR" alt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수집 계획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24844737"/>
                  </a:ext>
                </a:extLst>
              </a:tr>
              <a:tr h="33336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 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발생 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수집방법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수집 가능성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특성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0254597"/>
                  </a:ext>
                </a:extLst>
              </a:tr>
              <a:tr h="83341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플랫폼 부재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스마트 헬스케어 산업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이산형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수동 측정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5154415"/>
                  </a:ext>
                </a:extLst>
              </a:tr>
              <a:tr h="8334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지방 인력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부족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지역별 보건 의료 기관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이산형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수동 측정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2092994"/>
                  </a:ext>
                </a:extLst>
              </a:tr>
              <a:tr h="1103798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기업 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스마트 헬스케어 창업 가게</a:t>
                      </a:r>
                      <a:r>
                        <a:rPr lang="ko-KR" altLang="en-US" baseline="0" dirty="0" smtClean="0"/>
                        <a:t> 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이산형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년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수동 측정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763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7380" y="2140531"/>
            <a:ext cx="369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데이터 정제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44743" y="2951709"/>
            <a:ext cx="3200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데이터 의미 및 특성 확인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데이터 정제 방안 수립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57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04. </a:t>
            </a:r>
            <a:r>
              <a:rPr lang="ko-KR" altLang="en-US" sz="1400" dirty="0" smtClean="0">
                <a:latin typeface="+mj-ea"/>
                <a:ea typeface="+mj-ea"/>
              </a:rPr>
              <a:t>데이터 정제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의미 및 특성 확인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739" y="1464775"/>
            <a:ext cx="7349663" cy="48140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1592" y="1215980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 </a:t>
            </a:r>
            <a:r>
              <a:rPr lang="ko-KR" altLang="en-US" sz="1400" dirty="0" smtClean="0"/>
              <a:t>데이터 셋 명 </a:t>
            </a:r>
            <a:r>
              <a:rPr lang="en-US" altLang="ko-KR" sz="1400" dirty="0" smtClean="0"/>
              <a:t>: cell_img.csv]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42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04. </a:t>
            </a:r>
            <a:r>
              <a:rPr lang="ko-KR" altLang="en-US" sz="1400" dirty="0" smtClean="0">
                <a:latin typeface="+mj-ea"/>
                <a:ea typeface="+mj-ea"/>
              </a:rPr>
              <a:t>데이터 정제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의미 및 특성 확인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30105" y="5940888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 </a:t>
            </a:r>
            <a:r>
              <a:rPr lang="ko-KR" altLang="en-US" sz="1400" dirty="0" smtClean="0"/>
              <a:t>데이터 셋 명 </a:t>
            </a:r>
            <a:r>
              <a:rPr lang="en-US" altLang="ko-KR" sz="1400" dirty="0" smtClean="0"/>
              <a:t>: cell_img.csv]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49" y="1345778"/>
            <a:ext cx="5137013" cy="50025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3315" y="730537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err="1" smtClean="0"/>
              <a:t>결측치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3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04. </a:t>
            </a:r>
            <a:r>
              <a:rPr lang="ko-KR" altLang="en-US" sz="1400" dirty="0" smtClean="0">
                <a:latin typeface="+mj-ea"/>
                <a:ea typeface="+mj-ea"/>
              </a:rPr>
              <a:t>데이터 정제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의미 및 특성 확인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4531" y="1038001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 </a:t>
            </a:r>
            <a:r>
              <a:rPr lang="ko-KR" altLang="en-US" sz="1400" dirty="0" smtClean="0"/>
              <a:t>데이터 셋 명 </a:t>
            </a:r>
            <a:r>
              <a:rPr lang="en-US" altLang="ko-KR" sz="1400" dirty="0" smtClean="0"/>
              <a:t>: cell_img.csv]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10633586" y="945512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이상치 확인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01" y="1345778"/>
            <a:ext cx="11824199" cy="504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04. </a:t>
            </a:r>
            <a:r>
              <a:rPr lang="ko-KR" altLang="en-US" sz="1400" dirty="0" smtClean="0">
                <a:latin typeface="+mj-ea"/>
                <a:ea typeface="+mj-ea"/>
              </a:rPr>
              <a:t>데이터 정제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의미 및 특성 확인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116802" y="5984904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 </a:t>
            </a:r>
            <a:r>
              <a:rPr lang="ko-KR" altLang="en-US" sz="1400" dirty="0" smtClean="0"/>
              <a:t>데이터 셋 명 </a:t>
            </a:r>
            <a:r>
              <a:rPr lang="en-US" altLang="ko-KR" sz="1400" dirty="0" smtClean="0"/>
              <a:t>: cell_img.csv]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97498" y="1101710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히스토그램 확인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244" y="1685236"/>
            <a:ext cx="83343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04. </a:t>
            </a:r>
            <a:r>
              <a:rPr lang="ko-KR" altLang="en-US" sz="1400" dirty="0" smtClean="0">
                <a:latin typeface="+mj-ea"/>
                <a:ea typeface="+mj-ea"/>
              </a:rPr>
              <a:t>데이터 정제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의미 및 특성 확인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900160" y="5966928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[ </a:t>
            </a:r>
            <a:r>
              <a:rPr lang="ko-KR" altLang="en-US" sz="1400" dirty="0" smtClean="0"/>
              <a:t>데이터 셋 명 </a:t>
            </a:r>
            <a:r>
              <a:rPr lang="en-US" altLang="ko-KR" sz="1400" dirty="0" smtClean="0"/>
              <a:t>: cell_img.csv]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497498" y="1101710"/>
            <a:ext cx="286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히스토그램 확인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51" y="1807443"/>
            <a:ext cx="8382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2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04. </a:t>
            </a:r>
            <a:r>
              <a:rPr lang="ko-KR" altLang="en-US" sz="1400" dirty="0" smtClean="0">
                <a:latin typeface="+mj-ea"/>
                <a:ea typeface="+mj-ea"/>
              </a:rPr>
              <a:t>데이터 정제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정제 방안 수립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DD387E8C-5CC7-40F2-9D8D-0AA19AD8C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90840"/>
              </p:ext>
            </p:extLst>
          </p:nvPr>
        </p:nvGraphicFramePr>
        <p:xfrm>
          <a:off x="1057012" y="1251721"/>
          <a:ext cx="10055485" cy="500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310">
                  <a:extLst>
                    <a:ext uri="{9D8B030D-6E8A-4147-A177-3AD203B41FA5}">
                      <a16:colId xmlns="" xmlns:a16="http://schemas.microsoft.com/office/drawing/2014/main" val="2029822080"/>
                    </a:ext>
                  </a:extLst>
                </a:gridCol>
                <a:gridCol w="1594835">
                  <a:extLst>
                    <a:ext uri="{9D8B030D-6E8A-4147-A177-3AD203B41FA5}">
                      <a16:colId xmlns="" xmlns:a16="http://schemas.microsoft.com/office/drawing/2014/main" val="2463150080"/>
                    </a:ext>
                  </a:extLst>
                </a:gridCol>
                <a:gridCol w="1594835">
                  <a:extLst>
                    <a:ext uri="{9D8B030D-6E8A-4147-A177-3AD203B41FA5}">
                      <a16:colId xmlns="" xmlns:a16="http://schemas.microsoft.com/office/drawing/2014/main" val="1574429139"/>
                    </a:ext>
                  </a:extLst>
                </a:gridCol>
                <a:gridCol w="1594835">
                  <a:extLst>
                    <a:ext uri="{9D8B030D-6E8A-4147-A177-3AD203B41FA5}">
                      <a16:colId xmlns="" xmlns:a16="http://schemas.microsoft.com/office/drawing/2014/main" val="1876001756"/>
                    </a:ext>
                  </a:extLst>
                </a:gridCol>
                <a:gridCol w="1594835">
                  <a:extLst>
                    <a:ext uri="{9D8B030D-6E8A-4147-A177-3AD203B41FA5}">
                      <a16:colId xmlns="" xmlns:a16="http://schemas.microsoft.com/office/drawing/2014/main" val="1454025203"/>
                    </a:ext>
                  </a:extLst>
                </a:gridCol>
                <a:gridCol w="1594835">
                  <a:extLst>
                    <a:ext uri="{9D8B030D-6E8A-4147-A177-3AD203B41FA5}">
                      <a16:colId xmlns="" xmlns:a16="http://schemas.microsoft.com/office/drawing/2014/main" val="4084159373"/>
                    </a:ext>
                  </a:extLst>
                </a:gridCol>
              </a:tblGrid>
              <a:tr h="367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항목명</a:t>
                      </a:r>
                      <a:endParaRPr lang="ko-KR" altLang="en-US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의미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유형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이상치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결측치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정제방안</a:t>
                      </a:r>
                      <a:endParaRPr lang="ko-KR" altLang="en-US" sz="1500">
                        <a:solidFill>
                          <a:schemeClr val="bg1"/>
                        </a:solidFill>
                      </a:endParaRPr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3957021638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신장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검진자</a:t>
                      </a:r>
                      <a:r>
                        <a:rPr lang="ko-KR" altLang="en-US" sz="1100" dirty="0"/>
                        <a:t> 키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이산형</a:t>
                      </a:r>
                      <a:endParaRPr lang="en-US" altLang="ko-KR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51</a:t>
                      </a:r>
                      <a:r>
                        <a:rPr lang="ko-KR" altLang="en-US" sz="1100"/>
                        <a:t>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BMI</a:t>
                      </a:r>
                      <a:r>
                        <a:rPr lang="ko-KR" altLang="en-US" sz="1100"/>
                        <a:t>지수 </a:t>
                      </a:r>
                      <a:endParaRPr lang="en-US" altLang="ko-KR" sz="1100"/>
                    </a:p>
                    <a:p>
                      <a:pPr algn="ctr" latinLnBrk="1"/>
                      <a:r>
                        <a:rPr lang="ko-KR" altLang="en-US" sz="1100"/>
                        <a:t>파생변수 생성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2786142591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체중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검진자</a:t>
                      </a:r>
                      <a:r>
                        <a:rPr lang="ko-KR" altLang="en-US" sz="1100" dirty="0"/>
                        <a:t> 체중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이산형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51</a:t>
                      </a:r>
                      <a:r>
                        <a:rPr lang="ko-KR" altLang="en-US" sz="1100"/>
                        <a:t>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5309462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허리둘레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검진자</a:t>
                      </a:r>
                      <a:r>
                        <a:rPr lang="ko-KR" altLang="en-US" sz="1100" dirty="0"/>
                        <a:t> 허리둘레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이산형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13</a:t>
                      </a:r>
                      <a:r>
                        <a:rPr lang="ko-KR" altLang="en-US" sz="1100"/>
                        <a:t>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제거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3962422259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시력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검진자 시력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이산형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19</a:t>
                      </a:r>
                      <a:r>
                        <a:rPr lang="ko-KR" altLang="en-US" sz="1100"/>
                        <a:t>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제거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3901274945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청력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검진자 청력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범주형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19</a:t>
                      </a:r>
                      <a:r>
                        <a:rPr lang="ko-KR" altLang="en-US" sz="1100" dirty="0"/>
                        <a:t>개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제거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3464491889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혈압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검진자 혈압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이산형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8</a:t>
                      </a:r>
                      <a:r>
                        <a:rPr lang="ko-KR" altLang="en-US" sz="1100"/>
                        <a:t>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BMI</a:t>
                      </a:r>
                      <a:r>
                        <a:rPr lang="ko-KR" altLang="en-US" sz="1100"/>
                        <a:t>로 예측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3355133469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LDL</a:t>
                      </a:r>
                      <a:r>
                        <a:rPr lang="ko-KR" altLang="en-US" sz="1100"/>
                        <a:t>콜레스테롤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검진자 콜레스테롤</a:t>
                      </a:r>
                      <a:endParaRPr lang="en-US" altLang="ko-KR" sz="1100"/>
                    </a:p>
                    <a:p>
                      <a:pPr algn="ctr" latinLnBrk="1"/>
                      <a:r>
                        <a:rPr lang="ko-KR" altLang="en-US" sz="1100"/>
                        <a:t>수치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이산형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181</a:t>
                      </a:r>
                      <a:r>
                        <a:rPr lang="ko-KR" altLang="en-US" sz="1100"/>
                        <a:t>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총콜레스테롤로</a:t>
                      </a:r>
                      <a:r>
                        <a:rPr lang="ko-KR" altLang="en-US" sz="1100" dirty="0"/>
                        <a:t>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예측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897138950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요단백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검진자 요단백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이산형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346</a:t>
                      </a:r>
                      <a:r>
                        <a:rPr lang="ko-KR" altLang="en-US" sz="1100"/>
                        <a:t>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식전혈당으로 예측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3973530971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흡연상태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흡연 유무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범주형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18</a:t>
                      </a:r>
                      <a:r>
                        <a:rPr lang="ko-KR" altLang="en-US" sz="1100"/>
                        <a:t>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제거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2215338307"/>
                  </a:ext>
                </a:extLst>
              </a:tr>
              <a:tr h="463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치석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치석 유무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이산형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41700</a:t>
                      </a:r>
                      <a:r>
                        <a:rPr lang="ko-KR" altLang="en-US" sz="1100"/>
                        <a:t>개</a:t>
                      </a:r>
                      <a:endParaRPr lang="ko-KR" altLang="en-US" sz="1100" b="1"/>
                    </a:p>
                  </a:txBody>
                  <a:tcPr marL="67060" marR="67060" marT="33530" marB="3353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제거</a:t>
                      </a:r>
                      <a:endParaRPr lang="ko-KR" altLang="en-US" sz="1100" b="1" dirty="0"/>
                    </a:p>
                  </a:txBody>
                  <a:tcPr marL="67060" marR="67060" marT="33530" marB="33530" anchor="ctr"/>
                </a:tc>
                <a:extLst>
                  <a:ext uri="{0D108BD9-81ED-4DB2-BD59-A6C34878D82A}">
                    <a16:rowId xmlns="" xmlns:a16="http://schemas.microsoft.com/office/drawing/2014/main" val="120923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0755" y="369594"/>
            <a:ext cx="334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나눔고딕 ExtraBold" panose="020B0600000101010101" charset="-127"/>
                <a:ea typeface="나눔고딕 ExtraBold" panose="020B0600000101010101" charset="-127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sp>
        <p:nvSpPr>
          <p:cNvPr id="7" name="눈물 방울 6"/>
          <p:cNvSpPr/>
          <p:nvPr/>
        </p:nvSpPr>
        <p:spPr>
          <a:xfrm rot="7968360">
            <a:off x="2741010" y="1433336"/>
            <a:ext cx="1834807" cy="183480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눈물 방울 8"/>
          <p:cNvSpPr/>
          <p:nvPr/>
        </p:nvSpPr>
        <p:spPr>
          <a:xfrm rot="7968360">
            <a:off x="5300726" y="1433335"/>
            <a:ext cx="1834807" cy="183480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눈물 방울 9"/>
          <p:cNvSpPr/>
          <p:nvPr/>
        </p:nvSpPr>
        <p:spPr>
          <a:xfrm rot="7968360">
            <a:off x="7893632" y="1433334"/>
            <a:ext cx="1834807" cy="183480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-7747" y="27107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23854" y="6845350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87939" y="2000852"/>
            <a:ext cx="96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en-US" altLang="ko-KR" sz="24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7655" y="2000853"/>
            <a:ext cx="961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현황</a:t>
            </a:r>
            <a:endParaRPr lang="ko-KR" altLang="en-US" sz="24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0561" y="2000852"/>
            <a:ext cx="1134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수집</a:t>
            </a:r>
            <a:endParaRPr lang="en-US" altLang="ko-KR" sz="2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294689" y="1011219"/>
            <a:ext cx="35548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62653" y="1776795"/>
            <a:ext cx="43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22369" y="1795708"/>
            <a:ext cx="43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15275" y="1764989"/>
            <a:ext cx="43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눈물 방울 23"/>
          <p:cNvSpPr/>
          <p:nvPr/>
        </p:nvSpPr>
        <p:spPr>
          <a:xfrm rot="7968360">
            <a:off x="2707819" y="4185418"/>
            <a:ext cx="1834807" cy="183480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4748" y="4752936"/>
            <a:ext cx="1134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정제</a:t>
            </a:r>
            <a:endParaRPr lang="en-US" altLang="ko-KR" sz="240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29462" y="4517073"/>
            <a:ext cx="43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눈물 방울 59"/>
          <p:cNvSpPr/>
          <p:nvPr/>
        </p:nvSpPr>
        <p:spPr>
          <a:xfrm rot="7968360">
            <a:off x="5333916" y="4185418"/>
            <a:ext cx="1834807" cy="183480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눈물 방울 60"/>
          <p:cNvSpPr/>
          <p:nvPr/>
        </p:nvSpPr>
        <p:spPr>
          <a:xfrm rot="7968360">
            <a:off x="7893632" y="4185417"/>
            <a:ext cx="1834807" cy="183480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80845" y="4752934"/>
            <a:ext cx="96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+mn-ea"/>
              </a:rPr>
              <a:t>계획수립</a:t>
            </a:r>
            <a:endParaRPr lang="en-US" altLang="ko-KR" sz="2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440561" y="4752935"/>
            <a:ext cx="961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en-US" altLang="ko-KR" sz="2400" b="1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작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업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55559" y="4522102"/>
            <a:ext cx="43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15275" y="4547790"/>
            <a:ext cx="431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4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04. </a:t>
            </a:r>
            <a:r>
              <a:rPr lang="ko-KR" altLang="en-US" sz="1400" dirty="0" smtClean="0">
                <a:latin typeface="+mj-ea"/>
                <a:ea typeface="+mj-ea"/>
              </a:rPr>
              <a:t>데이터 정제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정제 방안 수립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2ECE9BA-3F4B-448E-8BF4-0CFA0815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61" y="1876251"/>
            <a:ext cx="2049493" cy="36622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399AEC1-8801-4173-8E86-498C08243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828" y="2496758"/>
            <a:ext cx="4245257" cy="2421187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>
            <a:off x="4212236" y="3552669"/>
            <a:ext cx="2158584" cy="29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5D39823-403A-4140-9E5F-37E143B53FC8}"/>
              </a:ext>
            </a:extLst>
          </p:cNvPr>
          <p:cNvSpPr txBox="1"/>
          <p:nvPr/>
        </p:nvSpPr>
        <p:spPr>
          <a:xfrm>
            <a:off x="1254262" y="1145660"/>
            <a:ext cx="5361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err="1"/>
              <a:t>결측치</a:t>
            </a:r>
            <a:r>
              <a:rPr lang="ko-KR" altLang="en-US" sz="2200" b="1" dirty="0"/>
              <a:t> 제거방안 </a:t>
            </a:r>
            <a:r>
              <a:rPr lang="en-US" altLang="ko-KR" sz="2200" b="1" dirty="0"/>
              <a:t>– </a:t>
            </a:r>
            <a:r>
              <a:rPr lang="ko-KR" altLang="en-US" sz="2200" b="1" dirty="0"/>
              <a:t>회귀모델</a:t>
            </a:r>
          </a:p>
        </p:txBody>
      </p:sp>
    </p:spTree>
    <p:extLst>
      <p:ext uri="{BB962C8B-B14F-4D97-AF65-F5344CB8AC3E}">
        <p14:creationId xmlns:p14="http://schemas.microsoft.com/office/powerpoint/2010/main" val="221056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7380" y="2140531"/>
            <a:ext cx="369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5.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계획 수립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5236" y="2951709"/>
            <a:ext cx="340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데이터 정제 </a:t>
            </a:r>
            <a:r>
              <a:rPr lang="ko-KR" altLang="en-US" smtClean="0">
                <a:solidFill>
                  <a:schemeClr val="bg1"/>
                </a:solidFill>
                <a:latin typeface="+mj-ea"/>
                <a:ea typeface="+mj-ea"/>
              </a:rPr>
              <a:t>및 특성 재확인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데이터 분석계획 수립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61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05. </a:t>
            </a:r>
            <a:r>
              <a:rPr lang="ko-KR" altLang="en-US" sz="1400" dirty="0" smtClean="0">
                <a:latin typeface="+mj-ea"/>
                <a:ea typeface="+mj-ea"/>
              </a:rPr>
              <a:t>계획 수립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정제 및 특성 재확인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결측치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확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인</a:t>
            </a: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44216E4-4B00-4E53-97D1-7439B7E2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1" y="1832511"/>
            <a:ext cx="1712277" cy="36622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D063B73-E101-4937-913B-8DEF1F830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253" y="1799235"/>
            <a:ext cx="2049493" cy="36622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2347D78C-5F29-407E-82D9-57DB00F63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046" y="1799235"/>
            <a:ext cx="2049493" cy="37287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2318" y="5786203"/>
            <a:ext cx="279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Health_Data</a:t>
            </a:r>
            <a:r>
              <a:rPr lang="en-US" altLang="ko-KR" dirty="0" smtClean="0"/>
              <a:t>] – 70,000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73950" y="5775996"/>
            <a:ext cx="279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cell_img</a:t>
            </a:r>
            <a:r>
              <a:rPr lang="en-US" altLang="ko-KR" dirty="0" smtClean="0"/>
              <a:t>] – 247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30352" y="5775996"/>
            <a:ext cx="279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[Hospital] – 69,544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69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05. </a:t>
            </a:r>
            <a:r>
              <a:rPr lang="ko-KR" altLang="en-US" sz="1400" dirty="0" smtClean="0">
                <a:latin typeface="+mj-ea"/>
                <a:ea typeface="+mj-ea"/>
              </a:rPr>
              <a:t>계획 수립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정제 및 특성 재확인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요단백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결측치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44216E4-4B00-4E53-97D1-7439B7E2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32" y="1352826"/>
            <a:ext cx="2326834" cy="49766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34368" y="6314447"/>
            <a:ext cx="279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Health_Data</a:t>
            </a:r>
            <a:r>
              <a:rPr lang="en-US" altLang="ko-KR" dirty="0" smtClean="0"/>
              <a:t>] – 70,000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1" name="화살표: 오른쪽 2">
            <a:extLst>
              <a:ext uri="{FF2B5EF4-FFF2-40B4-BE49-F238E27FC236}">
                <a16:creationId xmlns:a16="http://schemas.microsoft.com/office/drawing/2014/main" xmlns="" id="{A442AE96-DC5F-49EE-85DA-02F46D16EFA5}"/>
              </a:ext>
            </a:extLst>
          </p:cNvPr>
          <p:cNvSpPr/>
          <p:nvPr/>
        </p:nvSpPr>
        <p:spPr>
          <a:xfrm>
            <a:off x="5571566" y="3359400"/>
            <a:ext cx="470931" cy="233265"/>
          </a:xfrm>
          <a:prstGeom prst="rightArrow">
            <a:avLst/>
          </a:prstGeom>
          <a:solidFill>
            <a:srgbClr val="00588A"/>
          </a:solidFill>
          <a:ln>
            <a:solidFill>
              <a:srgbClr val="0058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601" y="430462"/>
            <a:ext cx="2695575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2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05. </a:t>
            </a:r>
            <a:r>
              <a:rPr lang="ko-KR" altLang="en-US" sz="1400" dirty="0" smtClean="0">
                <a:latin typeface="+mj-ea"/>
                <a:ea typeface="+mj-ea"/>
              </a:rPr>
              <a:t>계획 수립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정제 및 특성 재확인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요단백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결측치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7" y="1209951"/>
            <a:ext cx="2695575" cy="541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49" y="1374843"/>
            <a:ext cx="464820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513597" y="5215940"/>
            <a:ext cx="7208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/>
              <a:t>요단백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데이터 분포 비율에 따라서 대체 또는 평균값으로 대체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119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05. </a:t>
            </a:r>
            <a:r>
              <a:rPr lang="ko-KR" altLang="en-US" sz="1400" dirty="0" smtClean="0">
                <a:latin typeface="+mj-ea"/>
                <a:ea typeface="+mj-ea"/>
              </a:rPr>
              <a:t>계획 수립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777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정제 및 특성 재확인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–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이상치 및 </a:t>
            </a:r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결측치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확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인</a:t>
            </a: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9016" y="1723868"/>
            <a:ext cx="9548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ko-KR" altLang="en-US" sz="2400" b="1" dirty="0" smtClean="0"/>
              <a:t>신장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체중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남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여 신장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체중 평균으로 대체 </a:t>
            </a:r>
            <a:endParaRPr lang="en-US" altLang="ko-KR" sz="2400" b="1" dirty="0" smtClean="0"/>
          </a:p>
          <a:p>
            <a:pPr marL="285750" indent="-285750">
              <a:buFont typeface="Wingdings" pitchFamily="2" charset="2"/>
              <a:buChar char="u"/>
            </a:pPr>
            <a:endParaRPr lang="en-US" altLang="ko-KR" sz="24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sz="2400" b="1" dirty="0" smtClean="0"/>
              <a:t>허리둘레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신장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체중으로 분석해서 회귀분석으로 대체</a:t>
            </a:r>
            <a:endParaRPr lang="en-US" altLang="ko-KR" sz="2400" b="1" dirty="0" smtClean="0"/>
          </a:p>
          <a:p>
            <a:pPr marL="285750" indent="-285750">
              <a:buFont typeface="Wingdings" pitchFamily="2" charset="2"/>
              <a:buChar char="u"/>
            </a:pPr>
            <a:endParaRPr lang="en-US" altLang="ko-KR" sz="24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ko-KR" altLang="en-US" sz="2400" b="1" dirty="0" smtClean="0"/>
              <a:t>수축</a:t>
            </a:r>
            <a:r>
              <a:rPr lang="en-US" altLang="ko-KR" sz="2400" b="1" dirty="0" smtClean="0"/>
              <a:t>/ </a:t>
            </a:r>
            <a:r>
              <a:rPr lang="ko-KR" altLang="en-US" sz="2400" b="1" dirty="0" smtClean="0"/>
              <a:t>이완 혈압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콜레스테롤 데이터를 이용하여 회귀분석</a:t>
            </a:r>
            <a:endParaRPr lang="en-US" altLang="ko-KR" sz="2400" b="1" dirty="0" smtClean="0"/>
          </a:p>
          <a:p>
            <a:pPr marL="285750" indent="-285750">
              <a:buFont typeface="Wingdings" pitchFamily="2" charset="2"/>
              <a:buChar char="u"/>
            </a:pPr>
            <a:endParaRPr lang="en-US" altLang="ko-KR" sz="2400" b="1" dirty="0" smtClean="0"/>
          </a:p>
          <a:p>
            <a:pPr marL="285750" indent="-285750">
              <a:buFont typeface="Wingdings" pitchFamily="2" charset="2"/>
              <a:buChar char="u"/>
            </a:pPr>
            <a:r>
              <a:rPr lang="en-US" altLang="ko-KR" sz="2400" b="1" dirty="0" smtClean="0"/>
              <a:t>LDL</a:t>
            </a:r>
            <a:r>
              <a:rPr lang="ko-KR" altLang="en-US" sz="2400" b="1" dirty="0" smtClean="0"/>
              <a:t>콜레스테롤 </a:t>
            </a:r>
            <a:r>
              <a:rPr lang="en-US" altLang="ko-KR" sz="2400" b="1" dirty="0" smtClean="0"/>
              <a:t>: </a:t>
            </a:r>
            <a:r>
              <a:rPr lang="ko-KR" altLang="en-US" sz="2400" b="1" dirty="0" err="1" smtClean="0"/>
              <a:t>총콜레스테롤과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HDL</a:t>
            </a:r>
            <a:r>
              <a:rPr lang="ko-KR" altLang="en-US" sz="2400" b="1" dirty="0" smtClean="0"/>
              <a:t>콜레스테롤과 상관이 있어 보이므로 회귀분석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27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05. </a:t>
            </a:r>
            <a:r>
              <a:rPr lang="ko-KR" altLang="en-US" sz="1400" dirty="0" smtClean="0">
                <a:latin typeface="+mj-ea"/>
                <a:ea typeface="+mj-ea"/>
              </a:rPr>
              <a:t>계획 수립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항목 정체 작업 </a:t>
            </a:r>
            <a:r>
              <a:rPr lang="en-US" altLang="ko-KR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이상치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ABD1FF5C-7E04-4961-B883-37E986D48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62" y="1482613"/>
            <a:ext cx="2501742" cy="253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0B442758-ED96-4A3D-B4B1-5042C322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97" y="1492137"/>
            <a:ext cx="2450828" cy="240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2">
            <a:extLst>
              <a:ext uri="{FF2B5EF4-FFF2-40B4-BE49-F238E27FC236}">
                <a16:creationId xmlns:a16="http://schemas.microsoft.com/office/drawing/2014/main" xmlns="" id="{A442AE96-DC5F-49EE-85DA-02F46D16EFA5}"/>
              </a:ext>
            </a:extLst>
          </p:cNvPr>
          <p:cNvSpPr/>
          <p:nvPr/>
        </p:nvSpPr>
        <p:spPr>
          <a:xfrm>
            <a:off x="3006426" y="2579911"/>
            <a:ext cx="470931" cy="233265"/>
          </a:xfrm>
          <a:prstGeom prst="rightArrow">
            <a:avLst/>
          </a:prstGeom>
          <a:solidFill>
            <a:srgbClr val="00588A"/>
          </a:solidFill>
          <a:ln>
            <a:solidFill>
              <a:srgbClr val="0058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9C3381F-2C58-496B-833A-08AE414E91C8}"/>
              </a:ext>
            </a:extLst>
          </p:cNvPr>
          <p:cNvSpPr/>
          <p:nvPr/>
        </p:nvSpPr>
        <p:spPr>
          <a:xfrm>
            <a:off x="1577632" y="4628291"/>
            <a:ext cx="3799450" cy="1832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총 콜레스테롤 </a:t>
            </a:r>
            <a:r>
              <a:rPr lang="en-US" altLang="ko-KR" sz="2000" b="1" dirty="0">
                <a:solidFill>
                  <a:schemeClr val="tx1"/>
                </a:solidFill>
              </a:rPr>
              <a:t>&lt; 1000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LDL </a:t>
            </a:r>
            <a:r>
              <a:rPr lang="ko-KR" altLang="en-US" sz="2000" b="1" dirty="0">
                <a:solidFill>
                  <a:schemeClr val="tx1"/>
                </a:solidFill>
              </a:rPr>
              <a:t>콜레스테롤 </a:t>
            </a:r>
            <a:r>
              <a:rPr lang="en-US" altLang="ko-KR" sz="2000" b="1" dirty="0">
                <a:solidFill>
                  <a:schemeClr val="tx1"/>
                </a:solidFill>
              </a:rPr>
              <a:t>&lt; 1000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허리둘레 </a:t>
            </a:r>
            <a:r>
              <a:rPr lang="en-US" altLang="ko-KR" sz="2000" b="1" dirty="0">
                <a:solidFill>
                  <a:schemeClr val="tx1"/>
                </a:solidFill>
              </a:rPr>
              <a:t>= </a:t>
            </a:r>
            <a:r>
              <a:rPr lang="ko-KR" altLang="en-US" sz="2000" b="1" dirty="0">
                <a:solidFill>
                  <a:schemeClr val="tx1"/>
                </a:solidFill>
              </a:rPr>
              <a:t>회귀분석으로 대체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200" b="1" dirty="0">
              <a:solidFill>
                <a:schemeClr val="tx1"/>
              </a:solidFill>
            </a:endParaRPr>
          </a:p>
          <a:p>
            <a:endParaRPr lang="en-US" altLang="ko-KR" sz="22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330" y="1167775"/>
            <a:ext cx="279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Health_Data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82829" y="1038001"/>
            <a:ext cx="279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cell_img</a:t>
            </a:r>
            <a:r>
              <a:rPr lang="en-US" altLang="ko-KR" dirty="0" smtClean="0"/>
              <a:t>] – 247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B19ED87-8DE3-44D2-90E9-5C05C136572B}"/>
              </a:ext>
            </a:extLst>
          </p:cNvPr>
          <p:cNvSpPr txBox="1"/>
          <p:nvPr/>
        </p:nvSpPr>
        <p:spPr>
          <a:xfrm>
            <a:off x="7901944" y="1400211"/>
            <a:ext cx="2499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세포 이미지 데이터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A77E560-EEAE-4A5F-8433-0CF3E8527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878" y="1917328"/>
            <a:ext cx="3799450" cy="241497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89CC8B3-E6BE-4BD9-AAB3-BC97FA6B165B}"/>
              </a:ext>
            </a:extLst>
          </p:cNvPr>
          <p:cNvSpPr/>
          <p:nvPr/>
        </p:nvSpPr>
        <p:spPr>
          <a:xfrm>
            <a:off x="7861247" y="4493379"/>
            <a:ext cx="3799450" cy="1562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sz="2200" b="1">
                <a:solidFill>
                  <a:schemeClr val="tx1"/>
                </a:solidFill>
              </a:rPr>
              <a:t>이상치 판단 기준 모호</a:t>
            </a:r>
            <a:endParaRPr lang="en-US" altLang="ko-KR" sz="2200" b="1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200" b="1">
              <a:solidFill>
                <a:schemeClr val="tx1"/>
              </a:solidFill>
            </a:endParaRPr>
          </a:p>
          <a:p>
            <a:endParaRPr lang="en-US" altLang="ko-KR" sz="2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70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05. </a:t>
            </a:r>
            <a:r>
              <a:rPr lang="ko-KR" altLang="en-US" sz="1400" dirty="0" smtClean="0">
                <a:latin typeface="+mj-ea"/>
                <a:ea typeface="+mj-ea"/>
              </a:rPr>
              <a:t>계획 수립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분석 계획 수립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38200" y="1825625"/>
          <a:ext cx="10046417" cy="373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7078"/>
                <a:gridCol w="1782147"/>
                <a:gridCol w="5057192"/>
              </a:tblGrid>
              <a:tr h="3671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bg1"/>
                          </a:solidFill>
                        </a:rPr>
                        <a:t>목적</a:t>
                      </a:r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분석방법</a:t>
                      </a:r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>
                          <a:solidFill>
                            <a:schemeClr val="bg1"/>
                          </a:solidFill>
                        </a:rPr>
                        <a:t>주요내용</a:t>
                      </a:r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88A"/>
                    </a:solidFill>
                  </a:tcPr>
                </a:tc>
              </a:tr>
              <a:tr h="49132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/>
                        <a:t>데이터 분석을 통한 </a:t>
                      </a:r>
                      <a:endParaRPr lang="en-US" altLang="ko-KR" sz="1800" b="1" dirty="0" smtClean="0"/>
                    </a:p>
                    <a:p>
                      <a:pPr algn="ctr" latinLnBrk="1"/>
                      <a:r>
                        <a:rPr lang="ko-KR" altLang="en-US" sz="1800" b="1" dirty="0" smtClean="0"/>
                        <a:t>시사점 도출</a:t>
                      </a:r>
                      <a:endParaRPr lang="ko-KR" altLang="en-US" sz="18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b="1" dirty="0"/>
                    </a:p>
                    <a:p>
                      <a:pPr algn="ctr" latinLnBrk="1"/>
                      <a:r>
                        <a:rPr lang="ko-KR" altLang="en-US" sz="1500" b="1" dirty="0" smtClean="0"/>
                        <a:t>의사결정나무</a:t>
                      </a:r>
                      <a:endParaRPr lang="ko-KR" altLang="en-US" sz="15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목표변수 분류</a:t>
                      </a:r>
                      <a:r>
                        <a:rPr lang="en-US" altLang="ko-KR" sz="1500" b="1" dirty="0" smtClean="0"/>
                        <a:t>/ </a:t>
                      </a:r>
                      <a:r>
                        <a:rPr lang="ko-KR" altLang="en-US" sz="1500" b="1" dirty="0" smtClean="0"/>
                        <a:t>예측</a:t>
                      </a:r>
                      <a:endParaRPr lang="en-US" altLang="ko-KR" sz="1500" b="1" dirty="0" smtClean="0"/>
                    </a:p>
                    <a:p>
                      <a:pPr algn="ctr" latinLnBrk="1"/>
                      <a:r>
                        <a:rPr lang="ko-KR" altLang="en-US" sz="1500" b="1" dirty="0" smtClean="0"/>
                        <a:t>다수의 결정</a:t>
                      </a:r>
                      <a:r>
                        <a:rPr lang="ko-KR" altLang="en-US" sz="1500" b="1" baseline="0" dirty="0" smtClean="0"/>
                        <a:t> 트리 모델을 생성</a:t>
                      </a:r>
                      <a:endParaRPr lang="en-US" altLang="ko-KR" sz="15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7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/>
                        <a:t>랜덤포레스트</a:t>
                      </a:r>
                      <a:endParaRPr lang="ko-KR" altLang="en-US" sz="15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33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/>
                        <a:t>그래디언부스팅</a:t>
                      </a:r>
                      <a:endParaRPr lang="ko-KR" altLang="en-US" sz="15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5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311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/>
                        <a:t>로지스틱</a:t>
                      </a:r>
                      <a:r>
                        <a:rPr lang="ko-KR" altLang="en-US" sz="1500" b="1" dirty="0" smtClean="0"/>
                        <a:t> 회귀분석</a:t>
                      </a:r>
                      <a:endParaRPr lang="ko-KR" altLang="en-US" sz="15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개별 자료들이 어느 집단으로 분류될 수 있는가 분석</a:t>
                      </a:r>
                      <a:endParaRPr lang="en-US" altLang="ko-KR" sz="15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580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/>
                        <a:t>파생변수 생성</a:t>
                      </a:r>
                      <a:endParaRPr lang="en-US" altLang="ko-KR" sz="1800" b="1" dirty="0" smtClean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-</a:t>
                      </a:r>
                      <a:endParaRPr lang="ko-KR" altLang="en-US" sz="1500" b="1" dirty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 smtClean="0"/>
                        <a:t>간 질병 기준에 따라 간 질병 여부 파생변</a:t>
                      </a:r>
                      <a:r>
                        <a:rPr lang="ko-KR" altLang="en-US" sz="1500" b="1" baseline="0" dirty="0" smtClean="0"/>
                        <a:t>수 생성</a:t>
                      </a:r>
                      <a:endParaRPr lang="en-US" altLang="ko-KR" sz="1500" b="1" dirty="0" smtClean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12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 smtClean="0"/>
                        <a:t>연령대별 그룹화</a:t>
                      </a:r>
                      <a:endParaRPr lang="en-US" altLang="ko-KR" sz="1500" b="1" dirty="0" smtClean="0"/>
                    </a:p>
                  </a:txBody>
                  <a:tcPr marL="67060" marR="67060" marT="33530" marB="33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4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7380" y="2140531"/>
            <a:ext cx="369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6.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분석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3685" y="2951709"/>
            <a:ext cx="242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데이터 분석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48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06. </a:t>
            </a:r>
            <a:r>
              <a:rPr lang="ko-KR" altLang="en-US" sz="1400" dirty="0" smtClean="0">
                <a:latin typeface="+mj-ea"/>
                <a:ea typeface="+mj-ea"/>
              </a:rPr>
              <a:t>분석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분석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85" y="226143"/>
            <a:ext cx="8324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33928"/>
            <a:ext cx="11591925" cy="480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2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7380" y="2140531"/>
            <a:ext cx="334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2941" y="3059775"/>
            <a:ext cx="234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추진 목적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42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06. </a:t>
            </a:r>
            <a:r>
              <a:rPr lang="ko-KR" altLang="en-US" sz="1400" dirty="0" smtClean="0">
                <a:latin typeface="+mj-ea"/>
                <a:ea typeface="+mj-ea"/>
              </a:rPr>
              <a:t>분석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분석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83" y="1442257"/>
            <a:ext cx="97821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23693" y="5066934"/>
            <a:ext cx="611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BMI</a:t>
            </a:r>
            <a:r>
              <a:rPr lang="ko-KR" altLang="en-US" dirty="0" smtClean="0"/>
              <a:t>와 허리둘레는 </a:t>
            </a:r>
            <a:r>
              <a:rPr lang="en-US" altLang="ko-KR" dirty="0" smtClean="0"/>
              <a:t>80%</a:t>
            </a:r>
            <a:r>
              <a:rPr lang="ko-KR" altLang="en-US" dirty="0" smtClean="0"/>
              <a:t>로 관계가 높다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913" y="5668841"/>
            <a:ext cx="27146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03" y="4485909"/>
            <a:ext cx="2228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5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06. </a:t>
            </a:r>
            <a:r>
              <a:rPr lang="ko-KR" altLang="en-US" sz="1400" dirty="0" smtClean="0">
                <a:latin typeface="+mj-ea"/>
                <a:ea typeface="+mj-ea"/>
              </a:rPr>
              <a:t>분석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분석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623" y="325808"/>
            <a:ext cx="835660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173" y="2117100"/>
            <a:ext cx="8274050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873" y="4327525"/>
            <a:ext cx="838835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4531" y="5884500"/>
            <a:ext cx="352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BMI</a:t>
            </a:r>
            <a:r>
              <a:rPr lang="ko-KR" altLang="en-US" dirty="0" smtClean="0"/>
              <a:t>와 허리둘레만 관계가 있는 </a:t>
            </a:r>
            <a:endParaRPr lang="en-US" altLang="ko-KR" dirty="0" smtClean="0"/>
          </a:p>
          <a:p>
            <a:r>
              <a:rPr lang="ko-KR" altLang="en-US" dirty="0" smtClean="0"/>
              <a:t>것으로 확인된다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12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06. </a:t>
            </a:r>
            <a:r>
              <a:rPr lang="ko-KR" altLang="en-US" sz="1400" dirty="0" smtClean="0">
                <a:latin typeface="+mj-ea"/>
                <a:ea typeface="+mj-ea"/>
              </a:rPr>
              <a:t>분석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분석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8749" y="619791"/>
            <a:ext cx="6063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여성에 비해 남성이 고혈압이 걸릴 확률이 크므로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성별에 따른 자가진단 서비스가 필요하다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1" y="1423525"/>
            <a:ext cx="5477349" cy="411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816659" y="5811502"/>
            <a:ext cx="269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고혈</a:t>
            </a:r>
            <a:r>
              <a:rPr lang="ko-KR" altLang="en-US" sz="2000" b="1" dirty="0"/>
              <a:t>압</a:t>
            </a:r>
            <a:r>
              <a:rPr lang="ko-KR" altLang="en-US" sz="2000" b="1" dirty="0" smtClean="0"/>
              <a:t> 비율</a:t>
            </a:r>
            <a:r>
              <a:rPr lang="en-US" altLang="ko-KR" sz="2000" b="1" dirty="0" smtClean="0"/>
              <a:t>]</a:t>
            </a:r>
            <a:endParaRPr lang="ko-KR" altLang="en-US" sz="2000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233" y="1423525"/>
            <a:ext cx="62007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525584" y="5811502"/>
            <a:ext cx="319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성별에 따른 고혈압 비율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744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06. </a:t>
            </a:r>
            <a:r>
              <a:rPr lang="ko-KR" altLang="en-US" sz="1400" dirty="0" smtClean="0">
                <a:latin typeface="+mj-ea"/>
                <a:ea typeface="+mj-ea"/>
              </a:rPr>
              <a:t>분석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5763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데이터 분석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65369" y="5351328"/>
            <a:ext cx="921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비흡연자에 비해 흡연자가 고혈압 걸리는 비율이 높기 때문에 흡연자에 대해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금연 프로그램이 필요하다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713267" y="2734070"/>
            <a:ext cx="3192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[</a:t>
            </a:r>
            <a:r>
              <a:rPr lang="ko-KR" altLang="en-US" sz="2000" b="1" dirty="0" smtClean="0"/>
              <a:t>흡연에 따른 고혈압 비율</a:t>
            </a:r>
            <a:r>
              <a:rPr lang="en-US" altLang="ko-KR" sz="2000" b="1" dirty="0" smtClean="0"/>
              <a:t>]</a:t>
            </a:r>
          </a:p>
          <a:p>
            <a:pPr algn="ctr"/>
            <a:r>
              <a:rPr lang="en-US" altLang="ko-KR" sz="2000" b="1" dirty="0" smtClean="0"/>
              <a:t>1 : </a:t>
            </a:r>
            <a:r>
              <a:rPr lang="ko-KR" altLang="en-US" sz="2000" b="1" dirty="0" err="1" smtClean="0"/>
              <a:t>비흡</a:t>
            </a:r>
            <a:r>
              <a:rPr lang="ko-KR" altLang="en-US" sz="2000" b="1" dirty="0" err="1"/>
              <a:t>연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2 : </a:t>
            </a:r>
            <a:r>
              <a:rPr lang="ko-KR" altLang="en-US" sz="2000" b="1" dirty="0" smtClean="0"/>
              <a:t>현재 </a:t>
            </a:r>
            <a:r>
              <a:rPr lang="ko-KR" altLang="en-US" sz="2000" b="1" dirty="0" err="1" smtClean="0"/>
              <a:t>비흡연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3: </a:t>
            </a:r>
            <a:r>
              <a:rPr lang="ko-KR" altLang="en-US" sz="2000" b="1" dirty="0" smtClean="0"/>
              <a:t>흡연</a:t>
            </a:r>
            <a:endParaRPr lang="ko-KR" altLang="en-US" sz="2000" b="1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36" y="1292834"/>
            <a:ext cx="5443706" cy="378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0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06. </a:t>
            </a:r>
            <a:r>
              <a:rPr lang="ko-KR" altLang="en-US" sz="1400" dirty="0" smtClean="0">
                <a:latin typeface="+mj-ea"/>
                <a:ea typeface="+mj-ea"/>
              </a:rPr>
              <a:t>분석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619791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웹페이지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만들기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44" y="1357312"/>
            <a:ext cx="82581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8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06. </a:t>
            </a:r>
            <a:r>
              <a:rPr lang="ko-KR" altLang="en-US" sz="1400" dirty="0" smtClean="0">
                <a:latin typeface="+mj-ea"/>
                <a:ea typeface="+mj-ea"/>
              </a:rPr>
              <a:t>분석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619791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웹페이지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만들기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362543"/>
            <a:ext cx="10096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4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06. </a:t>
            </a:r>
            <a:r>
              <a:rPr lang="ko-KR" altLang="en-US" sz="1400" dirty="0" smtClean="0">
                <a:latin typeface="+mj-ea"/>
                <a:ea typeface="+mj-ea"/>
              </a:rPr>
              <a:t>분석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801" y="619791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웹페이지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만들기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13597" y="619791"/>
            <a:ext cx="3199670" cy="3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362543"/>
            <a:ext cx="10096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01. </a:t>
            </a:r>
            <a:r>
              <a:rPr lang="ko-KR" altLang="en-US" sz="1400" dirty="0" smtClean="0">
                <a:latin typeface="+mj-ea"/>
                <a:ea typeface="+mj-ea"/>
              </a:rPr>
              <a:t>추진 배경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56" y="5767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추진 배경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80096" y="1135440"/>
            <a:ext cx="10235156" cy="58477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보건소 맞춤형 건강관리 서비스를 제공하여 유병률 하락</a:t>
            </a:r>
            <a:endParaRPr lang="ko-KR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80095" y="1601281"/>
            <a:ext cx="96548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4774904" descr="EMB000078805c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95" y="2058481"/>
            <a:ext cx="4778253" cy="299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27058" y="16012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63235" y="5204437"/>
            <a:ext cx="414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노인 비율 증가 그래프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노인의 비율이 증가해 고령사회 진입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고령사회로 건강관리 서비스 필요 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58" y="2313813"/>
            <a:ext cx="5247871" cy="252074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78845" y="5204437"/>
            <a:ext cx="414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노인 의료비 지출 증가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노인의 의료비 증가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유병률 감소 시킬 의료 </a:t>
            </a:r>
            <a:r>
              <a:rPr lang="ko-KR" altLang="en-US" b="1" dirty="0" err="1" smtClean="0"/>
              <a:t>혜텍</a:t>
            </a:r>
            <a:r>
              <a:rPr lang="ko-KR" altLang="en-US" b="1" dirty="0" smtClean="0"/>
              <a:t> 필요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2568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01. </a:t>
            </a:r>
            <a:r>
              <a:rPr lang="ko-KR" altLang="en-US" sz="1400" dirty="0" smtClean="0">
                <a:latin typeface="+mj-ea"/>
                <a:ea typeface="+mj-ea"/>
              </a:rPr>
              <a:t>추진 배경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56" y="5767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추진 목적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95628" y="1135440"/>
            <a:ext cx="10662859" cy="58477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의료시설 맞춤형 헬스케어 프로그램 활성화 및 서비스 제공 </a:t>
            </a:r>
            <a:endParaRPr lang="ko-KR" altLang="en-US" sz="3200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80095" y="1601281"/>
            <a:ext cx="96548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27058" y="16012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00365" y="2370565"/>
            <a:ext cx="424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현재 보건소 헬스케어 프로그램에 참여할 수 있는 건강위험요인과 해당 수치 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845684" y="4529594"/>
            <a:ext cx="4093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남녀노소 누구나 대기시간 없이 쉽고 빠르게 진행되는 맞춤형 헬스케어 프로그램 활성화 및 서비스 제공</a:t>
            </a:r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8207380" y="2140531"/>
            <a:ext cx="334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1.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16584" y="3130675"/>
            <a:ext cx="234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추진 목적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67" y="2418066"/>
            <a:ext cx="5177805" cy="274204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8722021" y="3240909"/>
            <a:ext cx="0" cy="107219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7380" y="2140531"/>
            <a:ext cx="3348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2.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현황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2941" y="3059775"/>
            <a:ext cx="234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현황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잠재원인도출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510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02. </a:t>
            </a:r>
            <a:r>
              <a:rPr lang="ko-KR" altLang="en-US" sz="1400" dirty="0" smtClean="0">
                <a:latin typeface="+mj-ea"/>
                <a:ea typeface="+mj-ea"/>
              </a:rPr>
              <a:t>현황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56" y="5767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현황 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80095" y="1601281"/>
            <a:ext cx="96548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27058" y="16012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316584" y="3130675"/>
            <a:ext cx="234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추진 목적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83" y="1560588"/>
            <a:ext cx="3750442" cy="37865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730" y="5322588"/>
            <a:ext cx="378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실버 산업의 연평균 성장률 현황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필요한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의료기기를 이용하여 플랫폼 개발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80095" y="843052"/>
            <a:ext cx="10662859" cy="584775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헬스케어 시장의 주요 쟁점 </a:t>
            </a:r>
            <a:endParaRPr lang="ko-KR" altLang="en-US" sz="3200" b="1" dirty="0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930536" y="1144081"/>
            <a:ext cx="156047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97234720" descr="EMB000081905f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537" y="1601281"/>
            <a:ext cx="6912417" cy="330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301843" y="5045589"/>
            <a:ext cx="6391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[</a:t>
            </a:r>
            <a:r>
              <a:rPr lang="ko-KR" altLang="en-US" dirty="0" smtClean="0">
                <a:solidFill>
                  <a:srgbClr val="FF0000"/>
                </a:solidFill>
              </a:rPr>
              <a:t>국내 진출을 제한하는 주요 규제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글로벌 디지털 헬스케어 스타트 </a:t>
            </a:r>
            <a:r>
              <a:rPr lang="ko-KR" altLang="en-US" dirty="0" err="1" smtClean="0"/>
              <a:t>업중</a:t>
            </a:r>
            <a:r>
              <a:rPr lang="ko-KR" altLang="en-US" dirty="0" smtClean="0"/>
              <a:t> </a:t>
            </a:r>
            <a:r>
              <a:rPr lang="en-US" altLang="ko-KR" dirty="0" smtClean="0"/>
              <a:t>44%</a:t>
            </a:r>
            <a:r>
              <a:rPr lang="ko-KR" altLang="en-US" dirty="0" smtClean="0"/>
              <a:t>는 원격의료 금지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24%</a:t>
            </a:r>
            <a:r>
              <a:rPr lang="ko-KR" altLang="en-US" dirty="0" smtClean="0"/>
              <a:t>는 소비자 직접 의뢰 유전자검사 제한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7%</a:t>
            </a:r>
            <a:r>
              <a:rPr lang="ko-KR" altLang="en-US" dirty="0" smtClean="0"/>
              <a:t>는 데이터 관련 규제로 시장 진입 어려움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33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5505" y="327945"/>
            <a:ext cx="19878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4531" y="171920"/>
            <a:ext cx="1550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ea"/>
                <a:ea typeface="+mj-ea"/>
              </a:rPr>
              <a:t>02. </a:t>
            </a:r>
            <a:r>
              <a:rPr lang="ko-KR" altLang="en-US" sz="1400" dirty="0" smtClean="0">
                <a:latin typeface="+mj-ea"/>
                <a:ea typeface="+mj-ea"/>
              </a:rPr>
              <a:t>현황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56" y="576736"/>
            <a:ext cx="683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잠재원인</a:t>
            </a:r>
            <a:r>
              <a:rPr lang="ko-KR" altLang="en-US" sz="2400" b="1" dirty="0" smtClean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rPr>
              <a:t> 도출</a:t>
            </a:r>
            <a:endParaRPr lang="ko-KR" altLang="en-US" sz="2400" b="1" dirty="0">
              <a:solidFill>
                <a:schemeClr val="accent5">
                  <a:lumMod val="50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4773637" y="6456796"/>
            <a:ext cx="7447722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05" y="13855"/>
            <a:ext cx="1221585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80095" y="1601281"/>
            <a:ext cx="965487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27058" y="16012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317723" y="3211391"/>
            <a:ext cx="234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추진 배경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추진 목적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930536" y="1144081"/>
            <a:ext cx="1560475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939783" y="4240291"/>
            <a:ext cx="9575817" cy="32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8333355" y="2966000"/>
            <a:ext cx="1769287" cy="1307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4715160" y="2923222"/>
            <a:ext cx="1769287" cy="1307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 flipV="1">
            <a:off x="2785134" y="4237023"/>
            <a:ext cx="2388660" cy="1175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94932"/>
              </p:ext>
            </p:extLst>
          </p:nvPr>
        </p:nvGraphicFramePr>
        <p:xfrm>
          <a:off x="323556" y="1186257"/>
          <a:ext cx="489437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323">
                  <a:extLst>
                    <a:ext uri="{9D8B030D-6E8A-4147-A177-3AD203B41FA5}">
                      <a16:colId xmlns="" xmlns:a16="http://schemas.microsoft.com/office/drawing/2014/main" val="3635377970"/>
                    </a:ext>
                  </a:extLst>
                </a:gridCol>
                <a:gridCol w="1209368">
                  <a:extLst>
                    <a:ext uri="{9D8B030D-6E8A-4147-A177-3AD203B41FA5}">
                      <a16:colId xmlns="" xmlns:a16="http://schemas.microsoft.com/office/drawing/2014/main" val="2741117493"/>
                    </a:ext>
                  </a:extLst>
                </a:gridCol>
                <a:gridCol w="1223681">
                  <a:extLst>
                    <a:ext uri="{9D8B030D-6E8A-4147-A177-3AD203B41FA5}">
                      <a16:colId xmlns="" xmlns:a16="http://schemas.microsoft.com/office/drawing/2014/main" val="513494229"/>
                    </a:ext>
                  </a:extLst>
                </a:gridCol>
              </a:tblGrid>
              <a:tr h="33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성과 지표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현재 수준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최종목표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59574040"/>
                  </a:ext>
                </a:extLst>
              </a:tr>
              <a:tr h="33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플랫폼 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8304719"/>
                  </a:ext>
                </a:extLst>
              </a:tr>
              <a:tr h="331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서비스 만족도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r>
                        <a:rPr lang="ko-KR" altLang="en-US" dirty="0" smtClean="0"/>
                        <a:t>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r>
                        <a:rPr lang="ko-KR" altLang="en-US" dirty="0" smtClean="0"/>
                        <a:t>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0245930"/>
                  </a:ext>
                </a:extLst>
              </a:tr>
              <a:tr h="5726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건강위험요인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이상 감소율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73816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75830" y="787847"/>
            <a:ext cx="21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핵심성과지표</a:t>
            </a:r>
            <a:r>
              <a:rPr lang="en-US" altLang="ko-KR" dirty="0" smtClean="0"/>
              <a:t>(KPI)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04915" y="3888639"/>
            <a:ext cx="1610618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헬스케어 시장 점유율 상승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370481" y="2526079"/>
            <a:ext cx="1610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서비스 만족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79138" y="2502583"/>
            <a:ext cx="1610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플랫폼 서비스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43536" y="5422125"/>
            <a:ext cx="1610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정확한 예측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5899351" y="3321108"/>
            <a:ext cx="575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503849" y="3136442"/>
            <a:ext cx="1443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튼튼한 구조</a:t>
            </a:r>
            <a:endParaRPr lang="ko-KR" altLang="en-US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5294782" y="3795904"/>
            <a:ext cx="575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99280" y="3611238"/>
            <a:ext cx="14434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 질병 예측 기구</a:t>
            </a:r>
            <a:endParaRPr lang="ko-KR" altLang="en-US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5227504" y="3429177"/>
            <a:ext cx="575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40027" y="3211391"/>
            <a:ext cx="1443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정확한 진단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9654864" y="3352928"/>
            <a:ext cx="575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59362" y="3168262"/>
            <a:ext cx="1443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고객 만족도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18178" y="2390739"/>
            <a:ext cx="144347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의료 서비스 사전 제공</a:t>
            </a:r>
            <a:endParaRPr lang="ko-KR" altLang="en-US" dirty="0"/>
          </a:p>
        </p:txBody>
      </p:sp>
      <p:cxnSp>
        <p:nvCxnSpPr>
          <p:cNvPr id="43" name="꺾인 연결선 42"/>
          <p:cNvCxnSpPr>
            <a:stCxn id="42" idx="2"/>
          </p:cNvCxnSpPr>
          <p:nvPr/>
        </p:nvCxnSpPr>
        <p:spPr>
          <a:xfrm rot="16200000" flipH="1">
            <a:off x="8533969" y="3043015"/>
            <a:ext cx="629053" cy="6171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319834" y="4776709"/>
            <a:ext cx="575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832357" y="4558923"/>
            <a:ext cx="14434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유병률 감소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4251430" y="4927975"/>
            <a:ext cx="575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26617" y="4795371"/>
            <a:ext cx="17911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질병 미리 대비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9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07380" y="2140531"/>
            <a:ext cx="369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en-US" altLang="ko-KR" sz="4000" smtClean="0">
                <a:solidFill>
                  <a:schemeClr val="bg1"/>
                </a:solidFill>
                <a:latin typeface="+mj-ea"/>
                <a:ea typeface="+mj-ea"/>
              </a:rPr>
              <a:t>. 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데이터 수집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2941" y="3059775"/>
            <a:ext cx="2341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조사내용 작성</a:t>
            </a:r>
            <a:endParaRPr lang="en-US" altLang="ko-KR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  <a:latin typeface="+mj-ea"/>
                <a:ea typeface="+mj-ea"/>
              </a:rPr>
              <a:t>데이터 수집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149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5921</TotalTime>
  <Words>1141</Words>
  <Application>Microsoft Office PowerPoint</Application>
  <PresentationFormat>사용자 지정</PresentationFormat>
  <Paragraphs>379</Paragraphs>
  <Slides>36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굴림</vt:lpstr>
      <vt:lpstr>Arial</vt:lpstr>
      <vt:lpstr>Calibri Light</vt:lpstr>
      <vt:lpstr>맑은 고딕</vt:lpstr>
      <vt:lpstr>나눔고딕 ExtraBold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Bennie park</dc:creator>
  <cp:lastModifiedBy>user</cp:lastModifiedBy>
  <cp:revision>138</cp:revision>
  <dcterms:created xsi:type="dcterms:W3CDTF">2014-11-29T16:54:20Z</dcterms:created>
  <dcterms:modified xsi:type="dcterms:W3CDTF">2019-05-22T12:32:54Z</dcterms:modified>
</cp:coreProperties>
</file>