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06B4E-81F1-44A4-930F-DFD01CAD4ACD}" type="datetimeFigureOut">
              <a:rPr lang="ko-KR" altLang="en-US" smtClean="0"/>
              <a:t>2019-04-16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6929C-3679-4BDA-9650-163030F80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0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1">
              <a:defRPr lang="ko-KR"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1">
              <a:buNone/>
              <a:defRPr lang="ko-KR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8722" y="6041363"/>
            <a:ext cx="6299252" cy="365125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1">
              <a:buFontTx/>
              <a:buNone/>
              <a:defRPr lang="ko-KR" sz="16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텍스트 상자 19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텍스트 상자 21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24" name="텍스트 상자 23"/>
          <p:cNvSpPr txBox="1"/>
          <p:nvPr/>
        </p:nvSpPr>
        <p:spPr>
          <a:xfrm>
            <a:off x="542011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1">
              <a:spcBef>
                <a:spcPct val="0"/>
              </a:spcBef>
              <a:buNone/>
              <a:defRPr lang="ko-KR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텍스트 상자 24"/>
          <p:cNvSpPr txBox="1"/>
          <p:nvPr/>
        </p:nvSpPr>
        <p:spPr>
          <a:xfrm>
            <a:off x="8895327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 latinLnBrk="1">
              <a:spcBef>
                <a:spcPct val="0"/>
              </a:spcBef>
              <a:buNone/>
              <a:defRPr lang="ko-KR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1">
              <a:defRPr lang="ko-KR">
                <a:solidFill>
                  <a:schemeClr val="tx2"/>
                </a:solidFill>
              </a:defRPr>
            </a:lvl2pPr>
            <a:lvl3pPr latinLnBrk="1">
              <a:defRPr lang="ko-KR">
                <a:solidFill>
                  <a:schemeClr val="tx2"/>
                </a:solidFill>
              </a:defRPr>
            </a:lvl3pPr>
            <a:lvl4pPr latinLnBrk="1">
              <a:defRPr lang="ko-KR">
                <a:solidFill>
                  <a:schemeClr val="tx2"/>
                </a:solidFill>
              </a:defRPr>
            </a:lvl4pPr>
            <a:lvl5pPr latinLnBrk="1">
              <a:defRPr lang="ko-KR">
                <a:solidFill>
                  <a:schemeClr val="tx2"/>
                </a:solidFill>
              </a:defRPr>
            </a:lvl5pPr>
            <a:lvl6pPr latinLnBrk="1">
              <a:defRPr lang="ko-KR">
                <a:solidFill>
                  <a:schemeClr val="tx2"/>
                </a:solidFill>
              </a:defRPr>
            </a:lvl6pPr>
            <a:lvl7pPr latinLnBrk="1">
              <a:defRPr lang="ko-KR">
                <a:solidFill>
                  <a:schemeClr val="tx2"/>
                </a:solidFill>
              </a:defRPr>
            </a:lvl7pPr>
            <a:lvl8pPr latinLnBrk="1">
              <a:defRPr lang="ko-KR">
                <a:solidFill>
                  <a:schemeClr val="tx2"/>
                </a:solidFill>
              </a:defRPr>
            </a:lvl8pPr>
            <a:lvl9pPr latinLnBrk="1">
              <a:defRPr lang="ko-KR">
                <a:solidFill>
                  <a:schemeClr val="tx2"/>
                </a:solidFill>
              </a:defRPr>
            </a:lvl9pPr>
          </a:lstStyle>
          <a:p>
            <a:pPr lvl="0" latinLnBrk="1"/>
            <a:r>
              <a:rPr lang="ko-KR" sz="8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1">
              <a:defRPr lang="ko-KR"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1">
              <a:buNone/>
              <a:defRPr lang="ko-KR" sz="18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2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1">
              <a:buFontTx/>
              <a:buNone/>
              <a:defRPr lang="ko-KR" sz="2400">
                <a:solidFill>
                  <a:schemeClr val="accent1"/>
                </a:solidFill>
                <a:ea typeface="맑은 고딕" panose="020B0503020000020004" pitchFamily="50" charset="-127"/>
              </a:defRPr>
            </a:lvl1pPr>
            <a:lvl2pPr marL="457200" indent="0" latinLnBrk="1">
              <a:buFontTx/>
              <a:buNone/>
              <a:defRPr lang="ko-KR"/>
            </a:lvl2pPr>
            <a:lvl3pPr marL="914400" indent="0" latinLnBrk="1">
              <a:buFontTx/>
              <a:buNone/>
              <a:defRPr lang="ko-KR"/>
            </a:lvl3pPr>
            <a:lvl4pPr marL="1371600" indent="0" latinLnBrk="1">
              <a:buFontTx/>
              <a:buNone/>
              <a:defRPr lang="ko-KR"/>
            </a:lvl4pPr>
            <a:lvl5pPr marL="1828800" indent="0" latinLnBrk="1">
              <a:buFontTx/>
              <a:buNone/>
              <a:defRPr lang="ko-KR"/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vert" anchor="ctr"/>
          <a:lstStyle/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vert"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1">
              <a:defRPr lang="ko-KR" sz="36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1">
              <a:defRPr lang="ko-KR"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1">
              <a:buNone/>
              <a:defRPr lang="ko-KR" sz="2000">
                <a:solidFill>
                  <a:schemeClr val="tx1">
                    <a:lumMod val="50000"/>
                    <a:lumOff val="50000"/>
                  </a:schemeClr>
                </a:solidFill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1">
              <a:defRPr lang="ko-KR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1">
              <a:buNone/>
              <a:defRPr lang="ko-KR" sz="2400" b="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1">
              <a:defRPr lang="ko-KR" sz="200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>
            <a:lvl1pPr>
              <a:defRPr>
                <a:ea typeface="맑은 고딕" panose="020B0503020000020004" pitchFamily="50" charset="-127"/>
              </a:defRPr>
            </a:lvl1pPr>
            <a:lvl2pPr>
              <a:defRPr>
                <a:ea typeface="맑은 고딕" panose="020B0503020000020004" pitchFamily="50" charset="-127"/>
              </a:defRPr>
            </a:lvl2pPr>
            <a:lvl3pPr>
              <a:defRPr>
                <a:ea typeface="맑은 고딕" panose="020B0503020000020004" pitchFamily="50" charset="-127"/>
              </a:defRPr>
            </a:lvl3pPr>
            <a:lvl4pPr>
              <a:defRPr>
                <a:ea typeface="맑은 고딕" panose="020B0503020000020004" pitchFamily="50" charset="-127"/>
              </a:defRPr>
            </a:lvl4pPr>
            <a:lvl5pPr>
              <a:defRPr>
                <a:ea typeface="맑은 고딕" panose="020B0503020000020004" pitchFamily="50" charset="-127"/>
              </a:defRPr>
            </a:lvl5pPr>
          </a:lstStyle>
          <a:p>
            <a:pPr lvl="0" latinLnBrk="1"/>
            <a:r>
              <a:rPr lang="ko-KR" altLang="en-US" smtClean="0"/>
              <a:t>마스터 텍스트 스타일 편집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400">
                <a:ea typeface="맑은 고딕" panose="020B0503020000020004" pitchFamily="50" charset="-127"/>
              </a:defRPr>
            </a:lvl1pPr>
            <a:lvl2pPr marL="457063" indent="0" latinLnBrk="1">
              <a:buNone/>
              <a:defRPr lang="ko-KR" sz="1400"/>
            </a:lvl2pPr>
            <a:lvl3pPr marL="914126" indent="0" latinLnBrk="1">
              <a:buNone/>
              <a:defRPr lang="ko-KR" sz="1200"/>
            </a:lvl3pPr>
            <a:lvl4pPr marL="1371189" indent="0" latinLnBrk="1">
              <a:buNone/>
              <a:defRPr lang="ko-KR" sz="1000"/>
            </a:lvl4pPr>
            <a:lvl5pPr marL="1828251" indent="0" latinLnBrk="1">
              <a:buNone/>
              <a:defRPr lang="ko-KR" sz="1000"/>
            </a:lvl5pPr>
            <a:lvl6pPr marL="2285314" indent="0" latinLnBrk="1">
              <a:buNone/>
              <a:defRPr lang="ko-KR" sz="1000"/>
            </a:lvl6pPr>
            <a:lvl7pPr marL="2742377" indent="0" latinLnBrk="1">
              <a:buNone/>
              <a:defRPr lang="ko-KR" sz="1000"/>
            </a:lvl7pPr>
            <a:lvl8pPr marL="3199440" indent="0" latinLnBrk="1">
              <a:buNone/>
              <a:defRPr lang="ko-KR" sz="1000"/>
            </a:lvl8pPr>
            <a:lvl9pPr marL="3656503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1">
              <a:defRPr lang="ko-KR" sz="2400" b="0"/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1">
              <a:buNone/>
              <a:defRPr lang="ko-KR" sz="16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1">
              <a:buNone/>
              <a:defRPr lang="ko-KR" sz="1200"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altLang="ko-KR" smtClean="0"/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7399148" y="3689879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ko-KR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 altLang="ko-KR" dirty="0" smtClean="0"/>
              <a:t>마스터 텍스트 스타일을 편집합니다</a:t>
            </a:r>
          </a:p>
          <a:p>
            <a:pPr lvl="1" latinLnBrk="1"/>
            <a:r>
              <a:rPr lang="ko-KR" altLang="ko-KR" dirty="0" smtClean="0"/>
              <a:t>둘째 수준</a:t>
            </a:r>
          </a:p>
          <a:p>
            <a:pPr lvl="2" latinLnBrk="1"/>
            <a:r>
              <a:rPr lang="ko-KR" altLang="ko-KR" dirty="0" smtClean="0"/>
              <a:t>셋째 수준</a:t>
            </a:r>
          </a:p>
          <a:p>
            <a:pPr lvl="3" latinLnBrk="1"/>
            <a:r>
              <a:rPr lang="ko-KR" altLang="ko-KR" dirty="0" smtClean="0"/>
              <a:t>넷째 수준</a:t>
            </a:r>
          </a:p>
          <a:p>
            <a:pPr lvl="4" latinLnBrk="1"/>
            <a:r>
              <a:rPr lang="ko-KR" altLang="ko-KR" dirty="0" smtClean="0"/>
              <a:t>다섯째 수준</a:t>
            </a:r>
            <a:endParaRPr lang="ko-KR" altLang="ko-K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C65E3DC2-F620-4C5C-8825-70F7716DD83D}" type="datetime5">
              <a:rPr lang="ko-KR" altLang="en-US" smtClean="0"/>
              <a:pPr/>
              <a:t>2019/4/16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</a:lstStyle>
          <a:p>
            <a:fld id="{DEC7A5AD-5AEC-42D0-A3BE-F46B40576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7" name="사각형 9"/>
          <p:cNvSpPr>
            <a:spLocks noGrp="1" noChangeArrowheads="1"/>
          </p:cNvSpPr>
          <p:nvPr>
            <p:ph type="subTitle" idx="1"/>
          </p:nvPr>
        </p:nvSpPr>
        <p:spPr>
          <a:xfrm>
            <a:off x="1499148" y="4375030"/>
            <a:ext cx="7768959" cy="10968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</a:t>
            </a:r>
            <a:r>
              <a:rPr lang="ko-KR" altLang="en-US" dirty="0" smtClean="0"/>
              <a:t>반 최효진</a:t>
            </a:r>
            <a:endParaRPr 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8270" y="0"/>
            <a:ext cx="3549534" cy="423949"/>
          </a:xfrm>
        </p:spPr>
        <p:txBody>
          <a:bodyPr/>
          <a:lstStyle/>
          <a:p>
            <a:r>
              <a:rPr lang="ko-KR" altLang="en-US" sz="1800" dirty="0" smtClean="0"/>
              <a:t>청년 </a:t>
            </a:r>
            <a:r>
              <a:rPr lang="en-US" altLang="ko-KR" sz="1800" dirty="0" smtClean="0"/>
              <a:t>AI </a:t>
            </a:r>
            <a:r>
              <a:rPr lang="ko-KR" altLang="en-US" sz="1800" dirty="0" smtClean="0"/>
              <a:t>빅데이터 아카데미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기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5" y="6361315"/>
            <a:ext cx="1549891" cy="335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1328" y="2213532"/>
            <a:ext cx="46052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 smtClean="0"/>
              <a:t>기초통계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smtClean="0"/>
              <a:t>평균 검정</a:t>
            </a:r>
            <a:endParaRPr lang="ko-KR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97773" y="473363"/>
            <a:ext cx="82794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</a:t>
            </a:r>
            <a:r>
              <a:rPr lang="en-US" altLang="ko-KR" dirty="0" smtClean="0"/>
              <a:t>sample t (</a:t>
            </a:r>
            <a:r>
              <a:rPr lang="ko-KR" altLang="en-US" dirty="0" smtClean="0"/>
              <a:t>수작업 계산 및 </a:t>
            </a:r>
            <a:r>
              <a:rPr lang="en-US" altLang="ko-KR" dirty="0" smtClean="0"/>
              <a:t>Minitab </a:t>
            </a:r>
            <a:r>
              <a:rPr lang="ko-KR" altLang="en-US" dirty="0" smtClean="0"/>
              <a:t>결과 비교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sz="1200" dirty="0" smtClean="0"/>
              <a:t>고객서비스센터의 고객만족도 평균은 </a:t>
            </a:r>
            <a:r>
              <a:rPr lang="en-US" altLang="ko-KR" sz="1200" dirty="0" smtClean="0"/>
              <a:t>76.7</a:t>
            </a:r>
            <a:r>
              <a:rPr lang="ko-KR" altLang="en-US" sz="1200" dirty="0" smtClean="0"/>
              <a:t>이다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개선활동을 완료한 후 다음과 같은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개의 고객 만족도 데이터를 얻었다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개선활동이</a:t>
            </a:r>
            <a:r>
              <a:rPr lang="ko-KR" altLang="en-US" sz="1200" dirty="0" smtClean="0"/>
              <a:t> 만족도를 변화시켰는가</a:t>
            </a:r>
            <a:r>
              <a:rPr lang="en-US" altLang="ko-KR" sz="1200" dirty="0" smtClean="0"/>
              <a:t>?(</a:t>
            </a:r>
            <a:r>
              <a:rPr lang="el-GR" altLang="ko-KR" sz="1200" dirty="0" smtClean="0"/>
              <a:t>α</a:t>
            </a:r>
            <a:r>
              <a:rPr lang="en-US" altLang="ko-KR" sz="1200" dirty="0" smtClean="0"/>
              <a:t> = 0.05) (</a:t>
            </a:r>
            <a:r>
              <a:rPr lang="ko-KR" altLang="en-US" sz="1200" dirty="0" smtClean="0"/>
              <a:t>고객만족도</a:t>
            </a:r>
            <a:r>
              <a:rPr lang="en-US" altLang="ko-KR" sz="1200" dirty="0" smtClean="0"/>
              <a:t>2.mtw)</a:t>
            </a:r>
            <a:endParaRPr lang="ko-KR" altLang="en-US" sz="1200" dirty="0"/>
          </a:p>
        </p:txBody>
      </p:sp>
      <p:sp>
        <p:nvSpPr>
          <p:cNvPr id="4" name="오른쪽 화살표 3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708" y="3788620"/>
            <a:ext cx="3276600" cy="29622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056" y="1390622"/>
            <a:ext cx="3287252" cy="23425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7773" y="2018905"/>
            <a:ext cx="427689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err="1" smtClean="0"/>
              <a:t>가설수립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H₀ : </a:t>
            </a:r>
            <a:r>
              <a:rPr lang="lt-LT" altLang="ko-KR" sz="1400" dirty="0" smtClean="0"/>
              <a:t>ų</a:t>
            </a:r>
            <a:r>
              <a:rPr lang="lt-LT" altLang="ko-KR" sz="1400" dirty="0"/>
              <a:t>₁</a:t>
            </a:r>
            <a:r>
              <a:rPr lang="en-US" altLang="ko-KR" sz="1400" dirty="0" smtClean="0"/>
              <a:t> = </a:t>
            </a:r>
            <a:r>
              <a:rPr lang="lt-LT" altLang="ko-KR" sz="1400" dirty="0" smtClean="0"/>
              <a:t>ų₂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: </a:t>
            </a:r>
            <a:r>
              <a:rPr lang="lt-LT" altLang="ko-KR" sz="1400" dirty="0"/>
              <a:t>ų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≠ </a:t>
            </a:r>
            <a:r>
              <a:rPr lang="lt-LT" altLang="ko-KR" sz="1400" dirty="0"/>
              <a:t>ų</a:t>
            </a:r>
            <a:r>
              <a:rPr lang="lt-LT" altLang="ko-KR" sz="1400" dirty="0" smtClean="0"/>
              <a:t>₂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l-GR" altLang="ko-KR" sz="1400" dirty="0"/>
              <a:t>α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0.05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가설 검정의 수행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모집단 표준편차를 모르기 때문에 </a:t>
            </a:r>
            <a:r>
              <a:rPr lang="en-US" altLang="ko-KR" sz="1400" dirty="0" smtClean="0"/>
              <a:t>t</a:t>
            </a:r>
            <a:r>
              <a:rPr lang="ko-KR" altLang="en-US" sz="1400" dirty="0" smtClean="0"/>
              <a:t>검정을 진행하였습니다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미니탭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수행결과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p-value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0.001</a:t>
            </a:r>
            <a:r>
              <a:rPr lang="ko-KR" altLang="en-US" sz="1400" dirty="0" smtClean="0"/>
              <a:t>나왔습니다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3) </a:t>
            </a:r>
            <a:r>
              <a:rPr lang="ko-KR" altLang="en-US" sz="1400" b="1" dirty="0" err="1" smtClean="0"/>
              <a:t>검정결과의</a:t>
            </a:r>
            <a:r>
              <a:rPr lang="ko-KR" altLang="en-US" sz="1400" b="1" dirty="0" smtClean="0"/>
              <a:t> 판단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p-value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0.001</a:t>
            </a:r>
            <a:r>
              <a:rPr lang="ko-KR" altLang="en-US" sz="1400" dirty="0" smtClean="0"/>
              <a:t>로 유의수준</a:t>
            </a:r>
            <a:r>
              <a:rPr lang="en-US" altLang="ko-KR" sz="1400" dirty="0" smtClean="0"/>
              <a:t>(0.05)</a:t>
            </a:r>
            <a:r>
              <a:rPr lang="ko-KR" altLang="en-US" sz="1400" dirty="0" smtClean="0"/>
              <a:t>보다 작기 때문에 </a:t>
            </a:r>
            <a:r>
              <a:rPr lang="ko-KR" altLang="en-US" sz="1400" dirty="0" err="1" smtClean="0"/>
              <a:t>대립가설이</a:t>
            </a:r>
            <a:r>
              <a:rPr lang="ko-KR" altLang="en-US" sz="1400" dirty="0" smtClean="0"/>
              <a:t> 채택되어 고객서비스센터의 </a:t>
            </a:r>
            <a:r>
              <a:rPr lang="ko-KR" altLang="en-US" sz="1400" dirty="0" err="1" smtClean="0"/>
              <a:t>개선활동이</a:t>
            </a:r>
            <a:r>
              <a:rPr lang="ko-KR" altLang="en-US" sz="1400" dirty="0" smtClean="0"/>
              <a:t> 만족도를 변화시켰다고 볼 수 있다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smtClean="0"/>
              <a:t>비율 검정</a:t>
            </a:r>
            <a:endParaRPr lang="ko-K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97773" y="473363"/>
            <a:ext cx="61680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 Proportion  test</a:t>
            </a:r>
            <a:endParaRPr lang="en-US" altLang="ko-KR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동일한 제품을 생산하는 두 공장에서 불량률을 측정한 결과 아래와 같다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두 공장의 불량률이 같다고 할 수 있는가</a:t>
            </a:r>
            <a:r>
              <a:rPr lang="en-US" altLang="ko-KR" sz="1200" dirty="0" smtClean="0"/>
              <a:t>? (</a:t>
            </a:r>
            <a:r>
              <a:rPr lang="ko-KR" altLang="en-US" sz="1200" dirty="0" smtClean="0"/>
              <a:t>유의수준</a:t>
            </a:r>
            <a:r>
              <a:rPr lang="en-US" altLang="ko-KR" sz="1200" dirty="0" smtClean="0"/>
              <a:t>(</a:t>
            </a:r>
            <a:r>
              <a:rPr lang="el-GR" altLang="ko-KR" sz="1200" dirty="0" smtClean="0"/>
              <a:t>α</a:t>
            </a:r>
            <a:r>
              <a:rPr lang="en-US" altLang="ko-KR" sz="1200" dirty="0" smtClean="0"/>
              <a:t>) = 0.05)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공장 </a:t>
            </a:r>
            <a:r>
              <a:rPr lang="en-US" altLang="ko-KR" sz="1200" dirty="0" smtClean="0"/>
              <a:t>A : N1 = 1200, X1 =14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 smtClean="0"/>
              <a:t>공장 </a:t>
            </a:r>
            <a:r>
              <a:rPr lang="en-US" altLang="ko-KR" sz="1200" dirty="0" smtClean="0"/>
              <a:t>B : N2 = 1200, X2 = 5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/>
          </a:p>
          <a:p>
            <a:endParaRPr lang="en-US" altLang="ko-KR" sz="800" dirty="0"/>
          </a:p>
        </p:txBody>
      </p:sp>
      <p:sp>
        <p:nvSpPr>
          <p:cNvPr id="10" name="오른쪽 화살표 9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26" y="660399"/>
            <a:ext cx="2381250" cy="5334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7772" y="2043320"/>
            <a:ext cx="42768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err="1" smtClean="0"/>
              <a:t>가설수립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H₀ : </a:t>
            </a:r>
            <a:r>
              <a:rPr lang="lt-LT" altLang="ko-KR" sz="1400" dirty="0" smtClean="0"/>
              <a:t>ų</a:t>
            </a:r>
            <a:r>
              <a:rPr lang="lt-LT" altLang="ko-KR" sz="1400" dirty="0"/>
              <a:t>₁</a:t>
            </a:r>
            <a:r>
              <a:rPr lang="en-US" altLang="ko-KR" sz="1400" dirty="0" smtClean="0"/>
              <a:t> = </a:t>
            </a:r>
            <a:r>
              <a:rPr lang="lt-LT" altLang="ko-KR" sz="1400" dirty="0" smtClean="0"/>
              <a:t>ų₂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: </a:t>
            </a:r>
            <a:r>
              <a:rPr lang="lt-LT" altLang="ko-KR" sz="1400" dirty="0"/>
              <a:t>ų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≠ </a:t>
            </a:r>
            <a:r>
              <a:rPr lang="lt-LT" altLang="ko-KR" sz="1400" dirty="0"/>
              <a:t>ų</a:t>
            </a:r>
            <a:r>
              <a:rPr lang="lt-LT" altLang="ko-KR" sz="1400" dirty="0" smtClean="0"/>
              <a:t>₂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l-GR" altLang="ko-KR" sz="1400" dirty="0"/>
              <a:t>α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0.05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가설 검정의 수행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미니탭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수행결과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p-value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0.038</a:t>
            </a:r>
            <a:r>
              <a:rPr lang="ko-KR" altLang="en-US" sz="1400" dirty="0" smtClean="0"/>
              <a:t>이 나왔습니다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3) </a:t>
            </a:r>
            <a:r>
              <a:rPr lang="ko-KR" altLang="en-US" sz="1400" b="1" dirty="0" err="1" smtClean="0"/>
              <a:t>검정결과의</a:t>
            </a:r>
            <a:r>
              <a:rPr lang="ko-KR" altLang="en-US" sz="1400" b="1" dirty="0" smtClean="0"/>
              <a:t> 판단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p-value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0.038</a:t>
            </a:r>
            <a:r>
              <a:rPr lang="ko-KR" altLang="en-US" sz="1400" dirty="0" smtClean="0"/>
              <a:t>로 유의수준</a:t>
            </a:r>
            <a:r>
              <a:rPr lang="en-US" altLang="ko-KR" sz="1400" dirty="0" smtClean="0"/>
              <a:t>(0.05)</a:t>
            </a:r>
            <a:r>
              <a:rPr lang="ko-KR" altLang="en-US" sz="1400" dirty="0" smtClean="0"/>
              <a:t>보다 작기 때문에 </a:t>
            </a:r>
            <a:r>
              <a:rPr lang="ko-KR" altLang="en-US" sz="1400" dirty="0" err="1" smtClean="0"/>
              <a:t>대립가설이</a:t>
            </a:r>
            <a:r>
              <a:rPr lang="ko-KR" altLang="en-US" sz="1400" dirty="0" smtClean="0"/>
              <a:t> 채택되어 동일한 제품을 생산하는 두 공장의 불량률이 같다고 볼 수 없다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err="1" smtClean="0"/>
              <a:t>카이제곱</a:t>
            </a:r>
            <a:r>
              <a:rPr lang="ko-KR" altLang="en-US" sz="2800" dirty="0" smtClean="0"/>
              <a:t> 검정</a:t>
            </a:r>
            <a:endParaRPr lang="ko-K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97774" y="473363"/>
            <a:ext cx="858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카이제곱</a:t>
            </a:r>
            <a:r>
              <a:rPr lang="ko-KR" altLang="en-US" dirty="0" smtClean="0"/>
              <a:t> 검정</a:t>
            </a:r>
            <a:endParaRPr lang="en-US" altLang="ko-KR" sz="8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근무조별로</a:t>
            </a:r>
            <a:r>
              <a:rPr lang="ko-KR" altLang="en-US" sz="1200" dirty="0" smtClean="0"/>
              <a:t> 철강제품을 생산하고 있는데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생산 제품의 규격이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가지 종류가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근무조별로</a:t>
            </a:r>
            <a:r>
              <a:rPr lang="ko-KR" altLang="en-US" sz="1200" dirty="0" smtClean="0"/>
              <a:t> 제품을 생산하는 부하는 차이가 있겠는가</a:t>
            </a:r>
            <a:r>
              <a:rPr lang="en-US" altLang="ko-KR" sz="1200" dirty="0" smtClean="0"/>
              <a:t>? (</a:t>
            </a:r>
            <a:r>
              <a:rPr lang="ko-KR" altLang="en-US" sz="1200" dirty="0" smtClean="0"/>
              <a:t>유의수준 </a:t>
            </a:r>
            <a:r>
              <a:rPr lang="en-US" altLang="ko-KR" sz="1200" dirty="0" smtClean="0"/>
              <a:t>0.05) </a:t>
            </a:r>
            <a:endParaRPr lang="en-US" altLang="ko-KR" sz="1200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11746"/>
              </p:ext>
            </p:extLst>
          </p:nvPr>
        </p:nvGraphicFramePr>
        <p:xfrm>
          <a:off x="897774" y="1441334"/>
          <a:ext cx="80633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669">
                  <a:extLst>
                    <a:ext uri="{9D8B030D-6E8A-4147-A177-3AD203B41FA5}">
                      <a16:colId xmlns:a16="http://schemas.microsoft.com/office/drawing/2014/main" val="525558849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1401532441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1165620785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2145205009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437546470"/>
                    </a:ext>
                  </a:extLst>
                </a:gridCol>
              </a:tblGrid>
              <a:tr h="30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Steel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Work_1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Work_2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Work_3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Work_4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86660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HSG28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887721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SS400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70507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SPA-H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01978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952" y="3483235"/>
            <a:ext cx="3821851" cy="231936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56" y="3195060"/>
            <a:ext cx="3441470" cy="32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err="1" smtClean="0"/>
              <a:t>카이제곱</a:t>
            </a:r>
            <a:r>
              <a:rPr lang="ko-KR" altLang="en-US" sz="2800" dirty="0" smtClean="0"/>
              <a:t> 검정</a:t>
            </a:r>
            <a:endParaRPr lang="ko-K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97774" y="473363"/>
            <a:ext cx="8587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카이제곱</a:t>
            </a:r>
            <a:r>
              <a:rPr lang="ko-KR" altLang="en-US" dirty="0" smtClean="0"/>
              <a:t> 검정</a:t>
            </a:r>
            <a:endParaRPr lang="en-US" altLang="ko-KR" sz="800" dirty="0" smtClean="0"/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근무조별로</a:t>
            </a:r>
            <a:r>
              <a:rPr lang="ko-KR" altLang="en-US" sz="1200" dirty="0" smtClean="0"/>
              <a:t> 철강제품을 생산하고 있는데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생산 제품의 규격이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가지 종류가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근무조별로</a:t>
            </a:r>
            <a:r>
              <a:rPr lang="ko-KR" altLang="en-US" sz="1200" dirty="0" smtClean="0"/>
              <a:t> 제품을 생산하는 부하는 차이가 있겠는가</a:t>
            </a:r>
            <a:r>
              <a:rPr lang="en-US" altLang="ko-KR" sz="1200" dirty="0" smtClean="0"/>
              <a:t>? (</a:t>
            </a:r>
            <a:r>
              <a:rPr lang="ko-KR" altLang="en-US" sz="1200" dirty="0" smtClean="0"/>
              <a:t>유의수준 </a:t>
            </a:r>
            <a:r>
              <a:rPr lang="en-US" altLang="ko-KR" sz="1200" dirty="0" smtClean="0"/>
              <a:t>0.05) </a:t>
            </a:r>
            <a:endParaRPr lang="en-US" altLang="ko-KR" sz="1200" dirty="0" smtClean="0"/>
          </a:p>
        </p:txBody>
      </p:sp>
      <p:sp>
        <p:nvSpPr>
          <p:cNvPr id="10" name="오른쪽 화살표 9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97774" y="1441334"/>
          <a:ext cx="806334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669">
                  <a:extLst>
                    <a:ext uri="{9D8B030D-6E8A-4147-A177-3AD203B41FA5}">
                      <a16:colId xmlns:a16="http://schemas.microsoft.com/office/drawing/2014/main" val="525558849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1401532441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1165620785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2145205009"/>
                    </a:ext>
                  </a:extLst>
                </a:gridCol>
                <a:gridCol w="1612669">
                  <a:extLst>
                    <a:ext uri="{9D8B030D-6E8A-4147-A177-3AD203B41FA5}">
                      <a16:colId xmlns:a16="http://schemas.microsoft.com/office/drawing/2014/main" val="437546470"/>
                    </a:ext>
                  </a:extLst>
                </a:gridCol>
              </a:tblGrid>
              <a:tr h="30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Steel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Work_1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Work_2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Work_3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Work_4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86660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HSG28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887721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SS400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70507"/>
                  </a:ext>
                </a:extLst>
              </a:tr>
              <a:tr h="30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SPA-H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019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84266" y="3246447"/>
            <a:ext cx="56770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err="1" smtClean="0"/>
              <a:t>가설수립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H₀ : </a:t>
            </a:r>
            <a:r>
              <a:rPr lang="lt-LT" altLang="ko-KR" sz="1400" dirty="0" smtClean="0"/>
              <a:t>ų</a:t>
            </a:r>
            <a:r>
              <a:rPr lang="lt-LT" altLang="ko-KR" sz="1400" dirty="0"/>
              <a:t>₁</a:t>
            </a:r>
            <a:r>
              <a:rPr lang="en-US" altLang="ko-KR" sz="1400" dirty="0" smtClean="0"/>
              <a:t> - </a:t>
            </a:r>
            <a:r>
              <a:rPr lang="lt-LT" altLang="ko-KR" sz="1400" dirty="0" smtClean="0"/>
              <a:t>ų₂</a:t>
            </a:r>
            <a:r>
              <a:rPr lang="en-US" altLang="ko-KR" sz="1400" dirty="0" smtClean="0"/>
              <a:t> = 0 -&gt; </a:t>
            </a:r>
            <a:r>
              <a:rPr lang="ko-KR" altLang="en-US" sz="1400" dirty="0" smtClean="0"/>
              <a:t>차이가 없다</a:t>
            </a:r>
            <a:r>
              <a:rPr lang="en-US" altLang="ko-KR" sz="1400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: </a:t>
            </a:r>
            <a:r>
              <a:rPr lang="lt-LT" altLang="ko-KR" sz="1400" dirty="0"/>
              <a:t>ų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- </a:t>
            </a:r>
            <a:r>
              <a:rPr lang="lt-LT" altLang="ko-KR" sz="1400" dirty="0"/>
              <a:t>ų</a:t>
            </a:r>
            <a:r>
              <a:rPr lang="lt-LT" altLang="ko-KR" sz="1400" dirty="0" smtClean="0"/>
              <a:t>₂</a:t>
            </a:r>
            <a:r>
              <a:rPr lang="en-US" altLang="ko-KR" sz="1400" dirty="0" smtClean="0"/>
              <a:t> ≠ 0 -&gt; </a:t>
            </a:r>
            <a:r>
              <a:rPr lang="ko-KR" altLang="en-US" sz="1400" dirty="0" smtClean="0"/>
              <a:t>차이가 있다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l-GR" altLang="ko-KR" sz="1400" dirty="0"/>
              <a:t>α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0.05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가설 검정의 수행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미니탭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수행결과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p-value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0.038</a:t>
            </a:r>
            <a:r>
              <a:rPr lang="ko-KR" altLang="en-US" sz="1400" dirty="0" smtClean="0"/>
              <a:t>이 나왔습니다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3) </a:t>
            </a:r>
            <a:r>
              <a:rPr lang="ko-KR" altLang="en-US" sz="1400" b="1" dirty="0" err="1" smtClean="0"/>
              <a:t>검정결과의</a:t>
            </a:r>
            <a:r>
              <a:rPr lang="ko-KR" altLang="en-US" sz="1400" b="1" dirty="0" smtClean="0"/>
              <a:t> 판단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p-value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0.038</a:t>
            </a:r>
            <a:r>
              <a:rPr lang="ko-KR" altLang="en-US" sz="1400" dirty="0" smtClean="0"/>
              <a:t>로 유의수준</a:t>
            </a:r>
            <a:r>
              <a:rPr lang="en-US" altLang="ko-KR" sz="1400" dirty="0" smtClean="0"/>
              <a:t>(0.05)</a:t>
            </a:r>
            <a:r>
              <a:rPr lang="ko-KR" altLang="en-US" sz="1400" dirty="0" smtClean="0"/>
              <a:t>보다 작기 때문에 </a:t>
            </a:r>
            <a:r>
              <a:rPr lang="ko-KR" altLang="en-US" sz="1400" dirty="0" err="1" smtClean="0"/>
              <a:t>대립가설이</a:t>
            </a:r>
            <a:r>
              <a:rPr lang="ko-KR" altLang="en-US" sz="1400" dirty="0" smtClean="0"/>
              <a:t> 채택되어 </a:t>
            </a:r>
            <a:r>
              <a:rPr lang="ko-KR" altLang="en-US" sz="1400" dirty="0" err="1" smtClean="0"/>
              <a:t>근무조별로</a:t>
            </a:r>
            <a:r>
              <a:rPr lang="ko-KR" altLang="en-US" sz="1400" dirty="0" smtClean="0"/>
              <a:t> 철강제품을 생산하는 부하는 차이가 있다고 볼 </a:t>
            </a:r>
            <a:r>
              <a:rPr lang="ko-KR" altLang="en-US" sz="1400" smtClean="0"/>
              <a:t>수 있다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783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2"/>
          <p:cNvSpPr>
            <a:spLocks noGrp="1" noChangeArrowheads="1"/>
          </p:cNvSpPr>
          <p:nvPr>
            <p:ph type="title"/>
          </p:nvPr>
        </p:nvSpPr>
        <p:spPr>
          <a:xfrm>
            <a:off x="62369" y="0"/>
            <a:ext cx="8598907" cy="13208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실습</a:t>
            </a:r>
            <a:r>
              <a:rPr lang="en-US" altLang="ko-KR" sz="2800" dirty="0" smtClean="0"/>
              <a:t>] </a:t>
            </a:r>
            <a:r>
              <a:rPr lang="ko-KR" altLang="en-US" sz="2800" dirty="0" err="1" smtClean="0"/>
              <a:t>카이제곱</a:t>
            </a:r>
            <a:r>
              <a:rPr lang="ko-KR" altLang="en-US" sz="2800" dirty="0" smtClean="0"/>
              <a:t> 검정</a:t>
            </a:r>
            <a:endParaRPr lang="ko-K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97774" y="473363"/>
            <a:ext cx="8587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카이제곱</a:t>
            </a:r>
            <a:r>
              <a:rPr lang="ko-KR" altLang="en-US" dirty="0" smtClean="0"/>
              <a:t> 검정</a:t>
            </a:r>
            <a:endParaRPr lang="en-US" altLang="ko-KR" sz="8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4</a:t>
            </a:r>
            <a:r>
              <a:rPr lang="ko-KR" altLang="en-US" sz="1200" dirty="0" smtClean="0"/>
              <a:t>대 공장의 품질을 측정하였다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공장간의</a:t>
            </a:r>
            <a:r>
              <a:rPr lang="ko-KR" altLang="en-US" sz="1200" dirty="0" smtClean="0"/>
              <a:t> 품질의 차이가 있는지 검정하고자 한다</a:t>
            </a:r>
            <a:r>
              <a:rPr lang="en-US" altLang="ko-KR" sz="1200" dirty="0" smtClean="0"/>
              <a:t>. (</a:t>
            </a:r>
            <a:r>
              <a:rPr lang="ko-KR" altLang="en-US" sz="1200" dirty="0" smtClean="0"/>
              <a:t>유의수준 </a:t>
            </a:r>
            <a:r>
              <a:rPr lang="en-US" altLang="ko-KR" sz="1200" dirty="0" smtClean="0"/>
              <a:t>0.05)</a:t>
            </a:r>
          </a:p>
          <a:p>
            <a:r>
              <a:rPr lang="en-US" altLang="ko-KR" sz="1200" dirty="0" smtClean="0"/>
              <a:t>· A </a:t>
            </a:r>
            <a:r>
              <a:rPr lang="ko-KR" altLang="en-US" sz="1200" dirty="0" smtClean="0"/>
              <a:t>공장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양품 </a:t>
            </a:r>
            <a:r>
              <a:rPr lang="en-US" altLang="ko-KR" sz="1200" dirty="0" smtClean="0"/>
              <a:t>45</a:t>
            </a:r>
            <a:r>
              <a:rPr lang="ko-KR" altLang="en-US" sz="1200" dirty="0" smtClean="0"/>
              <a:t>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불량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r>
              <a:rPr lang="en-US" altLang="ko-KR" sz="1200" dirty="0"/>
              <a:t>· </a:t>
            </a:r>
            <a:r>
              <a:rPr lang="en-US" altLang="ko-KR" sz="1200" dirty="0" smtClean="0"/>
              <a:t>B </a:t>
            </a:r>
            <a:r>
              <a:rPr lang="ko-KR" altLang="en-US" sz="1200" dirty="0"/>
              <a:t>공장 </a:t>
            </a:r>
            <a:r>
              <a:rPr lang="en-US" altLang="ko-KR" sz="1200" dirty="0"/>
              <a:t>: </a:t>
            </a:r>
            <a:r>
              <a:rPr lang="ko-KR" altLang="en-US" sz="1200" dirty="0"/>
              <a:t>양품 </a:t>
            </a:r>
            <a:r>
              <a:rPr lang="en-US" altLang="ko-KR" sz="1200" dirty="0" smtClean="0"/>
              <a:t>43</a:t>
            </a:r>
            <a:r>
              <a:rPr lang="ko-KR" altLang="en-US" sz="1200" dirty="0" smtClean="0"/>
              <a:t>개</a:t>
            </a:r>
            <a:r>
              <a:rPr lang="en-US" altLang="ko-KR" sz="1200" dirty="0"/>
              <a:t>, </a:t>
            </a:r>
            <a:r>
              <a:rPr lang="ko-KR" altLang="en-US" sz="1200" dirty="0"/>
              <a:t>불량 </a:t>
            </a:r>
            <a:r>
              <a:rPr lang="en-US" altLang="ko-KR" sz="1200" dirty="0" smtClean="0"/>
              <a:t>7</a:t>
            </a:r>
            <a:r>
              <a:rPr lang="ko-KR" altLang="en-US" sz="1200" dirty="0" smtClean="0"/>
              <a:t>개</a:t>
            </a:r>
            <a:endParaRPr lang="en-US" altLang="ko-KR" sz="1200" dirty="0"/>
          </a:p>
          <a:p>
            <a:r>
              <a:rPr lang="en-US" altLang="ko-KR" sz="1200" dirty="0" smtClean="0"/>
              <a:t>· C </a:t>
            </a:r>
            <a:r>
              <a:rPr lang="ko-KR" altLang="en-US" sz="1200" dirty="0"/>
              <a:t>공장 </a:t>
            </a:r>
            <a:r>
              <a:rPr lang="en-US" altLang="ko-KR" sz="1200" dirty="0"/>
              <a:t>: </a:t>
            </a:r>
            <a:r>
              <a:rPr lang="ko-KR" altLang="en-US" sz="1200" dirty="0"/>
              <a:t>양품 </a:t>
            </a:r>
            <a:r>
              <a:rPr lang="en-US" altLang="ko-KR" sz="1200" dirty="0" smtClean="0"/>
              <a:t>48</a:t>
            </a:r>
            <a:r>
              <a:rPr lang="ko-KR" altLang="en-US" sz="1200" dirty="0" smtClean="0"/>
              <a:t>개</a:t>
            </a:r>
            <a:r>
              <a:rPr lang="en-US" altLang="ko-KR" sz="1200" dirty="0"/>
              <a:t>, </a:t>
            </a:r>
            <a:r>
              <a:rPr lang="ko-KR" altLang="en-US" sz="1200" dirty="0"/>
              <a:t>불량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개</a:t>
            </a:r>
            <a:endParaRPr lang="en-US" altLang="ko-KR" sz="1200" dirty="0"/>
          </a:p>
          <a:p>
            <a:r>
              <a:rPr lang="en-US" altLang="ko-KR" sz="1200" dirty="0"/>
              <a:t>· </a:t>
            </a:r>
            <a:r>
              <a:rPr lang="en-US" altLang="ko-KR" sz="1200" dirty="0" smtClean="0"/>
              <a:t>D </a:t>
            </a:r>
            <a:r>
              <a:rPr lang="ko-KR" altLang="en-US" sz="1200" dirty="0"/>
              <a:t>공장 </a:t>
            </a:r>
            <a:r>
              <a:rPr lang="en-US" altLang="ko-KR" sz="1200" dirty="0"/>
              <a:t>: </a:t>
            </a:r>
            <a:r>
              <a:rPr lang="ko-KR" altLang="en-US" sz="1200" dirty="0"/>
              <a:t>양품 </a:t>
            </a:r>
            <a:r>
              <a:rPr lang="en-US" altLang="ko-KR" sz="1200" dirty="0" smtClean="0"/>
              <a:t>46</a:t>
            </a:r>
            <a:r>
              <a:rPr lang="ko-KR" altLang="en-US" sz="1200" dirty="0" smtClean="0"/>
              <a:t>개</a:t>
            </a:r>
            <a:r>
              <a:rPr lang="en-US" altLang="ko-KR" sz="1200" dirty="0"/>
              <a:t>, </a:t>
            </a:r>
            <a:r>
              <a:rPr lang="ko-KR" altLang="en-US" sz="1200" dirty="0"/>
              <a:t>불량 </a:t>
            </a:r>
            <a:r>
              <a:rPr lang="en-US" altLang="ko-KR" sz="1200" dirty="0" smtClean="0"/>
              <a:t>6</a:t>
            </a:r>
            <a:r>
              <a:rPr lang="ko-KR" altLang="en-US" sz="1200" dirty="0" smtClean="0"/>
              <a:t>개</a:t>
            </a:r>
            <a:endParaRPr lang="en-US" altLang="ko-KR" sz="1200" dirty="0"/>
          </a:p>
        </p:txBody>
      </p:sp>
      <p:sp>
        <p:nvSpPr>
          <p:cNvPr id="10" name="오른쪽 화살표 9"/>
          <p:cNvSpPr/>
          <p:nvPr/>
        </p:nvSpPr>
        <p:spPr>
          <a:xfrm>
            <a:off x="689955" y="593897"/>
            <a:ext cx="207819" cy="13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6" y="6402879"/>
            <a:ext cx="1549891" cy="3351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750" y="1471943"/>
            <a:ext cx="3095096" cy="19042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287" y="2515984"/>
            <a:ext cx="4248150" cy="36502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3864" y="2780935"/>
            <a:ext cx="56770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400" b="1" dirty="0" err="1" smtClean="0"/>
              <a:t>가설수립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pPr marL="342900" indent="-342900">
              <a:buAutoNum type="arabicParenR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H₀ : </a:t>
            </a:r>
            <a:r>
              <a:rPr lang="lt-LT" altLang="ko-KR" sz="1400" dirty="0" smtClean="0"/>
              <a:t>ų</a:t>
            </a:r>
            <a:r>
              <a:rPr lang="lt-LT" altLang="ko-KR" sz="1400" dirty="0"/>
              <a:t>₁</a:t>
            </a:r>
            <a:r>
              <a:rPr lang="en-US" altLang="ko-KR" sz="1400" dirty="0" smtClean="0"/>
              <a:t> = </a:t>
            </a:r>
            <a:r>
              <a:rPr lang="lt-LT" altLang="ko-KR" sz="1400" dirty="0" smtClean="0"/>
              <a:t>ų₂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H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: </a:t>
            </a:r>
            <a:r>
              <a:rPr lang="lt-LT" altLang="ko-KR" sz="1400" dirty="0"/>
              <a:t>ų</a:t>
            </a:r>
            <a:r>
              <a:rPr lang="lt-LT" altLang="ko-KR" sz="1400" dirty="0" smtClean="0"/>
              <a:t>₁</a:t>
            </a:r>
            <a:r>
              <a:rPr lang="en-US" altLang="ko-KR" sz="1400" dirty="0" smtClean="0"/>
              <a:t> ≠ </a:t>
            </a:r>
            <a:r>
              <a:rPr lang="lt-LT" altLang="ko-KR" sz="1400" dirty="0"/>
              <a:t>ų</a:t>
            </a:r>
            <a:r>
              <a:rPr lang="lt-LT" altLang="ko-KR" sz="1400" dirty="0" smtClean="0"/>
              <a:t>₂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l-GR" altLang="ko-KR" sz="1400" dirty="0"/>
              <a:t>α</a:t>
            </a:r>
            <a:r>
              <a:rPr lang="en-US" altLang="ko-KR" sz="1400" dirty="0"/>
              <a:t> = </a:t>
            </a:r>
            <a:r>
              <a:rPr lang="en-US" altLang="ko-KR" sz="1400" dirty="0" smtClean="0"/>
              <a:t>0.05</a:t>
            </a:r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 smtClean="0"/>
              <a:t>2) </a:t>
            </a:r>
            <a:r>
              <a:rPr lang="ko-KR" altLang="en-US" sz="1400" b="1" dirty="0" smtClean="0"/>
              <a:t>가설 검정의 수행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err="1" smtClean="0"/>
              <a:t>미니탭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수행결과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p-value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0.384</a:t>
            </a:r>
            <a:r>
              <a:rPr lang="ko-KR" altLang="en-US" sz="1400" dirty="0" smtClean="0"/>
              <a:t>이 나왔습니다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b="1" dirty="0" smtClean="0"/>
              <a:t>3) </a:t>
            </a:r>
            <a:r>
              <a:rPr lang="ko-KR" altLang="en-US" sz="1400" b="1" dirty="0" err="1" smtClean="0"/>
              <a:t>검정결과의</a:t>
            </a:r>
            <a:r>
              <a:rPr lang="ko-KR" altLang="en-US" sz="1400" b="1" dirty="0" smtClean="0"/>
              <a:t> 판단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p-value </a:t>
            </a:r>
            <a:r>
              <a:rPr lang="ko-KR" altLang="en-US" sz="1400" dirty="0" smtClean="0"/>
              <a:t>값이 </a:t>
            </a:r>
            <a:r>
              <a:rPr lang="en-US" altLang="ko-KR" sz="1400" dirty="0" smtClean="0"/>
              <a:t>0.384</a:t>
            </a:r>
            <a:r>
              <a:rPr lang="ko-KR" altLang="en-US" sz="1400" dirty="0" smtClean="0"/>
              <a:t>로 유의수준</a:t>
            </a:r>
            <a:r>
              <a:rPr lang="en-US" altLang="ko-KR" sz="1400" dirty="0" smtClean="0"/>
              <a:t>(0.05)</a:t>
            </a:r>
            <a:r>
              <a:rPr lang="ko-KR" altLang="en-US" sz="1400" dirty="0" smtClean="0"/>
              <a:t>보다 크기 때문에 </a:t>
            </a:r>
            <a:r>
              <a:rPr lang="ko-KR" altLang="en-US" sz="1400" dirty="0" err="1" smtClean="0"/>
              <a:t>귀무가설이</a:t>
            </a:r>
            <a:r>
              <a:rPr lang="ko-KR" altLang="en-US" sz="1400" dirty="0" smtClean="0"/>
              <a:t> 채택되어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대의 </a:t>
            </a:r>
            <a:r>
              <a:rPr lang="ko-KR" altLang="en-US" sz="1400" dirty="0" err="1" smtClean="0"/>
              <a:t>공장간의</a:t>
            </a:r>
            <a:r>
              <a:rPr lang="ko-KR" altLang="en-US" sz="1400" dirty="0" smtClean="0"/>
              <a:t> 품질의 차이가 있다고 볼 수 없다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03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Strategy_FacetGreenTheme_16x9_TP103418064" id="{473E7C1B-4451-4BA0-87AA-7BB36240D405}" vid="{83BA57E1-8352-4719-8748-E85E90024C2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A752CCC-5C25-436C-B759-7E4E4195A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 전략 프레젠테이션, 패싯 테마(와이드스크린)</Template>
  <TotalTime>381</TotalTime>
  <Words>537</Words>
  <Application>Microsoft Office PowerPoint</Application>
  <PresentationFormat>와이드스크린</PresentationFormat>
  <Paragraphs>124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청년 AI 빅데이터 아카데미 6기</vt:lpstr>
      <vt:lpstr>[실습] 평균 검정</vt:lpstr>
      <vt:lpstr>[실습] 비율 검정</vt:lpstr>
      <vt:lpstr>[실습] 카이제곱 검정</vt:lpstr>
      <vt:lpstr>[실습] 카이제곱 검정</vt:lpstr>
      <vt:lpstr>[실습] 카이제곱 검정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청년 AI 빅데이터 아카데미 6기</dc:title>
  <dc:creator>PIRL</dc:creator>
  <cp:keywords/>
  <cp:lastModifiedBy>PIRL</cp:lastModifiedBy>
  <cp:revision>45</cp:revision>
  <dcterms:created xsi:type="dcterms:W3CDTF">2019-04-15T07:35:10Z</dcterms:created>
  <dcterms:modified xsi:type="dcterms:W3CDTF">2019-04-16T12:03:18Z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