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sldIdLst>
    <p:sldId id="257" r:id="rId3"/>
    <p:sldId id="258" r:id="rId4"/>
    <p:sldId id="286" r:id="rId5"/>
    <p:sldId id="284" r:id="rId6"/>
    <p:sldId id="288" r:id="rId7"/>
    <p:sldId id="289" r:id="rId8"/>
    <p:sldId id="285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>
          <a:xfrm>
            <a:off x="1499148" y="4375030"/>
            <a:ext cx="7768959" cy="10968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반 최효진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8270" y="0"/>
            <a:ext cx="3549534" cy="423949"/>
          </a:xfrm>
        </p:spPr>
        <p:txBody>
          <a:bodyPr/>
          <a:lstStyle/>
          <a:p>
            <a:r>
              <a:rPr lang="ko-KR" altLang="en-US" sz="1800" dirty="0" smtClean="0"/>
              <a:t>청년 </a:t>
            </a:r>
            <a:r>
              <a:rPr lang="en-US" altLang="ko-KR" sz="1800" dirty="0" smtClean="0"/>
              <a:t>AI </a:t>
            </a:r>
            <a:r>
              <a:rPr lang="ko-KR" altLang="en-US" sz="1800" dirty="0" smtClean="0"/>
              <a:t>빅데이터 아카데미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기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" y="6361315"/>
            <a:ext cx="1549891" cy="335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1328" y="2213532"/>
            <a:ext cx="4605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기초통계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회귀분석</a:t>
            </a:r>
            <a:r>
              <a:rPr lang="en-US" altLang="ko-KR" sz="2800" dirty="0" smtClean="0"/>
              <a:t>	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회귀분석</a:t>
            </a:r>
            <a:endParaRPr lang="en-US" altLang="ko-KR" sz="800" dirty="0"/>
          </a:p>
          <a:p>
            <a:r>
              <a:rPr lang="ko-KR" altLang="en-US" sz="1200" dirty="0" smtClean="0"/>
              <a:t>회귀분석을 절차에 따라서 실시한다</a:t>
            </a:r>
            <a:r>
              <a:rPr lang="en-US" altLang="ko-KR" sz="1200" dirty="0" smtClean="0"/>
              <a:t>. </a:t>
            </a:r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그래프 및 </a:t>
            </a:r>
            <a:r>
              <a:rPr lang="ko-KR" altLang="en-US" sz="1400" dirty="0" err="1" smtClean="0"/>
              <a:t>상관분석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회귀모형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다중공선성</a:t>
            </a:r>
            <a:r>
              <a:rPr lang="ko-KR" altLang="en-US" sz="1400" dirty="0" smtClean="0"/>
              <a:t> 검토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회귀계수 추정 및 유의성 검증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모형 진단 및 </a:t>
            </a:r>
            <a:r>
              <a:rPr lang="ko-KR" altLang="en-US" sz="1400" dirty="0" err="1" smtClean="0"/>
              <a:t>잔차</a:t>
            </a:r>
            <a:r>
              <a:rPr lang="ko-KR" altLang="en-US" sz="1400" dirty="0" smtClean="0"/>
              <a:t> 분석</a:t>
            </a:r>
            <a:endParaRPr lang="ko-KR" altLang="en-US" sz="14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2793" y="4522124"/>
            <a:ext cx="2560320" cy="138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80" y="3561198"/>
            <a:ext cx="6581487" cy="566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1680" y="4503684"/>
            <a:ext cx="567759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발열량에 대한 선형회귀모형의 적합도는 분산분석의 </a:t>
            </a:r>
            <a:r>
              <a:rPr lang="en-US" altLang="ko-KR" sz="1400" dirty="0" smtClean="0"/>
              <a:t>P&lt;0.25</a:t>
            </a:r>
            <a:r>
              <a:rPr lang="ko-KR" altLang="en-US" sz="1400" dirty="0" smtClean="0"/>
              <a:t>으로 유의하며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선형회귀식의 설명력은 </a:t>
            </a:r>
            <a:r>
              <a:rPr lang="en-US" altLang="ko-KR" sz="1400" dirty="0" smtClean="0"/>
              <a:t>69.39%</a:t>
            </a:r>
            <a:r>
              <a:rPr lang="ko-KR" altLang="en-US" sz="1400" dirty="0" smtClean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70364" y="3033301"/>
            <a:ext cx="51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발열량에 대한 최종 도출된 </a:t>
            </a:r>
            <a:r>
              <a:rPr lang="ko-KR" altLang="en-US" dirty="0" err="1" smtClean="0"/>
              <a:t>회귀식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en-US" altLang="ko-KR" sz="2800" dirty="0" smtClean="0"/>
              <a:t>ANOVA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ANOVA </a:t>
            </a:r>
            <a:r>
              <a:rPr lang="ko-KR" altLang="en-US" dirty="0" smtClean="0"/>
              <a:t>검정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sz="1200" dirty="0" smtClean="0"/>
              <a:t>본사에서는 대리점의 위치 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중심가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쇼핑센터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상품 판매량에 차이가 있는지 검정하고자 합니다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 (</a:t>
            </a:r>
            <a:r>
              <a:rPr lang="ko-KR" altLang="en-US" sz="1200" dirty="0" smtClean="0"/>
              <a:t>데이터 파일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상점별</a:t>
            </a:r>
            <a:r>
              <a:rPr lang="ko-KR" altLang="en-US" sz="1200" dirty="0" smtClean="0"/>
              <a:t> 판매량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mtw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81" y="1335137"/>
            <a:ext cx="4053730" cy="2403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789" y="1335137"/>
            <a:ext cx="3008462" cy="4760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781" y="3971105"/>
            <a:ext cx="4053732" cy="24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en-US" altLang="ko-KR" sz="2800" dirty="0" smtClean="0"/>
              <a:t>ANOVA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ANOVA </a:t>
            </a:r>
            <a:r>
              <a:rPr lang="ko-KR" altLang="en-US" dirty="0" smtClean="0"/>
              <a:t>검정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sz="1200" dirty="0" smtClean="0"/>
              <a:t>본사에서는 대리점의 위치 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중심가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쇼핑센터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상품 판매량에 차이가 있는지 검정하고자 합니다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 (</a:t>
            </a:r>
            <a:r>
              <a:rPr lang="ko-KR" altLang="en-US" sz="1200" dirty="0" smtClean="0"/>
              <a:t>데이터 파일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상점별</a:t>
            </a:r>
            <a:r>
              <a:rPr lang="ko-KR" altLang="en-US" sz="1200" dirty="0" smtClean="0"/>
              <a:t> 판매량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mtw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3401" y="2192677"/>
            <a:ext cx="4276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상품 판매량에 차이가 없다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상품 판매량에 차이가 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 smtClean="0"/>
              <a:t>Α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미니탭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수행결과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0.001</a:t>
            </a:r>
            <a:r>
              <a:rPr lang="ko-KR" altLang="en-US" sz="1400" dirty="0" smtClean="0"/>
              <a:t>이 </a:t>
            </a:r>
            <a:r>
              <a:rPr lang="ko-KR" altLang="en-US" sz="1400" dirty="0" smtClean="0"/>
              <a:t>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r>
              <a:rPr lang="en-US" altLang="ko-KR" sz="1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p-value</a:t>
            </a:r>
            <a:r>
              <a:rPr lang="ko-KR" altLang="en-US" sz="1400" dirty="0" smtClean="0"/>
              <a:t> 값이 </a:t>
            </a:r>
            <a:r>
              <a:rPr lang="en-US" altLang="ko-KR" sz="1400" dirty="0" smtClean="0"/>
              <a:t>0.05</a:t>
            </a:r>
            <a:r>
              <a:rPr lang="ko-KR" altLang="en-US" sz="1400" dirty="0" smtClean="0"/>
              <a:t>이 작으면 </a:t>
            </a:r>
            <a:r>
              <a:rPr lang="ko-KR" altLang="en-US" sz="1400" dirty="0" err="1" smtClean="0"/>
              <a:t>귀무가설이</a:t>
            </a:r>
            <a:r>
              <a:rPr lang="ko-KR" altLang="en-US" sz="1400" dirty="0" smtClean="0"/>
              <a:t> 기각되어 </a:t>
            </a:r>
            <a:r>
              <a:rPr lang="ko-KR" altLang="en-US" sz="1400" dirty="0" err="1" smtClean="0"/>
              <a:t>대립가설이</a:t>
            </a:r>
            <a:r>
              <a:rPr lang="ko-KR" altLang="en-US" sz="1400" dirty="0" smtClean="0"/>
              <a:t> 채택되었기 때문에 상품 판매량에 차이가 있다고 본다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1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상관분석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상관분석</a:t>
            </a:r>
            <a:endParaRPr lang="en-US" altLang="ko-KR" sz="800" dirty="0"/>
          </a:p>
          <a:p>
            <a:r>
              <a:rPr lang="ko-KR" altLang="en-US" sz="1400" dirty="0" smtClean="0"/>
              <a:t>직무수행 평가결과와 관련인지의 </a:t>
            </a:r>
            <a:r>
              <a:rPr lang="ko-KR" altLang="en-US" sz="1400" dirty="0" err="1" smtClean="0"/>
              <a:t>산점도</a:t>
            </a:r>
            <a:r>
              <a:rPr lang="ko-KR" altLang="en-US" sz="1400" dirty="0" smtClean="0"/>
              <a:t> 확인 및 </a:t>
            </a:r>
            <a:r>
              <a:rPr lang="ko-KR" altLang="en-US" sz="1400" dirty="0" err="1" smtClean="0"/>
              <a:t>상관분석</a:t>
            </a:r>
            <a:r>
              <a:rPr lang="ko-KR" altLang="en-US" sz="1400" dirty="0" smtClean="0"/>
              <a:t> 후 결과를 </a:t>
            </a:r>
            <a:r>
              <a:rPr lang="ko-KR" altLang="en-US" sz="1400" dirty="0" err="1" smtClean="0"/>
              <a:t>해석하시오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82817"/>
              </p:ext>
            </p:extLst>
          </p:nvPr>
        </p:nvGraphicFramePr>
        <p:xfrm>
          <a:off x="897773" y="1176651"/>
          <a:ext cx="75650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3">
                  <a:extLst>
                    <a:ext uri="{9D8B030D-6E8A-4147-A177-3AD203B41FA5}">
                      <a16:colId xmlns:a16="http://schemas.microsoft.com/office/drawing/2014/main" val="319775262"/>
                    </a:ext>
                  </a:extLst>
                </a:gridCol>
                <a:gridCol w="3325773">
                  <a:extLst>
                    <a:ext uri="{9D8B030D-6E8A-4147-A177-3AD203B41FA5}">
                      <a16:colId xmlns:a16="http://schemas.microsoft.com/office/drawing/2014/main" val="4253511073"/>
                    </a:ext>
                  </a:extLst>
                </a:gridCol>
                <a:gridCol w="2521698">
                  <a:extLst>
                    <a:ext uri="{9D8B030D-6E8A-4147-A177-3AD203B41FA5}">
                      <a16:colId xmlns:a16="http://schemas.microsoft.com/office/drawing/2014/main" val="253343000"/>
                    </a:ext>
                  </a:extLst>
                </a:gridCol>
              </a:tblGrid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EVAL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직무수행 평가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</a:t>
                      </a:r>
                      <a:r>
                        <a:rPr lang="en-US" altLang="ko-KR" dirty="0" smtClean="0"/>
                        <a:t>(Target)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92120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DISSATIS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직원의 불만처리 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79827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PRIVILEGE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특권 </a:t>
                      </a:r>
                      <a:r>
                        <a:rPr lang="ko-KR" altLang="en-US" dirty="0" err="1" smtClean="0"/>
                        <a:t>허용정도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3526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배움의 기회 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384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ADVANCE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업무성과에 따른 승진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53451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CRITISM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과실에 대한 비판 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48124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PROMOTION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342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26" y="4101989"/>
            <a:ext cx="6438900" cy="2636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15" y="4101989"/>
            <a:ext cx="3171983" cy="22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상관분석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상관분석</a:t>
            </a:r>
            <a:endParaRPr lang="en-US" altLang="ko-KR" sz="800" dirty="0"/>
          </a:p>
          <a:p>
            <a:r>
              <a:rPr lang="ko-KR" altLang="en-US" sz="1400" dirty="0" smtClean="0"/>
              <a:t>직무수행 평가결과와 관련인지의 </a:t>
            </a:r>
            <a:r>
              <a:rPr lang="ko-KR" altLang="en-US" sz="1400" dirty="0" err="1" smtClean="0"/>
              <a:t>산점도</a:t>
            </a:r>
            <a:r>
              <a:rPr lang="ko-KR" altLang="en-US" sz="1400" dirty="0" smtClean="0"/>
              <a:t> 확인 및 </a:t>
            </a:r>
            <a:r>
              <a:rPr lang="ko-KR" altLang="en-US" sz="1400" dirty="0" err="1" smtClean="0"/>
              <a:t>상관분석</a:t>
            </a:r>
            <a:r>
              <a:rPr lang="ko-KR" altLang="en-US" sz="1400" dirty="0" smtClean="0"/>
              <a:t> 후 결과를 </a:t>
            </a:r>
            <a:r>
              <a:rPr lang="ko-KR" altLang="en-US" sz="1400" dirty="0" err="1" smtClean="0"/>
              <a:t>해석하시오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9663" y="1157572"/>
            <a:ext cx="4276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직무수행 평가결과와 관련인지의 </a:t>
            </a:r>
            <a:r>
              <a:rPr lang="ko-KR" altLang="en-US" sz="1400" dirty="0" err="1" smtClean="0"/>
              <a:t>산점도</a:t>
            </a:r>
            <a:r>
              <a:rPr lang="ko-KR" altLang="en-US" sz="1400" dirty="0" smtClean="0"/>
              <a:t> 확인 후 상관이 없다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직무수행 평가결과와 관련인지의 </a:t>
            </a:r>
            <a:r>
              <a:rPr lang="ko-KR" altLang="en-US" sz="1400" dirty="0" err="1" smtClean="0"/>
              <a:t>산점도</a:t>
            </a:r>
            <a:r>
              <a:rPr lang="ko-KR" altLang="en-US" sz="1400" dirty="0" smtClean="0"/>
              <a:t> 확인후 상관이 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 smtClean="0"/>
              <a:t>Α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</a:t>
            </a:r>
            <a:r>
              <a:rPr lang="ko-KR" altLang="en-US" sz="1400" b="1" dirty="0" smtClean="0"/>
              <a:t>수행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69406"/>
              </p:ext>
            </p:extLst>
          </p:nvPr>
        </p:nvGraphicFramePr>
        <p:xfrm>
          <a:off x="1605280" y="3205219"/>
          <a:ext cx="81538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0462">
                  <a:extLst>
                    <a:ext uri="{9D8B030D-6E8A-4147-A177-3AD203B41FA5}">
                      <a16:colId xmlns:a16="http://schemas.microsoft.com/office/drawing/2014/main" val="327144835"/>
                    </a:ext>
                  </a:extLst>
                </a:gridCol>
                <a:gridCol w="1753088">
                  <a:extLst>
                    <a:ext uri="{9D8B030D-6E8A-4147-A177-3AD203B41FA5}">
                      <a16:colId xmlns:a16="http://schemas.microsoft.com/office/drawing/2014/main" val="2776262967"/>
                    </a:ext>
                  </a:extLst>
                </a:gridCol>
                <a:gridCol w="4580312">
                  <a:extLst>
                    <a:ext uri="{9D8B030D-6E8A-4147-A177-3AD203B41FA5}">
                      <a16:colId xmlns:a16="http://schemas.microsoft.com/office/drawing/2014/main" val="1889383850"/>
                    </a:ext>
                  </a:extLst>
                </a:gridCol>
              </a:tblGrid>
              <a:tr h="1876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3) </a:t>
                      </a:r>
                      <a:r>
                        <a:rPr lang="ko-KR" altLang="en-US" sz="1800" b="1" dirty="0" err="1" smtClean="0"/>
                        <a:t>검정결과의</a:t>
                      </a:r>
                      <a:r>
                        <a:rPr lang="ko-KR" altLang="en-US" sz="1800" b="1" dirty="0" smtClean="0"/>
                        <a:t> 판단</a:t>
                      </a:r>
                      <a:endParaRPr lang="en-US" altLang="ko-KR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05425"/>
                  </a:ext>
                </a:extLst>
              </a:tr>
              <a:tr h="214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DISSATIS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 0.000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0.05</a:t>
                      </a:r>
                      <a:r>
                        <a:rPr lang="ko-KR" altLang="en-US" sz="1200" dirty="0" smtClean="0"/>
                        <a:t>보다 작기 때문에 </a:t>
                      </a:r>
                      <a:r>
                        <a:rPr lang="ko-KR" altLang="en-US" sz="1200" dirty="0" err="1" smtClean="0"/>
                        <a:t>대립가설이</a:t>
                      </a:r>
                      <a:r>
                        <a:rPr lang="ko-KR" altLang="en-US" sz="1200" dirty="0" smtClean="0"/>
                        <a:t> 채택되어 </a:t>
                      </a:r>
                      <a:r>
                        <a:rPr lang="en-US" altLang="ko-KR" sz="1200" dirty="0" smtClean="0"/>
                        <a:t>DISSATIS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EVAL</a:t>
                      </a:r>
                      <a:r>
                        <a:rPr lang="ko-KR" altLang="en-US" sz="1200" dirty="0" smtClean="0"/>
                        <a:t>은 상관이 있다고 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06569"/>
                  </a:ext>
                </a:extLst>
              </a:tr>
              <a:tr h="214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PRIVILEGE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 </a:t>
                      </a:r>
                      <a:r>
                        <a:rPr lang="en-US" altLang="ko-KR" dirty="0" smtClean="0"/>
                        <a:t>0.019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0.05</a:t>
                      </a:r>
                      <a:r>
                        <a:rPr lang="ko-KR" altLang="en-US" sz="1200" dirty="0" smtClean="0"/>
                        <a:t>보다 작기 때문에 </a:t>
                      </a:r>
                      <a:r>
                        <a:rPr lang="ko-KR" altLang="en-US" sz="1200" dirty="0" err="1" smtClean="0"/>
                        <a:t>대립가설이</a:t>
                      </a:r>
                      <a:r>
                        <a:rPr lang="ko-KR" altLang="en-US" sz="1200" dirty="0" smtClean="0"/>
                        <a:t> 채택되어 </a:t>
                      </a:r>
                      <a:r>
                        <a:rPr lang="en-US" altLang="ko-KR" sz="1200" dirty="0" smtClean="0"/>
                        <a:t>PRIVILEGE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EVAL</a:t>
                      </a:r>
                      <a:r>
                        <a:rPr lang="ko-KR" altLang="en-US" sz="1200" dirty="0" smtClean="0"/>
                        <a:t>은 상관이 있다고 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87050"/>
                  </a:ext>
                </a:extLst>
              </a:tr>
              <a:tr h="214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 </a:t>
                      </a:r>
                      <a:r>
                        <a:rPr lang="en-US" altLang="ko-KR" dirty="0" smtClean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0.05</a:t>
                      </a:r>
                      <a:r>
                        <a:rPr lang="ko-KR" altLang="en-US" sz="1200" dirty="0" smtClean="0"/>
                        <a:t>보다 작기 때문에 </a:t>
                      </a:r>
                      <a:r>
                        <a:rPr lang="ko-KR" altLang="en-US" sz="1200" dirty="0" err="1" smtClean="0"/>
                        <a:t>대립가설이</a:t>
                      </a:r>
                      <a:r>
                        <a:rPr lang="ko-KR" altLang="en-US" sz="1200" dirty="0" smtClean="0"/>
                        <a:t> 채택되어 </a:t>
                      </a:r>
                      <a:r>
                        <a:rPr lang="en-US" altLang="ko-KR" sz="1200" dirty="0" smtClean="0"/>
                        <a:t>CHANCE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EVAL</a:t>
                      </a:r>
                      <a:r>
                        <a:rPr lang="ko-KR" altLang="en-US" sz="1200" dirty="0" smtClean="0"/>
                        <a:t>은 상관이 있다고 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57666"/>
                  </a:ext>
                </a:extLst>
              </a:tr>
              <a:tr h="214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ADVANCE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 </a:t>
                      </a:r>
                      <a:r>
                        <a:rPr lang="en-US" altLang="ko-KR" dirty="0" smtClean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0.05</a:t>
                      </a:r>
                      <a:r>
                        <a:rPr lang="ko-KR" altLang="en-US" sz="1200" dirty="0" smtClean="0"/>
                        <a:t>보다 작기 때문에 </a:t>
                      </a:r>
                      <a:r>
                        <a:rPr lang="ko-KR" altLang="en-US" sz="1200" dirty="0" err="1" smtClean="0"/>
                        <a:t>대립가설이</a:t>
                      </a:r>
                      <a:r>
                        <a:rPr lang="ko-KR" altLang="en-US" sz="1200" dirty="0" smtClean="0"/>
                        <a:t> 채택되어 </a:t>
                      </a:r>
                      <a:r>
                        <a:rPr lang="en-US" altLang="ko-KR" sz="1200" dirty="0" smtClean="0"/>
                        <a:t>ADVANCE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EVAL</a:t>
                      </a:r>
                      <a:r>
                        <a:rPr lang="ko-KR" altLang="en-US" sz="1200" dirty="0" smtClean="0"/>
                        <a:t>은 상관이 있다고 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35235"/>
                  </a:ext>
                </a:extLst>
              </a:tr>
              <a:tr h="214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CRITISM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 </a:t>
                      </a:r>
                      <a:r>
                        <a:rPr lang="en-US" altLang="ko-KR" dirty="0" smtClean="0"/>
                        <a:t>0.409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0.05</a:t>
                      </a:r>
                      <a:r>
                        <a:rPr lang="ko-KR" altLang="en-US" sz="1200" dirty="0" smtClean="0"/>
                        <a:t>보다 크기 때문에 </a:t>
                      </a:r>
                      <a:r>
                        <a:rPr lang="ko-KR" altLang="en-US" sz="1200" dirty="0" err="1" smtClean="0"/>
                        <a:t>귀무가설이</a:t>
                      </a:r>
                      <a:r>
                        <a:rPr lang="ko-KR" altLang="en-US" sz="1200" dirty="0" smtClean="0"/>
                        <a:t> 채택되어 </a:t>
                      </a:r>
                      <a:r>
                        <a:rPr lang="en-US" altLang="ko-KR" sz="1200" dirty="0" smtClean="0"/>
                        <a:t>CRITISM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EVAL</a:t>
                      </a:r>
                      <a:r>
                        <a:rPr lang="ko-KR" altLang="en-US" sz="1200" dirty="0" smtClean="0"/>
                        <a:t>은 상관이 없다고 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4668"/>
                  </a:ext>
                </a:extLst>
              </a:tr>
              <a:tr h="214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PROMOTION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 </a:t>
                      </a:r>
                      <a:r>
                        <a:rPr lang="en-US" altLang="ko-KR" dirty="0" smtClean="0"/>
                        <a:t>0.413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0.05</a:t>
                      </a:r>
                      <a:r>
                        <a:rPr lang="ko-KR" altLang="en-US" sz="1200" dirty="0" smtClean="0"/>
                        <a:t>보다 작기 때문에 </a:t>
                      </a:r>
                      <a:r>
                        <a:rPr lang="ko-KR" altLang="en-US" sz="1200" dirty="0" err="1" smtClean="0"/>
                        <a:t>귀무가설이</a:t>
                      </a:r>
                      <a:r>
                        <a:rPr lang="ko-KR" altLang="en-US" sz="1200" dirty="0" smtClean="0"/>
                        <a:t> 채택되어 </a:t>
                      </a:r>
                      <a:r>
                        <a:rPr lang="en-US" altLang="ko-KR" sz="1200" dirty="0" smtClean="0"/>
                        <a:t>PROMOTION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EVAL</a:t>
                      </a:r>
                      <a:r>
                        <a:rPr lang="ko-KR" altLang="en-US" sz="1200" dirty="0" smtClean="0"/>
                        <a:t>은 상관이 없다고 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7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회귀분석</a:t>
            </a:r>
            <a:r>
              <a:rPr lang="en-US" altLang="ko-KR" sz="2800" dirty="0" smtClean="0"/>
              <a:t>	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회귀분석</a:t>
            </a:r>
            <a:endParaRPr lang="en-US" altLang="ko-KR" sz="800" dirty="0"/>
          </a:p>
          <a:p>
            <a:r>
              <a:rPr lang="ko-KR" altLang="en-US" sz="1200" dirty="0" smtClean="0"/>
              <a:t>회귀분석을 절차에 따라서 실시한다</a:t>
            </a:r>
            <a:r>
              <a:rPr lang="en-US" altLang="ko-KR" sz="1200" dirty="0" smtClean="0"/>
              <a:t>. </a:t>
            </a:r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그래프 및 </a:t>
            </a:r>
            <a:r>
              <a:rPr lang="ko-KR" altLang="en-US" sz="1400" dirty="0" err="1" smtClean="0"/>
              <a:t>상관분석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회귀모형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다중공선성</a:t>
            </a:r>
            <a:r>
              <a:rPr lang="ko-KR" altLang="en-US" sz="1400" dirty="0" smtClean="0"/>
              <a:t> 검토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회귀계수 추정 및 유의성 검증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모형 진단 및 </a:t>
            </a:r>
            <a:r>
              <a:rPr lang="ko-KR" altLang="en-US" sz="1400" dirty="0" err="1" smtClean="0"/>
              <a:t>잔차</a:t>
            </a:r>
            <a:r>
              <a:rPr lang="ko-KR" altLang="en-US" sz="1400" dirty="0" smtClean="0"/>
              <a:t> 분석</a:t>
            </a:r>
            <a:endParaRPr lang="ko-KR" altLang="en-US" sz="14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34881" y="140953"/>
          <a:ext cx="684957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168">
                  <a:extLst>
                    <a:ext uri="{9D8B030D-6E8A-4147-A177-3AD203B41FA5}">
                      <a16:colId xmlns:a16="http://schemas.microsoft.com/office/drawing/2014/main" val="319775262"/>
                    </a:ext>
                  </a:extLst>
                </a:gridCol>
                <a:gridCol w="3011216">
                  <a:extLst>
                    <a:ext uri="{9D8B030D-6E8A-4147-A177-3AD203B41FA5}">
                      <a16:colId xmlns:a16="http://schemas.microsoft.com/office/drawing/2014/main" val="4253511073"/>
                    </a:ext>
                  </a:extLst>
                </a:gridCol>
                <a:gridCol w="2283192">
                  <a:extLst>
                    <a:ext uri="{9D8B030D-6E8A-4147-A177-3AD203B41FA5}">
                      <a16:colId xmlns:a16="http://schemas.microsoft.com/office/drawing/2014/main" val="253343000"/>
                    </a:ext>
                  </a:extLst>
                </a:gridCol>
              </a:tblGrid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EVAL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직무수행 평가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</a:t>
                      </a:r>
                      <a:r>
                        <a:rPr lang="en-US" altLang="ko-KR" dirty="0" smtClean="0"/>
                        <a:t>(Target)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92120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DISSATIS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직원의 불만처리 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79827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PRIVILEGE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특권 </a:t>
                      </a:r>
                      <a:r>
                        <a:rPr lang="ko-KR" altLang="en-US" dirty="0" err="1" smtClean="0"/>
                        <a:t>허용정도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3526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배움의 기회 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384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ADVANCE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업무성과에 따른 승진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53451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CRITISM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과실에 대한 비판 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48124"/>
                  </a:ext>
                </a:extLst>
              </a:tr>
              <a:tr h="301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PROMOTION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342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3825" y="2701273"/>
            <a:ext cx="3092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앞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문제에서 해결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2)  </a:t>
            </a:r>
            <a:r>
              <a:rPr lang="ko-KR" altLang="en-US" dirty="0" err="1" smtClean="0"/>
              <a:t>회귀모형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349" y="4434781"/>
            <a:ext cx="3574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회귀의 </a:t>
            </a:r>
            <a:r>
              <a:rPr lang="en-US" altLang="ko-KR" sz="1400" dirty="0" smtClean="0"/>
              <a:t>p-value</a:t>
            </a:r>
            <a:r>
              <a:rPr lang="ko-KR" altLang="en-US" sz="1400" dirty="0" smtClean="0"/>
              <a:t>값은 </a:t>
            </a:r>
            <a:r>
              <a:rPr lang="en-US" altLang="ko-KR" sz="1400" dirty="0" smtClean="0"/>
              <a:t>0.000</a:t>
            </a:r>
            <a:r>
              <a:rPr lang="ko-KR" altLang="en-US" sz="1400" dirty="0" smtClean="0"/>
              <a:t>이므로 모형은 적합하다고 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PRIVILEGE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ADVANCE,CRITISM</a:t>
            </a:r>
            <a:r>
              <a:rPr lang="ko-KR" altLang="en-US" sz="1400" dirty="0" smtClean="0"/>
              <a:t>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p-value</a:t>
            </a:r>
            <a:r>
              <a:rPr lang="ko-KR" altLang="en-US" sz="1400" dirty="0" smtClean="0"/>
              <a:t>값이 </a:t>
            </a:r>
            <a:r>
              <a:rPr lang="ko-KR" altLang="en-US" sz="1400" dirty="0" err="1" smtClean="0"/>
              <a:t>유의수준인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0.25</a:t>
            </a:r>
            <a:r>
              <a:rPr lang="ko-KR" altLang="en-US" sz="1400" dirty="0" smtClean="0"/>
              <a:t>보다 크기 때문에 제거될 것으로 판단된다</a:t>
            </a:r>
            <a:r>
              <a:rPr lang="en-US" altLang="ko-KR" sz="14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320" y="2793385"/>
            <a:ext cx="6188137" cy="39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회귀분석</a:t>
            </a:r>
            <a:r>
              <a:rPr lang="en-US" altLang="ko-KR" sz="2800" dirty="0" smtClean="0"/>
              <a:t>	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회귀분석</a:t>
            </a:r>
            <a:endParaRPr lang="en-US" altLang="ko-KR" sz="800" dirty="0"/>
          </a:p>
          <a:p>
            <a:r>
              <a:rPr lang="ko-KR" altLang="en-US" sz="1200" dirty="0" smtClean="0"/>
              <a:t>회귀분석을 절차에 따라서 실시한다</a:t>
            </a:r>
            <a:r>
              <a:rPr lang="en-US" altLang="ko-KR" sz="1200" dirty="0" smtClean="0"/>
              <a:t>. </a:t>
            </a:r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그래프 및 </a:t>
            </a:r>
            <a:r>
              <a:rPr lang="ko-KR" altLang="en-US" sz="1400" dirty="0" err="1" smtClean="0"/>
              <a:t>상관분석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회귀모형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다중공선성</a:t>
            </a:r>
            <a:r>
              <a:rPr lang="ko-KR" altLang="en-US" sz="1400" dirty="0" smtClean="0"/>
              <a:t> 검토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회귀계수 추정 및 유의성 검증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모형 진단 및 </a:t>
            </a:r>
            <a:r>
              <a:rPr lang="ko-KR" altLang="en-US" sz="1400" dirty="0" err="1" smtClean="0"/>
              <a:t>잔차</a:t>
            </a:r>
            <a:r>
              <a:rPr lang="ko-KR" altLang="en-US" sz="1400" dirty="0" smtClean="0"/>
              <a:t> 분석</a:t>
            </a:r>
            <a:endParaRPr lang="ko-KR" altLang="en-US" sz="14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955" y="3176510"/>
            <a:ext cx="309233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다중공선성</a:t>
            </a:r>
            <a:r>
              <a:rPr lang="ko-KR" altLang="en-US" dirty="0" smtClean="0"/>
              <a:t> 검토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R-</a:t>
            </a:r>
            <a:r>
              <a:rPr lang="ko-KR" altLang="en-US" sz="1400" dirty="0" err="1" smtClean="0"/>
              <a:t>제곱중</a:t>
            </a:r>
            <a:r>
              <a:rPr lang="ko-KR" altLang="en-US" sz="1400" dirty="0" smtClean="0"/>
              <a:t> 가장 큰 값인 </a:t>
            </a:r>
            <a:r>
              <a:rPr lang="ko-KR" altLang="en-US" sz="1400" dirty="0" err="1" smtClean="0"/>
              <a:t>형광펜</a:t>
            </a:r>
            <a:r>
              <a:rPr lang="ko-KR" altLang="en-US" sz="1400" dirty="0" smtClean="0"/>
              <a:t> 칠한 것은 판단 </a:t>
            </a:r>
            <a:r>
              <a:rPr lang="ko-KR" altLang="en-US" sz="1400" dirty="0" err="1" smtClean="0"/>
              <a:t>기준중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R-</a:t>
            </a:r>
            <a:r>
              <a:rPr lang="ko-KR" altLang="en-US" sz="1400" dirty="0" smtClean="0"/>
              <a:t>제곱이 가장 </a:t>
            </a:r>
            <a:r>
              <a:rPr lang="ko-KR" altLang="en-US" sz="1400" dirty="0" err="1" smtClean="0"/>
              <a:t>큰것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값과 </a:t>
            </a:r>
            <a:r>
              <a:rPr lang="ko-KR" altLang="en-US" sz="1400" dirty="0" err="1" smtClean="0"/>
              <a:t>작은것으로</a:t>
            </a:r>
            <a:r>
              <a:rPr lang="ko-KR" altLang="en-US" sz="1400" dirty="0" smtClean="0"/>
              <a:t> 판단할 수 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형광펜은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산점도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상관분석</a:t>
            </a:r>
            <a:r>
              <a:rPr lang="ko-KR" altLang="en-US" sz="1400" dirty="0" smtClean="0"/>
              <a:t> 결과를 고려할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일부 선택된 </a:t>
            </a:r>
            <a:r>
              <a:rPr lang="ko-KR" altLang="en-US" sz="1400" dirty="0" err="1" smtClean="0"/>
              <a:t>독립변수간</a:t>
            </a:r>
            <a:r>
              <a:rPr lang="ko-KR" altLang="en-US" sz="1400" dirty="0" smtClean="0"/>
              <a:t> 다중공선성이 존재하는 변수들이 선택된 변수에 포함 되어 있다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54" y="1396692"/>
            <a:ext cx="5781527" cy="39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13" y="593897"/>
            <a:ext cx="4941593" cy="5383158"/>
          </a:xfrm>
          <a:prstGeom prst="rect">
            <a:avLst/>
          </a:prstGeom>
        </p:spPr>
      </p:pic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회귀분석</a:t>
            </a:r>
            <a:r>
              <a:rPr lang="en-US" altLang="ko-KR" sz="2800" dirty="0" smtClean="0"/>
              <a:t>	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회귀분석</a:t>
            </a:r>
            <a:endParaRPr lang="en-US" altLang="ko-KR" sz="800" dirty="0"/>
          </a:p>
          <a:p>
            <a:r>
              <a:rPr lang="ko-KR" altLang="en-US" sz="1200" dirty="0" smtClean="0"/>
              <a:t>회귀분석을 절차에 따라서 실시한다</a:t>
            </a:r>
            <a:r>
              <a:rPr lang="en-US" altLang="ko-KR" sz="1200" dirty="0" smtClean="0"/>
              <a:t>. </a:t>
            </a:r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그래프 및 </a:t>
            </a:r>
            <a:r>
              <a:rPr lang="ko-KR" altLang="en-US" sz="1400" dirty="0" err="1" smtClean="0"/>
              <a:t>상관분석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회귀모형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다중공선성</a:t>
            </a:r>
            <a:r>
              <a:rPr lang="ko-KR" altLang="en-US" sz="1400" dirty="0" smtClean="0"/>
              <a:t> 검토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회귀계수 추정 및 유의성 검증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모형 진단 및 </a:t>
            </a:r>
            <a:r>
              <a:rPr lang="ko-KR" altLang="en-US" sz="1400" dirty="0" err="1" smtClean="0"/>
              <a:t>잔차</a:t>
            </a:r>
            <a:r>
              <a:rPr lang="ko-KR" altLang="en-US" sz="1400" dirty="0" smtClean="0"/>
              <a:t> 분석</a:t>
            </a:r>
            <a:endParaRPr lang="ko-KR" altLang="en-US" sz="14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40556" y="1886381"/>
            <a:ext cx="29720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회귀계수 추정 및 유의성 검증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sz="1400" dirty="0" smtClean="0"/>
              <a:t>전체 회귀모형의 적합도는 분산분석의 결과 </a:t>
            </a:r>
            <a:r>
              <a:rPr lang="en-US" altLang="ko-KR" sz="1400" dirty="0" smtClean="0"/>
              <a:t>p=0.000</a:t>
            </a:r>
            <a:r>
              <a:rPr lang="ko-KR" altLang="en-US" sz="1400" dirty="0" smtClean="0"/>
              <a:t>으로 유의한 것으로 나타나고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각 독립변수의 </a:t>
            </a:r>
            <a:r>
              <a:rPr lang="ko-KR" altLang="en-US" sz="1400" dirty="0" err="1" smtClean="0"/>
              <a:t>회귀계수에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대한 유의성은 </a:t>
            </a:r>
            <a:r>
              <a:rPr lang="en-US" altLang="ko-KR" sz="1400" dirty="0" smtClean="0"/>
              <a:t>p&lt;0.25</a:t>
            </a:r>
            <a:r>
              <a:rPr lang="ko-KR" altLang="en-US" sz="1400" dirty="0" smtClean="0"/>
              <a:t>이기 때문에 모두 유의성이 있다고 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793" y="4522124"/>
            <a:ext cx="2560320" cy="138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9770" y="4091237"/>
            <a:ext cx="37989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회귀계수 추정 및 유의성 검증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sz="1400" dirty="0" smtClean="0"/>
              <a:t>수정결정계수는 </a:t>
            </a:r>
            <a:r>
              <a:rPr lang="en-US" altLang="ko-KR" sz="1400" dirty="0" smtClean="0"/>
              <a:t>69.39%</a:t>
            </a:r>
            <a:r>
              <a:rPr lang="ko-KR" altLang="en-US" sz="1400" dirty="0" smtClean="0"/>
              <a:t>로 나왔다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97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회귀분석</a:t>
            </a:r>
            <a:r>
              <a:rPr lang="en-US" altLang="ko-KR" sz="2800" dirty="0" smtClean="0"/>
              <a:t>	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회귀분석</a:t>
            </a:r>
            <a:endParaRPr lang="en-US" altLang="ko-KR" sz="800" dirty="0"/>
          </a:p>
          <a:p>
            <a:r>
              <a:rPr lang="ko-KR" altLang="en-US" sz="1200" dirty="0" smtClean="0"/>
              <a:t>회귀분석을 절차에 따라서 실시한다</a:t>
            </a:r>
            <a:r>
              <a:rPr lang="en-US" altLang="ko-KR" sz="1200" dirty="0" smtClean="0"/>
              <a:t>. </a:t>
            </a:r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그래프 및 </a:t>
            </a:r>
            <a:r>
              <a:rPr lang="ko-KR" altLang="en-US" sz="1400" dirty="0" err="1" smtClean="0"/>
              <a:t>상관분석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회귀모형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다중공선성</a:t>
            </a:r>
            <a:r>
              <a:rPr lang="ko-KR" altLang="en-US" sz="1400" dirty="0" smtClean="0"/>
              <a:t> 검토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회귀계수 추정 및 유의성 검증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모형 진단 및 </a:t>
            </a:r>
            <a:r>
              <a:rPr lang="ko-KR" altLang="en-US" sz="1400" dirty="0" err="1" smtClean="0"/>
              <a:t>잔차</a:t>
            </a:r>
            <a:r>
              <a:rPr lang="ko-KR" altLang="en-US" sz="1400" dirty="0" smtClean="0"/>
              <a:t> 분석</a:t>
            </a:r>
            <a:endParaRPr lang="ko-KR" altLang="en-US" sz="14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2793" y="4522124"/>
            <a:ext cx="2560320" cy="138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04" y="939424"/>
            <a:ext cx="5619750" cy="4048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7773" y="3123355"/>
            <a:ext cx="31459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모형 진단 및 </a:t>
            </a:r>
            <a:r>
              <a:rPr lang="ko-KR" altLang="en-US" dirty="0" err="1" smtClean="0"/>
              <a:t>잔차</a:t>
            </a:r>
            <a:r>
              <a:rPr lang="ko-KR" altLang="en-US" dirty="0" smtClean="0"/>
              <a:t> 분석 </a:t>
            </a:r>
            <a:endParaRPr lang="en-US" altLang="ko-KR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잔차의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Nomal</a:t>
            </a:r>
            <a:r>
              <a:rPr lang="en-US" altLang="ko-KR" sz="1400" dirty="0" smtClean="0"/>
              <a:t> Plot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Histogram</a:t>
            </a:r>
            <a:r>
              <a:rPr lang="ko-KR" altLang="en-US" sz="1400" dirty="0" smtClean="0"/>
              <a:t>을 볼 때 </a:t>
            </a:r>
            <a:r>
              <a:rPr lang="ko-KR" altLang="en-US" sz="1400" dirty="0" err="1" smtClean="0"/>
              <a:t>잔차가</a:t>
            </a:r>
            <a:r>
              <a:rPr lang="ko-KR" altLang="en-US" sz="1400" dirty="0" smtClean="0"/>
              <a:t> 정규분포임을 알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-I Chart</a:t>
            </a:r>
            <a:r>
              <a:rPr lang="ko-KR" altLang="en-US" sz="1400" dirty="0" smtClean="0"/>
              <a:t>를 통해서는 </a:t>
            </a:r>
            <a:r>
              <a:rPr lang="ko-KR" altLang="en-US" sz="1400" dirty="0" err="1" smtClean="0"/>
              <a:t>잔차의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이상치가</a:t>
            </a:r>
            <a:r>
              <a:rPr lang="ko-KR" altLang="en-US" sz="1400" dirty="0" smtClean="0"/>
              <a:t> 없는 것으로 나타남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잔차</a:t>
            </a:r>
            <a:r>
              <a:rPr lang="ko-KR" altLang="en-US" sz="1400" dirty="0" smtClean="0"/>
              <a:t> 대 </a:t>
            </a:r>
            <a:r>
              <a:rPr lang="ko-KR" altLang="en-US" sz="1400" dirty="0" err="1" smtClean="0"/>
              <a:t>적합값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예측값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을 중심으로 </a:t>
            </a:r>
            <a:r>
              <a:rPr lang="ko-KR" altLang="en-US" sz="1400" dirty="0" err="1" smtClean="0"/>
              <a:t>등분산을</a:t>
            </a:r>
            <a:r>
              <a:rPr lang="ko-KR" altLang="en-US" sz="1400" dirty="0" smtClean="0"/>
              <a:t> 하는 것으로 나타냄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6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499</TotalTime>
  <Words>714</Words>
  <Application>Microsoft Office PowerPoint</Application>
  <PresentationFormat>와이드스크린</PresentationFormat>
  <Paragraphs>178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HY그래픽M</vt:lpstr>
      <vt:lpstr>맑은 고딕</vt:lpstr>
      <vt:lpstr>Arial</vt:lpstr>
      <vt:lpstr>Trebuchet MS</vt:lpstr>
      <vt:lpstr>Wingdings 3</vt:lpstr>
      <vt:lpstr>패싯</vt:lpstr>
      <vt:lpstr>청년 AI 빅데이터 아카데미 6기</vt:lpstr>
      <vt:lpstr>[실습] ANOVA</vt:lpstr>
      <vt:lpstr>[실습] ANOVA</vt:lpstr>
      <vt:lpstr>[실습] 상관분석</vt:lpstr>
      <vt:lpstr>[실습] 상관분석</vt:lpstr>
      <vt:lpstr>[실습] 회귀분석 </vt:lpstr>
      <vt:lpstr>[실습] 회귀분석 </vt:lpstr>
      <vt:lpstr>[실습] 회귀분석 </vt:lpstr>
      <vt:lpstr>[실습] 회귀분석 </vt:lpstr>
      <vt:lpstr>[실습] 회귀분석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 AI 빅데이터 아카데미 6기</dc:title>
  <dc:creator>PIRL</dc:creator>
  <cp:keywords/>
  <cp:lastModifiedBy>PIRL</cp:lastModifiedBy>
  <cp:revision>63</cp:revision>
  <dcterms:created xsi:type="dcterms:W3CDTF">2019-04-15T07:35:10Z</dcterms:created>
  <dcterms:modified xsi:type="dcterms:W3CDTF">2019-04-17T12:07:43Z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