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sldIdLst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 smtClean="0"/>
              <a:t>마스터 텍스트 스타일을 편집합니다</a:t>
            </a:r>
          </a:p>
          <a:p>
            <a:pPr lvl="1" latinLnBrk="1"/>
            <a:r>
              <a:rPr lang="ko-KR" altLang="ko-KR" dirty="0" smtClean="0"/>
              <a:t>둘째 수준</a:t>
            </a:r>
          </a:p>
          <a:p>
            <a:pPr lvl="2" latinLnBrk="1"/>
            <a:r>
              <a:rPr lang="ko-KR" altLang="ko-KR" dirty="0" smtClean="0"/>
              <a:t>셋째 수준</a:t>
            </a:r>
          </a:p>
          <a:p>
            <a:pPr lvl="3" latinLnBrk="1"/>
            <a:r>
              <a:rPr lang="ko-KR" altLang="ko-KR" dirty="0" smtClean="0"/>
              <a:t>넷째 수준</a:t>
            </a:r>
          </a:p>
          <a:p>
            <a:pPr lvl="4" latinLnBrk="1"/>
            <a:r>
              <a:rPr lang="ko-KR" altLang="ko-KR" dirty="0" smtClean="0"/>
              <a:t>다섯째 수준</a:t>
            </a:r>
            <a:endParaRPr lang="ko-KR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사각형 9"/>
          <p:cNvSpPr>
            <a:spLocks noGrp="1" noChangeArrowheads="1"/>
          </p:cNvSpPr>
          <p:nvPr>
            <p:ph type="subTitle" idx="1"/>
          </p:nvPr>
        </p:nvSpPr>
        <p:spPr>
          <a:xfrm>
            <a:off x="1499148" y="4375030"/>
            <a:ext cx="7768959" cy="10968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반 최효진</a:t>
            </a:r>
            <a:endParaRPr 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8270" y="0"/>
            <a:ext cx="3549534" cy="423949"/>
          </a:xfrm>
        </p:spPr>
        <p:txBody>
          <a:bodyPr/>
          <a:lstStyle/>
          <a:p>
            <a:r>
              <a:rPr lang="ko-KR" altLang="en-US" sz="1800" dirty="0" smtClean="0"/>
              <a:t>청년 </a:t>
            </a:r>
            <a:r>
              <a:rPr lang="en-US" altLang="ko-KR" sz="1800" dirty="0" smtClean="0"/>
              <a:t>AI </a:t>
            </a:r>
            <a:r>
              <a:rPr lang="ko-KR" altLang="en-US" sz="1800" dirty="0" smtClean="0"/>
              <a:t>빅데이터 아카데미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기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5" y="6361315"/>
            <a:ext cx="1549891" cy="335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1328" y="2213532"/>
            <a:ext cx="4605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통계 이해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922" y="209569"/>
            <a:ext cx="659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자유도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df</a:t>
            </a:r>
            <a:r>
              <a:rPr lang="en-US" altLang="ko-KR" sz="2000" b="1" dirty="0" smtClean="0"/>
              <a:t> : Degree of Freedom) </a:t>
            </a:r>
            <a:r>
              <a:rPr lang="ko-KR" altLang="en-US" sz="2000" b="1" dirty="0" smtClean="0"/>
              <a:t>개념에 대한 정리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7404" y="2310938"/>
            <a:ext cx="8258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자유도란</a:t>
            </a:r>
            <a:r>
              <a:rPr lang="ko-KR" altLang="en-US" sz="2000" dirty="0" smtClean="0"/>
              <a:t> 표본을 구성하고 있는 개별 요소 중 주어진 조건하에서 통계적 제한을 받지 않고 자유롭게 변화될 수 있는 요소의 수라고 정의되어 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자유도는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만약 나이키 매장의 </a:t>
            </a:r>
            <a:r>
              <a:rPr lang="ko-KR" altLang="en-US" sz="2000" dirty="0" err="1" smtClean="0"/>
              <a:t>매출량을</a:t>
            </a:r>
            <a:r>
              <a:rPr lang="ko-KR" altLang="en-US" sz="2000" dirty="0" smtClean="0"/>
              <a:t> 올린다고 가정하였을 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매출량은</a:t>
            </a:r>
            <a:r>
              <a:rPr lang="ko-KR" altLang="en-US" sz="2000" dirty="0" smtClean="0"/>
              <a:t> 종속변수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매출량에</a:t>
            </a:r>
            <a:r>
              <a:rPr lang="ko-KR" altLang="en-US" sz="2000" dirty="0" smtClean="0"/>
              <a:t> 영향을 주는 매장 크기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나이키 매장 인테리어 등 </a:t>
            </a:r>
            <a:r>
              <a:rPr lang="ko-KR" altLang="en-US" sz="2000" dirty="0" err="1" smtClean="0"/>
              <a:t>매출량을</a:t>
            </a:r>
            <a:r>
              <a:rPr lang="ko-KR" altLang="en-US" sz="2000" dirty="0" smtClean="0"/>
              <a:t> 올릴 수 있는 독립변수의 </a:t>
            </a:r>
            <a:r>
              <a:rPr lang="ko-KR" altLang="en-US" sz="2000" dirty="0" err="1" smtClean="0"/>
              <a:t>개수라고도</a:t>
            </a:r>
            <a:r>
              <a:rPr lang="ko-KR" altLang="en-US" sz="2000" dirty="0" smtClean="0"/>
              <a:t> 할 수 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922" y="209569"/>
            <a:ext cx="9258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중심을 대표하는 여러 척도에 대해 비교하고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대표적인 활용 사례에 대한 소개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03025" y="1613453"/>
            <a:ext cx="8258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중심을 대표하는 평균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중앙값 </a:t>
            </a:r>
            <a:r>
              <a:rPr lang="en-US" altLang="ko-KR" sz="2000" dirty="0" smtClean="0"/>
              <a:t>or </a:t>
            </a:r>
            <a:r>
              <a:rPr lang="ko-KR" altLang="en-US" sz="2000" dirty="0" err="1" smtClean="0"/>
              <a:t>중위값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</a:t>
            </a:r>
            <a:r>
              <a:rPr lang="ko-KR" altLang="en-US" sz="2000" dirty="0" err="1" smtClean="0"/>
              <a:t>최빈값을</a:t>
            </a:r>
            <a:r>
              <a:rPr lang="ko-KR" altLang="en-US" sz="2000" dirty="0" smtClean="0"/>
              <a:t> 나타낼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산술평균은 총합을 전체 개수로 나눈 값을 산술평균이라고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들어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반의 통계 시험의 점수의 합은 </a:t>
            </a:r>
            <a:r>
              <a:rPr lang="en-US" altLang="ko-KR" sz="2000" dirty="0" smtClean="0"/>
              <a:t>2300</a:t>
            </a:r>
            <a:r>
              <a:rPr lang="ko-KR" altLang="en-US" sz="2000" dirty="0" smtClean="0"/>
              <a:t>점 이라고 하면 총 인원인 </a:t>
            </a:r>
            <a:r>
              <a:rPr lang="en-US" altLang="ko-KR" sz="2000" dirty="0" smtClean="0"/>
              <a:t>23</a:t>
            </a:r>
            <a:r>
              <a:rPr lang="ko-KR" altLang="en-US" sz="2000" dirty="0" smtClean="0"/>
              <a:t>명으로 나누면 평균은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점이다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것을 평균이라고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중앙값과 </a:t>
            </a:r>
            <a:r>
              <a:rPr lang="ko-KR" altLang="en-US" sz="2000" dirty="0" err="1" smtClean="0"/>
              <a:t>중위값은</a:t>
            </a:r>
            <a:r>
              <a:rPr lang="ko-KR" altLang="en-US" sz="2000" dirty="0" smtClean="0"/>
              <a:t> 전체 주어진 관측치를 크기 순으로 나열했을 때 중앙에 위치하는 관측치를 말한다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들어</a:t>
            </a:r>
            <a:r>
              <a:rPr lang="en-US" altLang="ko-KR" sz="2000" dirty="0" smtClean="0"/>
              <a:t>, B</a:t>
            </a:r>
            <a:r>
              <a:rPr lang="ko-KR" altLang="en-US" sz="2000" dirty="0" smtClean="0"/>
              <a:t>반 여자들의 키를 나열했을 때</a:t>
            </a:r>
            <a:r>
              <a:rPr lang="en-US" altLang="ko-KR" sz="2000" dirty="0" smtClean="0"/>
              <a:t>, 155,160,161,165,168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때 중앙값은 </a:t>
            </a:r>
            <a:r>
              <a:rPr lang="en-US" altLang="ko-KR" sz="2000" dirty="0" smtClean="0"/>
              <a:t>161</a:t>
            </a:r>
            <a:r>
              <a:rPr lang="ko-KR" altLang="en-US" sz="2000" dirty="0" smtClean="0"/>
              <a:t>이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최빈값은</a:t>
            </a:r>
            <a:r>
              <a:rPr lang="ko-KR" altLang="en-US" sz="2000" dirty="0" smtClean="0"/>
              <a:t> 전체 주어진 관측치들 중에서 가장 빈도가 높은 값으로 정의한다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들어</a:t>
            </a:r>
            <a:r>
              <a:rPr lang="en-US" altLang="ko-KR" sz="2000" dirty="0" smtClean="0"/>
              <a:t>, B</a:t>
            </a:r>
            <a:r>
              <a:rPr lang="ko-KR" altLang="en-US" sz="2000" dirty="0" smtClean="0"/>
              <a:t>반이 좋아하는 카페 메뉴를 조사 했을 경우 아메리카노를 선호하는 사람이 가장 많으면 </a:t>
            </a:r>
            <a:r>
              <a:rPr lang="ko-KR" altLang="en-US" sz="2000" dirty="0" err="1" smtClean="0"/>
              <a:t>최빈값이라고</a:t>
            </a:r>
            <a:r>
              <a:rPr lang="ko-KR" altLang="en-US" sz="2000" dirty="0" smtClean="0"/>
              <a:t> 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평균과 중앙값과 </a:t>
            </a:r>
            <a:r>
              <a:rPr lang="ko-KR" altLang="en-US" sz="2000" dirty="0" err="1" smtClean="0"/>
              <a:t>최빈값은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중심척도의</a:t>
            </a:r>
            <a:r>
              <a:rPr lang="ko-KR" altLang="en-US" sz="2000" dirty="0" smtClean="0"/>
              <a:t> 요소라고 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922" y="209569"/>
            <a:ext cx="9258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표본추출</a:t>
            </a:r>
            <a:r>
              <a:rPr lang="en-US" altLang="ko-KR" sz="2000" b="1" dirty="0" smtClean="0"/>
              <a:t>(sampling) </a:t>
            </a:r>
            <a:r>
              <a:rPr lang="ko-KR" altLang="en-US" sz="2000" b="1" dirty="0" smtClean="0"/>
              <a:t>방식 정리 및 </a:t>
            </a:r>
            <a:r>
              <a:rPr lang="ko-KR" altLang="en-US" sz="2000" b="1" dirty="0" err="1" smtClean="0"/>
              <a:t>표본오차와</a:t>
            </a:r>
            <a:r>
              <a:rPr lang="ko-KR" altLang="en-US" sz="2000" b="1" dirty="0" smtClean="0"/>
              <a:t> 비표본오차의 차이점 설명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3025" y="1386121"/>
            <a:ext cx="82586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표본추출은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 방식이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먼저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무작위 샘플링이다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무작위 샘플링은 말 그대로 전체를 파악하기 위해 무작위로 뽑은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문제점이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만약 이 안에 </a:t>
            </a:r>
            <a:r>
              <a:rPr lang="en-US" altLang="ko-KR" sz="2000" dirty="0" smtClean="0"/>
              <a:t>A~Z</a:t>
            </a:r>
            <a:r>
              <a:rPr lang="ko-KR" altLang="en-US" sz="2000" dirty="0" smtClean="0"/>
              <a:t>까지 있다고 보면 내가 무작위로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 뽑았을 경우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 나왔다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그럼 모집단은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라고 잘못 추출할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다음으로 </a:t>
            </a:r>
            <a:r>
              <a:rPr lang="ko-KR" altLang="en-US" sz="2000" dirty="0" err="1" smtClean="0"/>
              <a:t>층별화된</a:t>
            </a:r>
            <a:r>
              <a:rPr lang="ko-KR" altLang="en-US" sz="2000" dirty="0" smtClean="0"/>
              <a:t> 무작위 샘플링이다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집단의 </a:t>
            </a:r>
            <a:r>
              <a:rPr lang="ko-KR" altLang="en-US" sz="2000" dirty="0" err="1" smtClean="0"/>
              <a:t>성질별로</a:t>
            </a:r>
            <a:r>
              <a:rPr lang="ko-KR" altLang="en-US" sz="2000" dirty="0" smtClean="0"/>
              <a:t> 나눔으로써 그 집단에서 하나 이상 </a:t>
            </a:r>
            <a:r>
              <a:rPr lang="ko-KR" altLang="en-US" sz="2000" dirty="0" err="1" smtClean="0"/>
              <a:t>샘플링한</a:t>
            </a:r>
            <a:r>
              <a:rPr lang="ko-KR" altLang="en-US" sz="2000" dirty="0" smtClean="0"/>
              <a:t>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이는 무작위 샘플링의 단점을 보완할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단점으로 그룹화를 잘못하면 안된다는 점이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다음으로 계통적 샘플링이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순서대로 </a:t>
            </a:r>
            <a:r>
              <a:rPr lang="ko-KR" altLang="en-US" sz="2000" dirty="0" err="1" smtClean="0"/>
              <a:t>나열한다음</a:t>
            </a:r>
            <a:r>
              <a:rPr lang="ko-KR" altLang="en-US" sz="2000" dirty="0" smtClean="0"/>
              <a:t> 본인이 원하는 크기대로 그룹을 나누고 만약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번째의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번째 데이터를 선택했다면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번째 그룹</a:t>
            </a:r>
            <a:r>
              <a:rPr lang="en-US" altLang="ko-KR" sz="2000" dirty="0" smtClean="0"/>
              <a:t>,3</a:t>
            </a:r>
            <a:r>
              <a:rPr lang="ko-KR" altLang="en-US" sz="2000" dirty="0" smtClean="0"/>
              <a:t>번째 그룹에도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번째 데이터를 선택해야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다음으로 </a:t>
            </a:r>
            <a:r>
              <a:rPr lang="ko-KR" altLang="en-US" sz="2000" dirty="0" err="1" smtClean="0"/>
              <a:t>서브그룹</a:t>
            </a:r>
            <a:r>
              <a:rPr lang="ko-KR" altLang="en-US" sz="2000" dirty="0" smtClean="0"/>
              <a:t> 샘플링이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이질적인 애들끼리 그룹을 만들어서 그룹을 </a:t>
            </a:r>
            <a:r>
              <a:rPr lang="ko-KR" altLang="en-US" sz="2000" dirty="0" err="1" smtClean="0"/>
              <a:t>샘플링한</a:t>
            </a:r>
            <a:r>
              <a:rPr lang="ko-KR" altLang="en-US" sz="2000" dirty="0" smtClean="0"/>
              <a:t> 방법이다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표본오차는 </a:t>
            </a:r>
            <a:r>
              <a:rPr lang="ko-KR" altLang="en-US" sz="2000" dirty="0" err="1" smtClean="0"/>
              <a:t>샘플링리나느</a:t>
            </a:r>
            <a:r>
              <a:rPr lang="ko-KR" altLang="en-US" sz="2000" dirty="0" smtClean="0"/>
              <a:t> 자체는 모집단을 추정하는 것인데 모집단을 제대로 추정하지 못해 </a:t>
            </a:r>
            <a:r>
              <a:rPr lang="ko-KR" altLang="en-US" sz="2000" dirty="0" err="1" smtClean="0"/>
              <a:t>표본차제</a:t>
            </a:r>
            <a:r>
              <a:rPr lang="ko-KR" altLang="en-US" sz="2000" dirty="0" smtClean="0"/>
              <a:t> 문제가 있는 것이고 비표본오차는 샘플링은 잘 했으나 통계량을 잘못 추정하여 생긴 오차이다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00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922" y="209569"/>
            <a:ext cx="659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4. 1</a:t>
            </a:r>
            <a:r>
              <a:rPr lang="ko-KR" altLang="en-US" sz="2000" b="1" dirty="0" err="1" smtClean="0"/>
              <a:t>종오류와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err="1" smtClean="0"/>
              <a:t>종오류의</a:t>
            </a:r>
            <a:r>
              <a:rPr lang="ko-KR" altLang="en-US" sz="2000" b="1" dirty="0" smtClean="0"/>
              <a:t> 개념 및 차이점에 대한 설명 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9278" y="1717380"/>
            <a:ext cx="82586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 err="1" smtClean="0"/>
              <a:t>종오류와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err="1" smtClean="0"/>
              <a:t>종오류는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가설검정의</a:t>
            </a:r>
            <a:r>
              <a:rPr lang="ko-KR" altLang="en-US" sz="2000" dirty="0" smtClean="0"/>
              <a:t> 오류의 요소이다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1</a:t>
            </a:r>
            <a:r>
              <a:rPr lang="ko-KR" altLang="en-US" sz="2000" dirty="0" err="1" smtClean="0"/>
              <a:t>종오류는</a:t>
            </a:r>
            <a:r>
              <a:rPr lang="ko-KR" altLang="en-US" sz="2000" dirty="0" smtClean="0"/>
              <a:t> 생산자 위협</a:t>
            </a:r>
            <a:r>
              <a:rPr lang="en-US" altLang="ko-KR" sz="2000" dirty="0" smtClean="0"/>
              <a:t>, 2</a:t>
            </a:r>
            <a:r>
              <a:rPr lang="ko-KR" altLang="en-US" sz="2000" dirty="0" err="1" smtClean="0"/>
              <a:t>종오류는</a:t>
            </a:r>
            <a:r>
              <a:rPr lang="ko-KR" altLang="en-US" sz="2000" dirty="0" smtClean="0"/>
              <a:t> 소비자 위협이다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들어 </a:t>
            </a:r>
            <a:r>
              <a:rPr lang="en-US" altLang="ko-KR" sz="2000" dirty="0" smtClean="0"/>
              <a:t>1</a:t>
            </a:r>
            <a:r>
              <a:rPr lang="ko-KR" altLang="en-US" sz="2000" dirty="0" err="1" smtClean="0"/>
              <a:t>종오류는</a:t>
            </a:r>
            <a:r>
              <a:rPr lang="ko-KR" altLang="en-US" sz="2000" dirty="0" smtClean="0"/>
              <a:t> 만약 좋은 물건을 생산했음에도 불구하고 불량으로 생각되어 불량품으로 보내버리는 생산자 위협이 있는 반면에 소비자 위협은 생산자가 </a:t>
            </a:r>
            <a:r>
              <a:rPr lang="ko-KR" altLang="en-US" sz="2000" dirty="0" err="1" smtClean="0"/>
              <a:t>불량임에도</a:t>
            </a:r>
            <a:r>
              <a:rPr lang="ko-KR" altLang="en-US" sz="2000" dirty="0" smtClean="0"/>
              <a:t> 생산자가 사버리는 것이 </a:t>
            </a:r>
            <a:r>
              <a:rPr lang="en-US" altLang="ko-KR" sz="2000" dirty="0" smtClean="0"/>
              <a:t>2</a:t>
            </a:r>
            <a:r>
              <a:rPr lang="ko-KR" altLang="en-US" sz="2000" dirty="0" err="1" smtClean="0"/>
              <a:t>종오류인</a:t>
            </a:r>
            <a:r>
              <a:rPr lang="ko-KR" altLang="en-US" sz="2000" dirty="0" smtClean="0"/>
              <a:t> 소비자의 위협이라고 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다른 예로 </a:t>
            </a:r>
            <a:r>
              <a:rPr lang="en-US" altLang="ko-KR" sz="2000" dirty="0" smtClean="0"/>
              <a:t>1</a:t>
            </a:r>
            <a:r>
              <a:rPr lang="ko-KR" altLang="en-US" sz="2000" dirty="0" err="1" smtClean="0"/>
              <a:t>종오류는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죄수자가</a:t>
            </a:r>
            <a:r>
              <a:rPr lang="ko-KR" altLang="en-US" sz="2000" dirty="0" smtClean="0"/>
              <a:t> 죄를 저질렀는데 증거불충분으로 풀려난 것과 </a:t>
            </a:r>
            <a:r>
              <a:rPr lang="en-US" altLang="ko-KR" sz="2000" dirty="0" smtClean="0"/>
              <a:t>2</a:t>
            </a:r>
            <a:r>
              <a:rPr lang="ko-KR" altLang="en-US" sz="2000" dirty="0" err="1" smtClean="0"/>
              <a:t>종오류는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죄가 없는 사람이 유죄 판결이 났을 때 경우이다</a:t>
            </a:r>
            <a:r>
              <a:rPr lang="en-US" altLang="ko-KR" sz="2000" dirty="0" smtClean="0"/>
              <a:t>. 2</a:t>
            </a:r>
            <a:r>
              <a:rPr lang="ko-KR" altLang="en-US" sz="2000" dirty="0" err="1" smtClean="0"/>
              <a:t>종오류는</a:t>
            </a:r>
            <a:r>
              <a:rPr lang="ko-KR" altLang="en-US" sz="2000" dirty="0" smtClean="0"/>
              <a:t> 타격이 </a:t>
            </a:r>
            <a:r>
              <a:rPr lang="en-US" altLang="ko-KR" sz="2000" dirty="0" smtClean="0"/>
              <a:t>1</a:t>
            </a:r>
            <a:r>
              <a:rPr lang="ko-KR" altLang="en-US" sz="2000" dirty="0" err="1" smtClean="0"/>
              <a:t>종오류보다</a:t>
            </a:r>
            <a:r>
              <a:rPr lang="ko-KR" altLang="en-US" sz="2000" dirty="0" smtClean="0"/>
              <a:t> 크며 </a:t>
            </a:r>
            <a:r>
              <a:rPr lang="ko-KR" altLang="en-US" sz="2000" dirty="0" err="1" smtClean="0"/>
              <a:t>귀무가설을</a:t>
            </a:r>
            <a:r>
              <a:rPr lang="ko-KR" altLang="en-US" sz="2000" dirty="0" smtClean="0"/>
              <a:t> 기각하는데 많은 증거를 요구하게 되면 </a:t>
            </a:r>
            <a:r>
              <a:rPr lang="en-US" altLang="ko-KR" sz="2000" dirty="0" smtClean="0"/>
              <a:t>2</a:t>
            </a:r>
            <a:r>
              <a:rPr lang="ko-KR" altLang="en-US" sz="2000" dirty="0" err="1" smtClean="0"/>
              <a:t>종오류가</a:t>
            </a:r>
            <a:r>
              <a:rPr lang="ko-KR" altLang="en-US" sz="2000" dirty="0" smtClean="0"/>
              <a:t> 일어날 확률이 높아진다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10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922" y="209569"/>
            <a:ext cx="659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5. p-value </a:t>
            </a:r>
            <a:r>
              <a:rPr lang="ko-KR" altLang="en-US" sz="2000" b="1" dirty="0" smtClean="0"/>
              <a:t>와 </a:t>
            </a:r>
            <a:r>
              <a:rPr lang="el-GR" altLang="ko-KR" sz="2000" b="1" dirty="0" smtClean="0"/>
              <a:t>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유의수준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과의 관계에 대한 설명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9278" y="1187990"/>
            <a:ext cx="8258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P-value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귀무가설이</a:t>
            </a:r>
            <a:r>
              <a:rPr lang="ko-KR" altLang="en-US" sz="2000" dirty="0" smtClean="0"/>
              <a:t> 참이라는 가정하에 표본데이터가 </a:t>
            </a:r>
            <a:r>
              <a:rPr lang="ko-KR" altLang="en-US" sz="2000" dirty="0" err="1" smtClean="0"/>
              <a:t>귀무가설을</a:t>
            </a:r>
            <a:r>
              <a:rPr lang="ko-KR" altLang="en-US" sz="2000" dirty="0" smtClean="0"/>
              <a:t> 지지하는 확률이라고 정의할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검정통계량에 따라 달라질 수 있는 </a:t>
            </a:r>
            <a:r>
              <a:rPr lang="en-US" altLang="ko-KR" sz="2000" dirty="0" smtClean="0"/>
              <a:t>p-value</a:t>
            </a:r>
            <a:r>
              <a:rPr lang="ko-KR" altLang="en-US" sz="2000" dirty="0" smtClean="0"/>
              <a:t>는 검정을 하는 과정에서 샘플 데이터의 </a:t>
            </a:r>
            <a:r>
              <a:rPr lang="ko-KR" altLang="en-US" sz="2000" dirty="0" err="1" smtClean="0"/>
              <a:t>기댓값</a:t>
            </a:r>
            <a:r>
              <a:rPr lang="ko-KR" altLang="en-US" sz="2000" dirty="0" smtClean="0"/>
              <a:t> 또는 분산의 추정치가 실제로 </a:t>
            </a:r>
            <a:r>
              <a:rPr lang="ko-KR" altLang="en-US" sz="2000" dirty="0" err="1" smtClean="0"/>
              <a:t>모수에서는</a:t>
            </a:r>
            <a:r>
              <a:rPr lang="ko-KR" altLang="en-US" sz="2000" dirty="0" smtClean="0"/>
              <a:t> 얼마나 나올지에 대한 내용을 갖고있다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만약 우리나라 남자의 키가 </a:t>
            </a:r>
            <a:r>
              <a:rPr lang="en-US" altLang="ko-KR" sz="2000" dirty="0" smtClean="0"/>
              <a:t>173</a:t>
            </a:r>
            <a:r>
              <a:rPr lang="ko-KR" altLang="en-US" sz="2000" dirty="0" smtClean="0"/>
              <a:t>이라고 가정했을 때 분석하는 사람이 </a:t>
            </a:r>
            <a:r>
              <a:rPr lang="en-US" altLang="ko-KR" sz="2000" dirty="0" smtClean="0"/>
              <a:t>170~180</a:t>
            </a:r>
            <a:r>
              <a:rPr lang="ko-KR" altLang="en-US" sz="2000" dirty="0" smtClean="0"/>
              <a:t>의 데이터로만 선택하여 평균이 </a:t>
            </a:r>
            <a:r>
              <a:rPr lang="en-US" altLang="ko-KR" sz="2000" dirty="0" smtClean="0"/>
              <a:t>173</a:t>
            </a:r>
            <a:r>
              <a:rPr lang="ko-KR" altLang="en-US" sz="2000" dirty="0" smtClean="0"/>
              <a:t>으로 결과값이 나왔을 수도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이렇게 샘플데이터의 평균이 전체 데이터의 평균과 값이 얼마나 다른지를 판단할 수 있는 방법을 사용하여 내용을 검증해야 하는데 그 방법 중 하나가 </a:t>
            </a:r>
            <a:r>
              <a:rPr lang="en-US" altLang="ko-KR" sz="2000" dirty="0" smtClean="0"/>
              <a:t>p-value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err="1" smtClean="0"/>
              <a:t>유의수준은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귀무가설을</a:t>
            </a:r>
            <a:r>
              <a:rPr lang="ko-KR" altLang="en-US" sz="2000" dirty="0" smtClean="0"/>
              <a:t> 기각한다는 결정을 내릴 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귀무가설을</a:t>
            </a:r>
            <a:r>
              <a:rPr lang="ko-KR" altLang="en-US" sz="2000" dirty="0" smtClean="0"/>
              <a:t> 기각하는 결정이 잘못될 수 있을 </a:t>
            </a:r>
            <a:r>
              <a:rPr lang="ko-KR" altLang="en-US" sz="2000" dirty="0" err="1" smtClean="0"/>
              <a:t>최대가능성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확률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유의수준이라고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유의수준은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1%, 5%, 10%</a:t>
            </a:r>
            <a:r>
              <a:rPr lang="ko-KR" altLang="en-US" sz="2000" dirty="0" smtClean="0"/>
              <a:t>로 설정할 수 있는데 주로 </a:t>
            </a:r>
            <a:r>
              <a:rPr lang="en-US" altLang="ko-KR" sz="2000" dirty="0" smtClean="0"/>
              <a:t>5%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연구하는 연구자가 판단되는 기준점을 </a:t>
            </a:r>
            <a:r>
              <a:rPr lang="ko-KR" altLang="en-US" sz="2000" dirty="0" err="1" smtClean="0"/>
              <a:t>유의수준이라고도</a:t>
            </a:r>
            <a:r>
              <a:rPr lang="ko-KR" altLang="en-US" sz="2000" dirty="0" smtClean="0"/>
              <a:t> 할 수 있다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859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922" y="209569"/>
            <a:ext cx="659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6. </a:t>
            </a:r>
            <a:r>
              <a:rPr lang="ko-KR" altLang="en-US" sz="2000" b="1" dirty="0" err="1" smtClean="0"/>
              <a:t>상관분석과</a:t>
            </a:r>
            <a:r>
              <a:rPr lang="ko-KR" altLang="en-US" sz="2000" b="1" dirty="0" smtClean="0"/>
              <a:t> 회귀분석의 차이에 대해 비교 설명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9278" y="1187990"/>
            <a:ext cx="85136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상관분석은</a:t>
            </a:r>
            <a:r>
              <a:rPr lang="ko-KR" altLang="en-US" sz="2000" dirty="0" smtClean="0"/>
              <a:t> 데이터끼리가 얼마나 상관이 있는지를 말한다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정의는 두 </a:t>
            </a:r>
            <a:r>
              <a:rPr lang="ko-KR" altLang="en-US" sz="2000" dirty="0" err="1" smtClean="0"/>
              <a:t>수량형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변수간에</a:t>
            </a:r>
            <a:r>
              <a:rPr lang="ko-KR" altLang="en-US" sz="2000" dirty="0" smtClean="0"/>
              <a:t> 선형적 관계의 강도와 방향을 분석하는 통계 방법이다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회귀분석은 데이터의 인과관계를 나타낼 수도 있고 예측할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정의는 독립변수가 종속변수에 미치는 영향력의 크기를 측정하여 독립변수의 일정한 값에 대응되는 종속변수의 값을 예측하기 위한 통계적 분석방법이다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인과관계가 있으면 상관성이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커피를 마시면 심장병에 걸린다는 예가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커피와 심장병은 상관은 있지만 커피를 마셔서 심장병에 무조건 걸린다는 인과관계는 성립이 되지 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커피를 마시면 심장병에 무조건 걸린다는 분석 결과가 있다는 예를 들면 커피를 마시면 심장병에 걸린다는 인과관계도 포함되지만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커피와 심장병은 상관성도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이처럼 인과관계가 있으면 상관성이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14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922" y="209569"/>
            <a:ext cx="815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7. </a:t>
            </a:r>
            <a:r>
              <a:rPr lang="ko-KR" altLang="en-US" sz="2000" b="1" dirty="0" smtClean="0"/>
              <a:t>다중회귀분석에서의 최적 </a:t>
            </a:r>
            <a:r>
              <a:rPr lang="ko-KR" altLang="en-US" sz="2000" b="1" dirty="0" err="1" smtClean="0"/>
              <a:t>회귀모형</a:t>
            </a:r>
            <a:r>
              <a:rPr lang="ko-KR" altLang="en-US" sz="2000" b="1" dirty="0" smtClean="0"/>
              <a:t> 선택 방법에 대한 정리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535" y="1704109"/>
            <a:ext cx="84872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다중회귀분석의 </a:t>
            </a:r>
            <a:r>
              <a:rPr lang="ko-KR" altLang="en-US" dirty="0" err="1" smtClean="0"/>
              <a:t>회귀모형은</a:t>
            </a:r>
            <a:r>
              <a:rPr lang="ko-KR" altLang="en-US" dirty="0" smtClean="0"/>
              <a:t> 입력변수수로 먼저 나눌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입력변수</a:t>
            </a:r>
            <a:r>
              <a:rPr lang="ko-KR" altLang="en-US" dirty="0" smtClean="0"/>
              <a:t> 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개이면 단순회귀분석</a:t>
            </a:r>
            <a:r>
              <a:rPr lang="en-US" altLang="ko-KR" dirty="0" smtClean="0"/>
              <a:t>, 2</a:t>
            </a:r>
            <a:r>
              <a:rPr lang="ko-KR" altLang="en-US" dirty="0" err="1" smtClean="0"/>
              <a:t>개이상이면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다중회귀분석이라고</a:t>
            </a:r>
            <a:r>
              <a:rPr lang="ko-KR" altLang="en-US" dirty="0" smtClean="0"/>
              <a:t> 나눌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비선형으로 또 나눌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총 단순선형회귀모형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단순비선형회귀모형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다중선형회귀모형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다중비선형회귀모형으로 나눌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회귀모형의 선택방법에는 </a:t>
            </a:r>
            <a:r>
              <a:rPr lang="en-US" altLang="ko-KR" dirty="0" smtClean="0"/>
              <a:t>ANOVA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결정계수를</a:t>
            </a:r>
            <a:r>
              <a:rPr lang="ko-KR" altLang="en-US" dirty="0" smtClean="0"/>
              <a:t> 통해 회귀모형의 설명력을 보면서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추정오차가</a:t>
            </a:r>
            <a:r>
              <a:rPr lang="ko-KR" altLang="en-US" dirty="0" smtClean="0"/>
              <a:t> 얼마나 </a:t>
            </a:r>
            <a:r>
              <a:rPr lang="ko-KR" altLang="en-US" dirty="0" err="1" smtClean="0"/>
              <a:t>작은가로</a:t>
            </a:r>
            <a:r>
              <a:rPr lang="ko-KR" altLang="en-US" dirty="0" smtClean="0"/>
              <a:t>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회귀계수가 의미가 있나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전부 의미가 있으면 잔차분석으로 회귀모형을 선택한다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ANOVA</a:t>
            </a:r>
            <a:r>
              <a:rPr lang="ko-KR" altLang="en-US" dirty="0" smtClean="0"/>
              <a:t>는 분산분석을 통하여 회귀모형의 적합성을 검증하는 방법이고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결정계수는</a:t>
            </a:r>
            <a:r>
              <a:rPr lang="ko-KR" altLang="en-US" dirty="0" smtClean="0"/>
              <a:t> 회귀모형의 적절성을 판단하는 지표로 가장 많이 사용하는 방법 중 하나이다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잔차분석은</a:t>
            </a:r>
            <a:r>
              <a:rPr lang="ko-KR" altLang="en-US" dirty="0" smtClean="0"/>
              <a:t> 회귀모형을 이루는 여러 가정들을 타당성에 관한 많은 정보를 </a:t>
            </a:r>
            <a:r>
              <a:rPr lang="ko-KR" altLang="en-US" dirty="0" err="1" smtClean="0"/>
              <a:t>갖고있기</a:t>
            </a:r>
            <a:r>
              <a:rPr lang="ko-KR" altLang="en-US" dirty="0" smtClean="0"/>
              <a:t> 때문에 회귀분석에 중요한 역할을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잔차</a:t>
            </a:r>
            <a:r>
              <a:rPr lang="ko-KR" altLang="en-US" dirty="0" smtClean="0"/>
              <a:t> 분석을 통하여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회귀모형의 적절성 즉 </a:t>
            </a:r>
            <a:r>
              <a:rPr lang="ko-KR" altLang="en-US" dirty="0" err="1" smtClean="0"/>
              <a:t>잔차의</a:t>
            </a:r>
            <a:r>
              <a:rPr lang="ko-KR" altLang="en-US" dirty="0" smtClean="0"/>
              <a:t> 정규성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등분산성의</a:t>
            </a:r>
            <a:r>
              <a:rPr lang="ko-KR" altLang="en-US" dirty="0" smtClean="0"/>
              <a:t> 가정 등을 검토 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463</TotalTime>
  <Words>883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청년 AI 빅데이터 아카데미 6기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 AI 빅데이터 아카데미 6기</dc:title>
  <dc:creator>PIRL</dc:creator>
  <cp:keywords/>
  <cp:lastModifiedBy>PIRL</cp:lastModifiedBy>
  <cp:revision>55</cp:revision>
  <dcterms:created xsi:type="dcterms:W3CDTF">2019-04-15T07:35:10Z</dcterms:created>
  <dcterms:modified xsi:type="dcterms:W3CDTF">2019-04-21T14:45:08Z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