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2"/>
  </p:sldMasterIdLst>
  <p:notesMasterIdLst>
    <p:notesMasterId r:id="rId32"/>
  </p:notesMasterIdLst>
  <p:sldIdLst>
    <p:sldId id="256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78" r:id="rId30"/>
    <p:sldId id="279" r:id="rId3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47" autoAdjust="0"/>
  </p:normalViewPr>
  <p:slideViewPr>
    <p:cSldViewPr>
      <p:cViewPr varScale="1">
        <p:scale>
          <a:sx n="115" d="100"/>
          <a:sy n="115" d="100"/>
        </p:scale>
        <p:origin x="80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FCB31F6-2FEA-4AF6-A608-EFC2F92AFC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6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0A2E1-1B38-4BF8-B99D-829810B97EF3}" type="slidenum">
              <a:rPr lang="en-US"/>
              <a:pPr/>
              <a:t>1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noProof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ko-KR" altLang="en-US" noProof="0" smtClean="0"/>
              <a:t>클릭하여 마스터 부제목 스타일 편집</a:t>
            </a:r>
            <a:endParaRPr lang="en-US" noProof="0" smtClean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A86BE39-BE3A-48C1-A045-FD1AD5F5130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F928C-1304-4FCF-B1FE-E58E659C20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BF457-1B89-4FB8-B5B6-2396275BD8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16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6290E6F-4E3F-41C2-8AB3-35077E51D9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43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ko-KR" altLang="en-US" smtClean="0"/>
              <a:t>온라인 이미지를 추가하려면 아이콘을 클릭하세요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A41DC2D-CE22-4452-9330-733326E99D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2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D6D15D-A852-4CD8-9A3A-849FE3857B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AD331-EFAC-41D9-9F12-FD8D4C8312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20379-1FF7-439A-909F-B9047C7E4C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4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A7283-45F0-4CF9-ACA0-2CA7741825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D4388-AEAC-466B-9ED3-FD44F0FA8A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59A81-AC6A-4000-B556-C65FD00780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7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0CFC6-C2D9-443C-A7CF-290065ED62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3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B324D-0E9B-4FB3-82FE-512DFC8E60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8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38A4918-E4C7-4C66-94BB-F06A3F6B590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328" y="6491204"/>
            <a:ext cx="1549891" cy="33511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데이터 현황 </a:t>
            </a:r>
            <a:r>
              <a:rPr lang="en-US" altLang="ko-KR" sz="2400" dirty="0">
                <a:ea typeface="굴림" charset="-127"/>
              </a:rPr>
              <a:t>– </a:t>
            </a:r>
            <a:r>
              <a:rPr lang="ko-KR" altLang="en-US" sz="2400" dirty="0" err="1" smtClean="0">
                <a:ea typeface="굴림" charset="-127"/>
              </a:rPr>
              <a:t>다중공선성</a:t>
            </a:r>
            <a:r>
              <a:rPr lang="ko-KR" altLang="en-US" sz="2400" dirty="0" smtClean="0">
                <a:ea typeface="굴림" charset="-127"/>
              </a:rPr>
              <a:t> 검토</a:t>
            </a:r>
            <a:endParaRPr lang="ko-KR" altLang="en-US" sz="2400" dirty="0">
              <a:ea typeface="굴림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28" y="6491204"/>
            <a:ext cx="1549891" cy="33511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73" y="1708025"/>
            <a:ext cx="6770755" cy="45287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74027" y="5373216"/>
            <a:ext cx="6300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VIF</a:t>
            </a:r>
            <a:r>
              <a:rPr lang="ko-KR" altLang="en-US" sz="1600" dirty="0"/>
              <a:t>는 </a:t>
            </a:r>
            <a:r>
              <a:rPr lang="en-US" altLang="ko-KR" sz="1600" dirty="0"/>
              <a:t>10</a:t>
            </a:r>
            <a:r>
              <a:rPr lang="ko-KR" altLang="en-US" sz="1600" dirty="0"/>
              <a:t>보다 </a:t>
            </a:r>
            <a:r>
              <a:rPr lang="ko-KR" altLang="en-US" sz="1600" dirty="0" smtClean="0"/>
              <a:t>큰 게 없다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NOK</a:t>
            </a:r>
            <a:r>
              <a:rPr lang="ko-KR" altLang="en-US" sz="1600" dirty="0"/>
              <a:t>는 </a:t>
            </a:r>
            <a:r>
              <a:rPr lang="en-US" altLang="ko-KR" sz="1600" dirty="0"/>
              <a:t>10</a:t>
            </a:r>
            <a:r>
              <a:rPr lang="ko-KR" altLang="en-US" sz="1600" dirty="0"/>
              <a:t>보다 작으므로 다중공선성에 대한 조치가 필요하지 않다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030734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데이터 현황 </a:t>
            </a:r>
            <a:r>
              <a:rPr lang="en-US" altLang="ko-KR" sz="2400" dirty="0">
                <a:ea typeface="굴림" charset="-127"/>
              </a:rPr>
              <a:t>– </a:t>
            </a:r>
            <a:r>
              <a:rPr lang="ko-KR" altLang="en-US" sz="2400" dirty="0" err="1" smtClean="0">
                <a:ea typeface="굴림" charset="-127"/>
              </a:rPr>
              <a:t>다중공선성</a:t>
            </a:r>
            <a:r>
              <a:rPr lang="ko-KR" altLang="en-US" sz="2400" dirty="0" smtClean="0">
                <a:ea typeface="굴림" charset="-127"/>
              </a:rPr>
              <a:t> 검토</a:t>
            </a:r>
            <a:endParaRPr lang="ko-KR" altLang="en-US" sz="2400" dirty="0">
              <a:ea typeface="굴림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28" y="6491204"/>
            <a:ext cx="1549891" cy="33511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73" y="1708025"/>
            <a:ext cx="6770755" cy="45287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74027" y="5373216"/>
            <a:ext cx="6300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VIF</a:t>
            </a:r>
            <a:r>
              <a:rPr lang="ko-KR" altLang="en-US" sz="1600" dirty="0"/>
              <a:t>는 </a:t>
            </a:r>
            <a:r>
              <a:rPr lang="en-US" altLang="ko-KR" sz="1600" dirty="0"/>
              <a:t>10</a:t>
            </a:r>
            <a:r>
              <a:rPr lang="ko-KR" altLang="en-US" sz="1600" dirty="0"/>
              <a:t>보다 </a:t>
            </a:r>
            <a:r>
              <a:rPr lang="ko-KR" altLang="en-US" sz="1600" dirty="0" smtClean="0"/>
              <a:t>큰 게 없다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NOK</a:t>
            </a:r>
            <a:r>
              <a:rPr lang="ko-KR" altLang="en-US" sz="1600" dirty="0"/>
              <a:t>는 </a:t>
            </a:r>
            <a:r>
              <a:rPr lang="en-US" altLang="ko-KR" sz="1600" dirty="0"/>
              <a:t>10</a:t>
            </a:r>
            <a:r>
              <a:rPr lang="ko-KR" altLang="en-US" sz="1600" dirty="0"/>
              <a:t>보다 작으므로 다중공선성에 대한 조치가 필요하지 않다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103848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데이터 현황 </a:t>
            </a:r>
            <a:r>
              <a:rPr lang="en-US" altLang="ko-KR" sz="2400" dirty="0">
                <a:ea typeface="굴림" charset="-127"/>
              </a:rPr>
              <a:t>– </a:t>
            </a:r>
            <a:r>
              <a:rPr lang="ko-KR" altLang="en-US" sz="2400" dirty="0" err="1" smtClean="0">
                <a:ea typeface="굴림" charset="-127"/>
              </a:rPr>
              <a:t>후진제거법</a:t>
            </a:r>
            <a:endParaRPr lang="ko-KR" altLang="en-US" sz="2400" dirty="0">
              <a:ea typeface="굴림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28" y="6491204"/>
            <a:ext cx="1549891" cy="3351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765351"/>
            <a:ext cx="7014169" cy="44024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25787" y="5583011"/>
            <a:ext cx="3742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후진제거법을 통해 </a:t>
            </a:r>
            <a:r>
              <a:rPr lang="en-US" altLang="ko-KR" sz="1600" dirty="0" smtClean="0"/>
              <a:t>p-value </a:t>
            </a:r>
            <a:r>
              <a:rPr lang="ko-KR" altLang="en-US" sz="1600" dirty="0" smtClean="0"/>
              <a:t>값이 가장 큰 </a:t>
            </a:r>
            <a:r>
              <a:rPr lang="en-US" altLang="ko-KR" sz="1600" dirty="0" smtClean="0"/>
              <a:t>AGE</a:t>
            </a:r>
            <a:r>
              <a:rPr lang="ko-KR" altLang="en-US" sz="1600" dirty="0" smtClean="0"/>
              <a:t>를 제거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128725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데이터 현황 </a:t>
            </a:r>
            <a:r>
              <a:rPr lang="en-US" altLang="ko-KR" sz="2400" dirty="0">
                <a:ea typeface="굴림" charset="-127"/>
              </a:rPr>
              <a:t>– </a:t>
            </a:r>
            <a:r>
              <a:rPr lang="ko-KR" altLang="en-US" sz="2400" dirty="0" err="1" smtClean="0">
                <a:ea typeface="굴림" charset="-127"/>
              </a:rPr>
              <a:t>후진제거법</a:t>
            </a:r>
            <a:endParaRPr lang="ko-KR" altLang="en-US" sz="2400" dirty="0">
              <a:ea typeface="굴림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28" y="6491204"/>
            <a:ext cx="1549891" cy="33511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72816"/>
            <a:ext cx="74390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281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764704"/>
            <a:ext cx="8208912" cy="11715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94791"/>
            <a:ext cx="8229600" cy="11398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276872"/>
            <a:ext cx="5348536" cy="414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20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14562"/>
            <a:ext cx="76200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7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831380"/>
            <a:ext cx="3024336" cy="478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5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20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840014"/>
            <a:ext cx="3556050" cy="506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620688"/>
            <a:ext cx="48577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2586037"/>
            <a:ext cx="72199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9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과제 정의</a:t>
            </a:r>
            <a:endParaRPr lang="ko-KR" altLang="en-US" dirty="0">
              <a:ea typeface="굴림" charset="-127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 smtClean="0">
                <a:ea typeface="굴림" charset="-127"/>
              </a:rPr>
              <a:t>[</a:t>
            </a:r>
            <a:r>
              <a:rPr lang="ko-KR" altLang="en-US" sz="2400" dirty="0" smtClean="0">
                <a:ea typeface="굴림" charset="-127"/>
              </a:rPr>
              <a:t>분석</a:t>
            </a:r>
            <a:r>
              <a:rPr lang="en-US" altLang="ko-KR" sz="2400" dirty="0" smtClean="0">
                <a:ea typeface="굴림" charset="-127"/>
              </a:rPr>
              <a:t>]</a:t>
            </a:r>
          </a:p>
          <a:p>
            <a:r>
              <a:rPr lang="ko-KR" altLang="en-US" sz="2400" dirty="0" err="1" smtClean="0">
                <a:ea typeface="굴림" charset="-127"/>
              </a:rPr>
              <a:t>범죄율이</a:t>
            </a:r>
            <a:r>
              <a:rPr lang="ko-KR" altLang="en-US" sz="2400" dirty="0" smtClean="0">
                <a:ea typeface="굴림" charset="-127"/>
              </a:rPr>
              <a:t> 많고 노후 건물 비율이 높으면 집은 </a:t>
            </a:r>
            <a:r>
              <a:rPr lang="ko-KR" altLang="en-US" sz="2400" dirty="0" err="1" smtClean="0">
                <a:ea typeface="굴림" charset="-127"/>
              </a:rPr>
              <a:t>비싸지겠지</a:t>
            </a:r>
            <a:r>
              <a:rPr lang="ko-KR" altLang="en-US" sz="2400" dirty="0" smtClean="0">
                <a:ea typeface="굴림" charset="-127"/>
              </a:rPr>
              <a:t> </a:t>
            </a:r>
            <a:r>
              <a:rPr lang="en-US" altLang="ko-KR" sz="2400" dirty="0" smtClean="0">
                <a:ea typeface="굴림" charset="-127"/>
              </a:rPr>
              <a:t>?</a:t>
            </a:r>
          </a:p>
          <a:p>
            <a:r>
              <a:rPr lang="ko-KR" altLang="en-US" sz="2400" dirty="0" smtClean="0">
                <a:ea typeface="굴림" charset="-127"/>
              </a:rPr>
              <a:t>중심지</a:t>
            </a:r>
            <a:r>
              <a:rPr lang="en-US" altLang="ko-KR" sz="2400" dirty="0" smtClean="0">
                <a:ea typeface="굴림" charset="-127"/>
              </a:rPr>
              <a:t>(</a:t>
            </a:r>
            <a:r>
              <a:rPr lang="ko-KR" altLang="en-US" sz="2400" dirty="0" err="1" smtClean="0">
                <a:ea typeface="굴림" charset="-127"/>
              </a:rPr>
              <a:t>노동센터</a:t>
            </a:r>
            <a:r>
              <a:rPr lang="en-US" altLang="ko-KR" sz="2400" dirty="0" smtClean="0">
                <a:ea typeface="굴림" charset="-127"/>
              </a:rPr>
              <a:t>) </a:t>
            </a:r>
            <a:r>
              <a:rPr lang="ko-KR" altLang="en-US" sz="2400" dirty="0" smtClean="0">
                <a:ea typeface="굴림" charset="-127"/>
              </a:rPr>
              <a:t>접근 거리가 가깝고 고속도로 접근 </a:t>
            </a:r>
            <a:r>
              <a:rPr lang="ko-KR" altLang="en-US" sz="2400" dirty="0" err="1" smtClean="0">
                <a:ea typeface="굴림" charset="-127"/>
              </a:rPr>
              <a:t>편이성</a:t>
            </a:r>
            <a:r>
              <a:rPr lang="ko-KR" altLang="en-US" sz="2400" dirty="0" smtClean="0">
                <a:ea typeface="굴림" charset="-127"/>
              </a:rPr>
              <a:t> 지수가 좋으며 주거지 비율이 높으면 집값이 </a:t>
            </a:r>
            <a:r>
              <a:rPr lang="ko-KR" altLang="en-US" sz="2400" dirty="0" err="1" smtClean="0">
                <a:ea typeface="굴림" charset="-127"/>
              </a:rPr>
              <a:t>비싸지겠지</a:t>
            </a:r>
            <a:r>
              <a:rPr lang="en-US" altLang="ko-KR" sz="2400" dirty="0" smtClean="0">
                <a:ea typeface="굴림" charset="-127"/>
              </a:rPr>
              <a:t>?</a:t>
            </a:r>
          </a:p>
          <a:p>
            <a:r>
              <a:rPr lang="ko-KR" altLang="en-US" sz="2400" dirty="0" smtClean="0">
                <a:ea typeface="굴림" charset="-127"/>
              </a:rPr>
              <a:t>학생당 교사 비율이 집값에 영향을 미칠까</a:t>
            </a:r>
            <a:r>
              <a:rPr lang="en-US" altLang="ko-KR" sz="2400" dirty="0" smtClean="0">
                <a:ea typeface="굴림" charset="-127"/>
              </a:rPr>
              <a:t>?</a:t>
            </a:r>
          </a:p>
          <a:p>
            <a:r>
              <a:rPr lang="ko-KR" altLang="en-US" sz="2400" dirty="0" smtClean="0">
                <a:ea typeface="굴림" charset="-127"/>
              </a:rPr>
              <a:t>과연 흑인 비율과 저소득층 비율이 집값에 영향을 미칠까</a:t>
            </a:r>
            <a:r>
              <a:rPr lang="en-US" altLang="ko-KR" sz="2400" dirty="0" smtClean="0">
                <a:ea typeface="굴림" charset="-127"/>
              </a:rPr>
              <a:t>?</a:t>
            </a:r>
          </a:p>
          <a:p>
            <a:pPr marL="0" indent="0">
              <a:buNone/>
            </a:pPr>
            <a:endParaRPr lang="en-US" altLang="ko-KR" sz="1100" dirty="0" smtClean="0">
              <a:ea typeface="굴림" charset="-127"/>
            </a:endParaRPr>
          </a:p>
          <a:p>
            <a:pPr marL="0" indent="0">
              <a:buNone/>
            </a:pPr>
            <a:r>
              <a:rPr lang="en-US" altLang="ko-KR" sz="2400" dirty="0" smtClean="0">
                <a:ea typeface="굴림" charset="-127"/>
              </a:rPr>
              <a:t>[</a:t>
            </a:r>
            <a:r>
              <a:rPr lang="ko-KR" altLang="en-US" sz="2400" dirty="0" smtClean="0">
                <a:ea typeface="굴림" charset="-127"/>
              </a:rPr>
              <a:t>방향</a:t>
            </a:r>
            <a:r>
              <a:rPr lang="en-US" altLang="ko-KR" sz="2400" dirty="0" smtClean="0">
                <a:ea typeface="굴림" charset="-127"/>
              </a:rPr>
              <a:t>]</a:t>
            </a:r>
          </a:p>
          <a:p>
            <a:r>
              <a:rPr lang="ko-KR" altLang="en-US" sz="2400" dirty="0" err="1" smtClean="0">
                <a:ea typeface="굴림" charset="-127"/>
              </a:rPr>
              <a:t>범죄율과</a:t>
            </a:r>
            <a:r>
              <a:rPr lang="ko-KR" altLang="en-US" sz="2400" dirty="0" smtClean="0">
                <a:ea typeface="굴림" charset="-127"/>
              </a:rPr>
              <a:t> 노후 건물 비율에 중점을 두고 분석을 해 보고 흑인 비율과 저소득층 비율이 집값에 영향이 있나 분석</a:t>
            </a:r>
            <a:endParaRPr lang="en-US" altLang="ko-KR" sz="2400" dirty="0">
              <a:ea typeface="굴림" charset="-127"/>
            </a:endParaRPr>
          </a:p>
          <a:p>
            <a:pPr marL="0" indent="0">
              <a:buNone/>
            </a:pPr>
            <a:endParaRPr lang="en-US" altLang="ko-KR" sz="2400" dirty="0" smtClean="0">
              <a:ea typeface="굴림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28" y="6491204"/>
            <a:ext cx="1549891" cy="33511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404664"/>
            <a:ext cx="3888432" cy="607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2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125" y="3517900"/>
            <a:ext cx="48577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6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750" y="2789237"/>
            <a:ext cx="47625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5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랜덤 </a:t>
            </a:r>
            <a:r>
              <a:rPr lang="ko-KR" altLang="en-US" dirty="0" err="1" smtClean="0"/>
              <a:t>포레스트</a:t>
            </a:r>
            <a:r>
              <a:rPr lang="ko-KR" altLang="en-US" dirty="0" smtClean="0"/>
              <a:t> 오류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916832"/>
            <a:ext cx="3481105" cy="429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0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그래디언트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337" y="2874962"/>
            <a:ext cx="60293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2768" y="1600200"/>
            <a:ext cx="2918464" cy="453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6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예측치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700" y="2684462"/>
            <a:ext cx="4800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6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3562" y="2674937"/>
            <a:ext cx="54768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8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49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분석 계획</a:t>
            </a:r>
            <a:endParaRPr lang="ko-KR" altLang="en-US" dirty="0">
              <a:ea typeface="굴림" charset="-127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ko-KR" altLang="en-US" sz="1800" dirty="0" smtClean="0">
                <a:ea typeface="굴림" charset="-127"/>
              </a:rPr>
              <a:t>데이터 가져오기</a:t>
            </a:r>
            <a:endParaRPr lang="en-US" altLang="ko-KR" sz="1800" dirty="0" smtClean="0">
              <a:ea typeface="굴림" charset="-127"/>
            </a:endParaRPr>
          </a:p>
          <a:p>
            <a:pPr>
              <a:buAutoNum type="arabicPeriod"/>
            </a:pPr>
            <a:r>
              <a:rPr lang="ko-KR" altLang="en-US" sz="1800" dirty="0" smtClean="0">
                <a:ea typeface="굴림" charset="-127"/>
              </a:rPr>
              <a:t>이상치</a:t>
            </a:r>
            <a:r>
              <a:rPr lang="en-US" altLang="ko-KR" sz="1800" dirty="0" smtClean="0">
                <a:ea typeface="굴림" charset="-127"/>
              </a:rPr>
              <a:t>, </a:t>
            </a:r>
            <a:r>
              <a:rPr lang="ko-KR" altLang="en-US" sz="1800" dirty="0" err="1" smtClean="0">
                <a:ea typeface="굴림" charset="-127"/>
              </a:rPr>
              <a:t>결측치</a:t>
            </a:r>
            <a:r>
              <a:rPr lang="ko-KR" altLang="en-US" sz="1800" dirty="0" smtClean="0">
                <a:ea typeface="굴림" charset="-127"/>
              </a:rPr>
              <a:t> 확인하기 </a:t>
            </a:r>
            <a:endParaRPr lang="en-US" altLang="ko-KR" sz="1800" dirty="0" smtClean="0">
              <a:ea typeface="굴림" charset="-127"/>
            </a:endParaRPr>
          </a:p>
          <a:p>
            <a:pPr>
              <a:buAutoNum type="arabicPeriod"/>
            </a:pPr>
            <a:r>
              <a:rPr lang="ko-KR" altLang="en-US" sz="1800" dirty="0" smtClean="0">
                <a:ea typeface="굴림" charset="-127"/>
              </a:rPr>
              <a:t>가설 검정하기 </a:t>
            </a:r>
            <a:endParaRPr lang="en-US" altLang="ko-KR" sz="1800" dirty="0" smtClean="0">
              <a:ea typeface="굴림" charset="-127"/>
            </a:endParaRPr>
          </a:p>
          <a:p>
            <a:pPr>
              <a:buAutoNum type="arabicPeriod"/>
            </a:pPr>
            <a:r>
              <a:rPr lang="ko-KR" altLang="en-US" sz="1800" dirty="0" smtClean="0">
                <a:ea typeface="굴림" charset="-127"/>
              </a:rPr>
              <a:t>집값과의 상관관계 분석하기</a:t>
            </a:r>
            <a:endParaRPr lang="en-US" altLang="ko-KR" sz="1800" dirty="0" smtClean="0">
              <a:ea typeface="굴림" charset="-127"/>
            </a:endParaRPr>
          </a:p>
          <a:p>
            <a:pPr>
              <a:buAutoNum type="arabicPeriod"/>
            </a:pPr>
            <a:r>
              <a:rPr lang="ko-KR" altLang="en-US" sz="1800" dirty="0" smtClean="0">
                <a:ea typeface="굴림" charset="-127"/>
              </a:rPr>
              <a:t>다중 회귀 분석하기</a:t>
            </a:r>
            <a:endParaRPr lang="en-US" altLang="ko-KR" sz="1800" dirty="0" smtClean="0">
              <a:ea typeface="굴림" charset="-127"/>
            </a:endParaRPr>
          </a:p>
          <a:p>
            <a:pPr>
              <a:buAutoNum type="arabicPeriod"/>
            </a:pPr>
            <a:r>
              <a:rPr lang="ko-KR" altLang="en-US" sz="1800" dirty="0" smtClean="0">
                <a:ea typeface="굴림" charset="-127"/>
              </a:rPr>
              <a:t>의사결정나무로 분석하기</a:t>
            </a:r>
            <a:endParaRPr lang="en-US" altLang="ko-KR" sz="1800" dirty="0" smtClean="0">
              <a:ea typeface="굴림" charset="-127"/>
            </a:endParaRPr>
          </a:p>
          <a:p>
            <a:pPr>
              <a:buAutoNum type="arabicPeriod"/>
            </a:pPr>
            <a:r>
              <a:rPr lang="ko-KR" altLang="en-US" sz="1800" dirty="0" smtClean="0">
                <a:ea typeface="굴림" charset="-127"/>
              </a:rPr>
              <a:t>랜덤 </a:t>
            </a:r>
            <a:r>
              <a:rPr lang="ko-KR" altLang="en-US" sz="1800" dirty="0" err="1" smtClean="0">
                <a:ea typeface="굴림" charset="-127"/>
              </a:rPr>
              <a:t>포레스트로</a:t>
            </a:r>
            <a:r>
              <a:rPr lang="ko-KR" altLang="en-US" sz="1800" dirty="0" smtClean="0">
                <a:ea typeface="굴림" charset="-127"/>
              </a:rPr>
              <a:t> 분석하기 </a:t>
            </a:r>
            <a:endParaRPr lang="en-US" altLang="ko-KR" sz="1800" dirty="0" smtClean="0">
              <a:ea typeface="굴림" charset="-127"/>
            </a:endParaRPr>
          </a:p>
          <a:p>
            <a:pPr>
              <a:buAutoNum type="arabicPeriod"/>
            </a:pPr>
            <a:r>
              <a:rPr lang="ko-KR" altLang="en-US" sz="1800" dirty="0" err="1" smtClean="0">
                <a:ea typeface="굴림" charset="-127"/>
              </a:rPr>
              <a:t>그래디언트</a:t>
            </a:r>
            <a:r>
              <a:rPr lang="ko-KR" altLang="en-US" sz="1800" dirty="0" smtClean="0">
                <a:ea typeface="굴림" charset="-127"/>
              </a:rPr>
              <a:t> </a:t>
            </a:r>
            <a:r>
              <a:rPr lang="ko-KR" altLang="en-US" sz="1800" dirty="0" err="1" smtClean="0">
                <a:ea typeface="굴림" charset="-127"/>
              </a:rPr>
              <a:t>부스팅으로</a:t>
            </a:r>
            <a:r>
              <a:rPr lang="ko-KR" altLang="en-US" sz="1800" dirty="0" smtClean="0">
                <a:ea typeface="굴림" charset="-127"/>
              </a:rPr>
              <a:t> 분석하기</a:t>
            </a:r>
            <a:endParaRPr lang="en-US" altLang="ko-KR" sz="1800" dirty="0" smtClean="0">
              <a:ea typeface="굴림" charset="-127"/>
            </a:endParaRPr>
          </a:p>
          <a:p>
            <a:pPr>
              <a:buAutoNum type="arabicPeriod"/>
            </a:pPr>
            <a:r>
              <a:rPr lang="en-US" altLang="ko-KR" sz="1800" dirty="0" smtClean="0">
                <a:ea typeface="굴림" charset="-127"/>
              </a:rPr>
              <a:t>----</a:t>
            </a:r>
            <a:r>
              <a:rPr lang="ko-KR" altLang="en-US" sz="1800" dirty="0" smtClean="0">
                <a:ea typeface="굴림" charset="-127"/>
              </a:rPr>
              <a:t>중간 점검</a:t>
            </a:r>
            <a:r>
              <a:rPr lang="en-US" altLang="ko-KR" sz="1800" dirty="0" smtClean="0">
                <a:ea typeface="굴림" charset="-127"/>
              </a:rPr>
              <a:t>------</a:t>
            </a:r>
            <a:r>
              <a:rPr lang="ko-KR" altLang="en-US" sz="1800" dirty="0">
                <a:ea typeface="굴림" charset="-127"/>
              </a:rPr>
              <a:t> </a:t>
            </a:r>
            <a:r>
              <a:rPr lang="en-US" altLang="ko-KR" sz="1800" dirty="0" smtClean="0">
                <a:ea typeface="굴림" charset="-127"/>
              </a:rPr>
              <a:t>: </a:t>
            </a:r>
            <a:r>
              <a:rPr lang="ko-KR" altLang="en-US" sz="1800" dirty="0" smtClean="0">
                <a:ea typeface="굴림" charset="-127"/>
              </a:rPr>
              <a:t>분석한 결과 결과값이 좋다면 멈추고 만약</a:t>
            </a:r>
            <a:r>
              <a:rPr lang="en-US" altLang="ko-KR" sz="1800" dirty="0" smtClean="0">
                <a:ea typeface="굴림" charset="-127"/>
              </a:rPr>
              <a:t>, </a:t>
            </a:r>
            <a:r>
              <a:rPr lang="ko-KR" altLang="en-US" sz="1800" dirty="0" smtClean="0">
                <a:ea typeface="굴림" charset="-127"/>
              </a:rPr>
              <a:t>좋지 않은 결과값이나 분석에 맞지 않은 방법들을 사용했다면 다음으로 넘어가기</a:t>
            </a:r>
            <a:endParaRPr lang="en-US" altLang="ko-KR" sz="1800" dirty="0" smtClean="0">
              <a:ea typeface="굴림" charset="-127"/>
            </a:endParaRPr>
          </a:p>
          <a:p>
            <a:pPr>
              <a:buAutoNum type="arabicPeriod"/>
            </a:pPr>
            <a:r>
              <a:rPr lang="ko-KR" altLang="en-US" sz="1800" dirty="0" err="1" smtClean="0">
                <a:ea typeface="굴림" charset="-127"/>
              </a:rPr>
              <a:t>서포트</a:t>
            </a:r>
            <a:r>
              <a:rPr lang="ko-KR" altLang="en-US" sz="1800" dirty="0" smtClean="0">
                <a:ea typeface="굴림" charset="-127"/>
              </a:rPr>
              <a:t> 벡터 </a:t>
            </a:r>
            <a:r>
              <a:rPr lang="ko-KR" altLang="en-US" sz="1800" dirty="0" err="1" smtClean="0">
                <a:ea typeface="굴림" charset="-127"/>
              </a:rPr>
              <a:t>머신으로</a:t>
            </a:r>
            <a:r>
              <a:rPr lang="ko-KR" altLang="en-US" sz="1800" dirty="0" smtClean="0">
                <a:ea typeface="굴림" charset="-127"/>
              </a:rPr>
              <a:t> 분석하기</a:t>
            </a:r>
            <a:endParaRPr lang="en-US" altLang="ko-KR" sz="1800" dirty="0" smtClean="0">
              <a:ea typeface="굴림" charset="-127"/>
            </a:endParaRPr>
          </a:p>
          <a:p>
            <a:pPr>
              <a:buAutoNum type="arabicPeriod"/>
            </a:pPr>
            <a:r>
              <a:rPr lang="en-US" altLang="ko-KR" sz="1800" dirty="0" smtClean="0">
                <a:ea typeface="굴림" charset="-127"/>
              </a:rPr>
              <a:t>KNN </a:t>
            </a:r>
            <a:r>
              <a:rPr lang="ko-KR" altLang="en-US" sz="1800" dirty="0" smtClean="0">
                <a:ea typeface="굴림" charset="-127"/>
              </a:rPr>
              <a:t>으로 분석하기 </a:t>
            </a:r>
            <a:endParaRPr lang="en-US" altLang="ko-KR" sz="1800" dirty="0" smtClean="0">
              <a:ea typeface="굴림" charset="-127"/>
            </a:endParaRPr>
          </a:p>
          <a:p>
            <a:pPr>
              <a:buAutoNum type="arabicPeriod"/>
            </a:pPr>
            <a:r>
              <a:rPr lang="ko-KR" altLang="en-US" sz="1800" dirty="0" smtClean="0">
                <a:ea typeface="굴림" charset="-127"/>
              </a:rPr>
              <a:t>모델 개선안 </a:t>
            </a:r>
            <a:endParaRPr lang="en-US" altLang="ko-KR" sz="1800" dirty="0" smtClean="0">
              <a:ea typeface="굴림" charset="-127"/>
            </a:endParaRPr>
          </a:p>
          <a:p>
            <a:pPr>
              <a:buAutoNum type="arabicPeriod"/>
            </a:pPr>
            <a:r>
              <a:rPr lang="ko-KR" altLang="en-US" sz="1800" dirty="0" smtClean="0">
                <a:ea typeface="굴림" charset="-127"/>
              </a:rPr>
              <a:t>결과값</a:t>
            </a:r>
            <a:endParaRPr lang="en-US" altLang="ko-KR" sz="1800" dirty="0" smtClean="0">
              <a:ea typeface="굴림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28" y="6491204"/>
            <a:ext cx="1549891" cy="33511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데이터 현황 </a:t>
            </a:r>
            <a:r>
              <a:rPr lang="en-US" altLang="ko-KR" sz="2400" dirty="0" smtClean="0">
                <a:ea typeface="굴림" charset="-127"/>
              </a:rPr>
              <a:t>– </a:t>
            </a:r>
            <a:r>
              <a:rPr lang="ko-KR" altLang="en-US" sz="2400" dirty="0" smtClean="0">
                <a:ea typeface="굴림" charset="-127"/>
              </a:rPr>
              <a:t>데이터 가져오기</a:t>
            </a:r>
            <a:endParaRPr lang="ko-KR" altLang="en-US" sz="2400" dirty="0">
              <a:ea typeface="굴림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28" y="6491204"/>
            <a:ext cx="1549891" cy="3351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17" y="1700808"/>
            <a:ext cx="8429314" cy="39604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04048" y="2852936"/>
            <a:ext cx="472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pd.read_csv</a:t>
            </a:r>
            <a:r>
              <a:rPr lang="ko-KR" altLang="en-US" sz="1400" dirty="0" smtClean="0"/>
              <a:t>를 통해 경로를 설정하여  </a:t>
            </a:r>
            <a:r>
              <a:rPr lang="en-US" altLang="ko-KR" sz="1400" dirty="0" smtClean="0"/>
              <a:t>BOSTON_HOUSING</a:t>
            </a:r>
            <a:r>
              <a:rPr lang="ko-KR" altLang="en-US" sz="1400" dirty="0" smtClean="0"/>
              <a:t>데이터를 불러옵니다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8" name="꺾인 연결선 7"/>
          <p:cNvCxnSpPr/>
          <p:nvPr/>
        </p:nvCxnSpPr>
        <p:spPr bwMode="auto">
          <a:xfrm flipV="1">
            <a:off x="4211960" y="3114546"/>
            <a:ext cx="792088" cy="386462"/>
          </a:xfrm>
          <a:prstGeom prst="bentConnector3">
            <a:avLst>
              <a:gd name="adj1" fmla="val 99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꺾인 연결선 10"/>
          <p:cNvCxnSpPr/>
          <p:nvPr/>
        </p:nvCxnSpPr>
        <p:spPr bwMode="auto">
          <a:xfrm>
            <a:off x="3419872" y="5661248"/>
            <a:ext cx="720080" cy="576064"/>
          </a:xfrm>
          <a:prstGeom prst="bentConnector3">
            <a:avLst>
              <a:gd name="adj1" fmla="val -31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4234303" y="5967984"/>
            <a:ext cx="472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BOSTON_HOUSING</a:t>
            </a:r>
            <a:r>
              <a:rPr lang="ko-KR" altLang="en-US" sz="1400" dirty="0" smtClean="0"/>
              <a:t>의 데이터를 보여줍니다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370278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데이터 현황 </a:t>
            </a:r>
            <a:r>
              <a:rPr lang="en-US" altLang="ko-KR" sz="2400" dirty="0">
                <a:ea typeface="굴림" charset="-127"/>
              </a:rPr>
              <a:t>– </a:t>
            </a:r>
            <a:r>
              <a:rPr lang="ko-KR" altLang="en-US" sz="2400" dirty="0" err="1" smtClean="0">
                <a:ea typeface="굴림" charset="-127"/>
              </a:rPr>
              <a:t>결측치</a:t>
            </a:r>
            <a:r>
              <a:rPr lang="ko-KR" altLang="en-US" sz="2400" dirty="0" smtClean="0">
                <a:ea typeface="굴림" charset="-127"/>
              </a:rPr>
              <a:t> 확인하기</a:t>
            </a:r>
            <a:endParaRPr lang="ko-KR" altLang="en-US" sz="2400" dirty="0">
              <a:ea typeface="굴림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28" y="6491204"/>
            <a:ext cx="1549891" cy="3351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670399"/>
            <a:ext cx="5544616" cy="456804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1403648" y="2708920"/>
            <a:ext cx="4464496" cy="864096"/>
          </a:xfrm>
          <a:prstGeom prst="rect">
            <a:avLst/>
          </a:prstGeom>
          <a:solidFill>
            <a:schemeClr val="lt1">
              <a:alpha val="15000"/>
            </a:schemeClr>
          </a:solidFill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꺾인 연결선 7"/>
          <p:cNvCxnSpPr/>
          <p:nvPr/>
        </p:nvCxnSpPr>
        <p:spPr bwMode="auto">
          <a:xfrm>
            <a:off x="4211960" y="3687593"/>
            <a:ext cx="537975" cy="533655"/>
          </a:xfrm>
          <a:prstGeom prst="bentConnector3">
            <a:avLst>
              <a:gd name="adj1" fmla="val 5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4821560" y="3723430"/>
            <a:ext cx="4322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결측치란</a:t>
            </a:r>
            <a:r>
              <a:rPr lang="ko-KR" altLang="en-US" sz="1600" dirty="0" smtClean="0"/>
              <a:t> 데이터 값이 반드시 존재해야 함에도 없는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누락된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데이터를 의미하는데 </a:t>
            </a:r>
            <a:r>
              <a:rPr lang="ko-KR" altLang="en-US" sz="1600" dirty="0" err="1" smtClean="0"/>
              <a:t>결측치는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True</a:t>
            </a:r>
            <a:r>
              <a:rPr lang="ko-KR" altLang="en-US" sz="1600" dirty="0" smtClean="0"/>
              <a:t>로 출력된다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결측치가</a:t>
            </a:r>
            <a:r>
              <a:rPr lang="ko-KR" altLang="en-US" sz="1600" dirty="0" smtClean="0"/>
              <a:t> 존재하지 않는다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 bwMode="auto">
          <a:xfrm>
            <a:off x="1187624" y="4387794"/>
            <a:ext cx="718120" cy="1777510"/>
          </a:xfrm>
          <a:prstGeom prst="rect">
            <a:avLst/>
          </a:prstGeom>
          <a:solidFill>
            <a:schemeClr val="lt1">
              <a:alpha val="15000"/>
            </a:schemeClr>
          </a:solidFill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꺾인 연결선 15"/>
          <p:cNvCxnSpPr/>
          <p:nvPr/>
        </p:nvCxnSpPr>
        <p:spPr bwMode="auto">
          <a:xfrm>
            <a:off x="1934126" y="4951062"/>
            <a:ext cx="537975" cy="533655"/>
          </a:xfrm>
          <a:prstGeom prst="bentConnector3">
            <a:avLst>
              <a:gd name="adj1" fmla="val 685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2463040" y="5264038"/>
            <a:ext cx="4322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변수에 </a:t>
            </a:r>
            <a:r>
              <a:rPr lang="ko-KR" altLang="en-US" sz="1600" dirty="0" err="1" smtClean="0"/>
              <a:t>결측치</a:t>
            </a:r>
            <a:r>
              <a:rPr lang="ko-KR" altLang="en-US" sz="1600" dirty="0" smtClean="0"/>
              <a:t> 존재하지 않았음을 알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748752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데이터 현황 </a:t>
            </a:r>
            <a:r>
              <a:rPr lang="en-US" altLang="ko-KR" sz="2400" dirty="0">
                <a:ea typeface="굴림" charset="-127"/>
              </a:rPr>
              <a:t>– </a:t>
            </a:r>
            <a:r>
              <a:rPr lang="ko-KR" altLang="en-US" sz="2400" dirty="0" smtClean="0">
                <a:ea typeface="굴림" charset="-127"/>
              </a:rPr>
              <a:t>이상치 확인하기</a:t>
            </a:r>
            <a:endParaRPr lang="ko-KR" altLang="en-US" sz="2400" dirty="0">
              <a:ea typeface="굴림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28" y="6491204"/>
            <a:ext cx="1549891" cy="33511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556792"/>
            <a:ext cx="7410450" cy="36290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66625" y="5323646"/>
            <a:ext cx="5832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[</a:t>
            </a:r>
            <a:r>
              <a:rPr lang="ko-KR" altLang="en-US" sz="1600" dirty="0" smtClean="0"/>
              <a:t>수많은 이상치 발견</a:t>
            </a:r>
            <a:r>
              <a:rPr lang="en-US" altLang="ko-KR" sz="1600" dirty="0" smtClean="0"/>
              <a:t>]</a:t>
            </a:r>
          </a:p>
          <a:p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이상치인지</a:t>
            </a:r>
            <a:r>
              <a:rPr lang="ko-KR" altLang="en-US" sz="1600" dirty="0" smtClean="0"/>
              <a:t> 정확한 판단 기준이 없으며 데이터가 너무 많이 줄어들기 때문에 </a:t>
            </a:r>
            <a:r>
              <a:rPr lang="ko-KR" altLang="en-US" sz="1600" dirty="0" err="1" smtClean="0"/>
              <a:t>이상치를</a:t>
            </a:r>
            <a:r>
              <a:rPr lang="ko-KR" altLang="en-US" sz="1600" dirty="0" smtClean="0"/>
              <a:t> 제거하면 안된다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139342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데이터 현황 </a:t>
            </a:r>
            <a:r>
              <a:rPr lang="en-US" altLang="ko-KR" sz="2400" dirty="0">
                <a:ea typeface="굴림" charset="-127"/>
              </a:rPr>
              <a:t>– </a:t>
            </a:r>
            <a:r>
              <a:rPr lang="ko-KR" altLang="en-US" sz="2400" dirty="0" smtClean="0">
                <a:ea typeface="굴림" charset="-127"/>
              </a:rPr>
              <a:t>이상치 확인하기</a:t>
            </a:r>
            <a:endParaRPr lang="ko-KR" altLang="en-US" sz="2400" dirty="0">
              <a:ea typeface="굴림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28" y="6491204"/>
            <a:ext cx="1549891" cy="33511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556792"/>
            <a:ext cx="7410450" cy="36290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66625" y="5323646"/>
            <a:ext cx="5832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[</a:t>
            </a:r>
            <a:r>
              <a:rPr lang="ko-KR" altLang="en-US" sz="1600" dirty="0" smtClean="0"/>
              <a:t>수많은 이상치 발견</a:t>
            </a:r>
            <a:r>
              <a:rPr lang="en-US" altLang="ko-KR" sz="1600" dirty="0" smtClean="0"/>
              <a:t>]</a:t>
            </a:r>
          </a:p>
          <a:p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이상치인지</a:t>
            </a:r>
            <a:r>
              <a:rPr lang="ko-KR" altLang="en-US" sz="1600" dirty="0" smtClean="0"/>
              <a:t> 정확한 판단 기준이 없으며 데이터가 너무 많이 줄어들기 때문에 </a:t>
            </a:r>
            <a:r>
              <a:rPr lang="ko-KR" altLang="en-US" sz="1600" dirty="0" err="1" smtClean="0"/>
              <a:t>이상치를</a:t>
            </a:r>
            <a:r>
              <a:rPr lang="ko-KR" altLang="en-US" sz="1600" dirty="0" smtClean="0"/>
              <a:t> 제거하면 안된다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794332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데이터 현황 </a:t>
            </a:r>
            <a:r>
              <a:rPr lang="en-US" altLang="ko-KR" sz="2400" dirty="0">
                <a:ea typeface="굴림" charset="-127"/>
              </a:rPr>
              <a:t>– </a:t>
            </a:r>
            <a:r>
              <a:rPr lang="ko-KR" altLang="en-US" sz="2400" dirty="0" smtClean="0">
                <a:ea typeface="굴림" charset="-127"/>
              </a:rPr>
              <a:t>그래프 분석</a:t>
            </a:r>
            <a:endParaRPr lang="ko-KR" altLang="en-US" sz="2400" dirty="0">
              <a:ea typeface="굴림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28" y="6491204"/>
            <a:ext cx="1549891" cy="3351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00808"/>
            <a:ext cx="7632848" cy="39594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27784" y="5733256"/>
            <a:ext cx="5832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선형성을</a:t>
            </a:r>
            <a:r>
              <a:rPr lang="ko-KR" altLang="en-US" sz="1600" dirty="0" smtClean="0"/>
              <a:t> 띄는 그래프는 보기 힘들다는 것을 알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496990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데이터 현황 </a:t>
            </a:r>
            <a:r>
              <a:rPr lang="en-US" altLang="ko-KR" sz="2400" dirty="0">
                <a:ea typeface="굴림" charset="-127"/>
              </a:rPr>
              <a:t>– </a:t>
            </a:r>
            <a:r>
              <a:rPr lang="ko-KR" altLang="en-US" sz="2400" dirty="0" err="1" smtClean="0">
                <a:ea typeface="굴림" charset="-127"/>
              </a:rPr>
              <a:t>다중공선성</a:t>
            </a:r>
            <a:r>
              <a:rPr lang="ko-KR" altLang="en-US" sz="2400" dirty="0" smtClean="0">
                <a:ea typeface="굴림" charset="-127"/>
              </a:rPr>
              <a:t> 검사</a:t>
            </a:r>
            <a:endParaRPr lang="ko-KR" altLang="en-US" sz="2400" dirty="0">
              <a:ea typeface="굴림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28" y="6491204"/>
            <a:ext cx="1549891" cy="3351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00192" y="4180346"/>
            <a:ext cx="2942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P-value </a:t>
            </a:r>
            <a:r>
              <a:rPr lang="ko-KR" altLang="en-US" sz="1600" dirty="0" smtClean="0"/>
              <a:t>값이 </a:t>
            </a:r>
            <a:r>
              <a:rPr lang="en-US" altLang="ko-KR" sz="1600" dirty="0" smtClean="0"/>
              <a:t>0.05</a:t>
            </a:r>
            <a:r>
              <a:rPr lang="ko-KR" altLang="en-US" sz="1600" dirty="0" smtClean="0"/>
              <a:t>보다 큰 </a:t>
            </a:r>
            <a:r>
              <a:rPr lang="en-US" altLang="ko-KR" sz="1600" dirty="0" smtClean="0"/>
              <a:t>INDUS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AGE</a:t>
            </a:r>
            <a:r>
              <a:rPr lang="ko-KR" altLang="en-US" sz="1600" dirty="0" smtClean="0"/>
              <a:t>는 유의하다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988840"/>
            <a:ext cx="5297354" cy="438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121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4B11B9-FB2E-440D-8D1F-933ED6D5C0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프레젠테이션(수평선 테마)</Template>
  <TotalTime>54</TotalTime>
  <Words>334</Words>
  <Application>Microsoft Office PowerPoint</Application>
  <PresentationFormat>화면 슬라이드 쇼(4:3)</PresentationFormat>
  <Paragraphs>56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굴림</vt:lpstr>
      <vt:lpstr>Arial</vt:lpstr>
      <vt:lpstr>Times New Roman</vt:lpstr>
      <vt:lpstr>Wingdings</vt:lpstr>
      <vt:lpstr>Level</vt:lpstr>
      <vt:lpstr>PowerPoint 프레젠테이션</vt:lpstr>
      <vt:lpstr>과제 정의</vt:lpstr>
      <vt:lpstr>분석 계획</vt:lpstr>
      <vt:lpstr>데이터 현황 – 데이터 가져오기</vt:lpstr>
      <vt:lpstr>데이터 현황 – 결측치 확인하기</vt:lpstr>
      <vt:lpstr>데이터 현황 – 이상치 확인하기</vt:lpstr>
      <vt:lpstr>데이터 현황 – 이상치 확인하기</vt:lpstr>
      <vt:lpstr>데이터 현황 – 그래프 분석</vt:lpstr>
      <vt:lpstr>데이터 현황 – 다중공선성 검사</vt:lpstr>
      <vt:lpstr>데이터 현황 – 다중공선성 검토</vt:lpstr>
      <vt:lpstr>데이터 현황 – 다중공선성 검토</vt:lpstr>
      <vt:lpstr>데이터 현황 – 후진제거법</vt:lpstr>
      <vt:lpstr>데이터 현황 – 후진제거법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그래디언트</vt:lpstr>
      <vt:lpstr>PowerPoint 프레젠테이션</vt:lpstr>
      <vt:lpstr>예측치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PIRL</dc:creator>
  <cp:keywords/>
  <dc:description/>
  <cp:lastModifiedBy>PIRL</cp:lastModifiedBy>
  <cp:revision>11</cp:revision>
  <dcterms:created xsi:type="dcterms:W3CDTF">2019-05-03T06:57:06Z</dcterms:created>
  <dcterms:modified xsi:type="dcterms:W3CDTF">2019-05-03T07:52:04Z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TC060874521042</vt:lpwstr>
  </property>
</Properties>
</file>