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8" r:id="rId7"/>
    <p:sldId id="333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9" d="100"/>
          <a:sy n="99" d="100"/>
        </p:scale>
        <p:origin x="-1890" y="-8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분류기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Machine Vision </a:t>
            </a:r>
            <a:r>
              <a:rPr lang="ko-KR" altLang="en-US" sz="1200" dirty="0" smtClean="0">
                <a:latin typeface="+mn-ea"/>
              </a:rPr>
              <a:t>검사는 불량을 검출하기 위해 검사 </a:t>
            </a:r>
            <a:r>
              <a:rPr lang="ko-KR" altLang="en-US" sz="1200" dirty="0" err="1" smtClean="0">
                <a:latin typeface="+mn-ea"/>
              </a:rPr>
              <a:t>대상체의</a:t>
            </a:r>
            <a:r>
              <a:rPr lang="ko-KR" altLang="en-US" sz="1200" dirty="0" smtClean="0">
                <a:latin typeface="+mn-ea"/>
              </a:rPr>
              <a:t> 영상에 여러 가지 영상처리 알고리즘을 적용하여 불량의 특성</a:t>
            </a:r>
            <a:r>
              <a:rPr lang="en-US" altLang="ko-KR" sz="1200" dirty="0" smtClean="0">
                <a:latin typeface="+mn-ea"/>
              </a:rPr>
              <a:t>(Feature)</a:t>
            </a:r>
            <a:r>
              <a:rPr lang="ko-KR" altLang="en-US" sz="1200" dirty="0" smtClean="0">
                <a:latin typeface="+mn-ea"/>
              </a:rPr>
              <a:t>를 수치화 한 후 이를 기반으로 검사 </a:t>
            </a:r>
            <a:r>
              <a:rPr lang="ko-KR" altLang="en-US" sz="1200" dirty="0" err="1" smtClean="0">
                <a:latin typeface="+mn-ea"/>
              </a:rPr>
              <a:t>대상체의</a:t>
            </a:r>
            <a:r>
              <a:rPr lang="ko-KR" altLang="en-US" sz="1200" dirty="0" smtClean="0">
                <a:latin typeface="+mn-ea"/>
              </a:rPr>
              <a:t> 양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불을 판정함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i="1" dirty="0" smtClean="0">
                <a:latin typeface="+mn-ea"/>
              </a:rPr>
              <a:t> </a:t>
            </a: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양불 판정 시 육안으로는 쉽게 식별 가능하나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특성을 수치화하여 판정하는 검사의 특성 상 모든 특성을 수치화 할 수 없는 문제로 인한 오인식이 존재함</a:t>
            </a:r>
            <a:endParaRPr lang="en-US" altLang="ko-KR" sz="1200" i="1" dirty="0">
              <a:latin typeface="+mn-ea"/>
            </a:endParaRPr>
          </a:p>
          <a:p>
            <a:pPr marL="269875"/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의 특성에 따른 각기 다른 알고리즘을 적용해야 하는 경우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911225" lvl="1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같은 </a:t>
            </a:r>
            <a:r>
              <a:rPr lang="en-US" altLang="ko-KR" sz="1200" dirty="0" smtClean="0">
                <a:latin typeface="+mn-ea"/>
              </a:rPr>
              <a:t>Type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라 하더라도 공정의 문제로 인해 조명의 반사 특성이 다른 경우 존재</a:t>
            </a:r>
            <a:endParaRPr lang="en-US" altLang="ko-KR" sz="1200" dirty="0" smtClean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형상 분석의 어려움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의 형상의 경우 수치화된 </a:t>
            </a:r>
            <a:r>
              <a:rPr lang="ko-KR" altLang="en-US" sz="1200" dirty="0" smtClean="0">
                <a:latin typeface="+mn-ea"/>
              </a:rPr>
              <a:t>값으로 </a:t>
            </a:r>
            <a:r>
              <a:rPr lang="ko-KR" altLang="en-US" sz="1200" dirty="0" smtClean="0">
                <a:latin typeface="+mn-ea"/>
              </a:rPr>
              <a:t>대략적으로 파악이 </a:t>
            </a:r>
            <a:r>
              <a:rPr lang="ko-KR" altLang="en-US" sz="1200" dirty="0" smtClean="0">
                <a:latin typeface="+mn-ea"/>
              </a:rPr>
              <a:t>가능하나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Detail</a:t>
            </a:r>
            <a:r>
              <a:rPr lang="ko-KR" altLang="en-US" sz="1200" dirty="0" smtClean="0">
                <a:latin typeface="+mn-ea"/>
              </a:rPr>
              <a:t>한 형상의 경우 분석이 어려움</a:t>
            </a:r>
            <a:endParaRPr lang="en-US" altLang="ko-KR" sz="1200" dirty="0" smtClean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+mn-ea"/>
              </a:rPr>
              <a:t>특성 분류의 문제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일반적으로 </a:t>
            </a:r>
            <a:r>
              <a:rPr lang="en-US" altLang="ko-KR" sz="1200" dirty="0" smtClean="0">
                <a:latin typeface="+mn-ea"/>
              </a:rPr>
              <a:t>Machine </a:t>
            </a:r>
            <a:r>
              <a:rPr lang="en-US" altLang="ko-KR" sz="1200" dirty="0" smtClean="0">
                <a:latin typeface="+mn-ea"/>
              </a:rPr>
              <a:t>Vision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AI</a:t>
            </a:r>
            <a:r>
              <a:rPr lang="ko-KR" altLang="en-US" sz="1200" dirty="0" smtClean="0">
                <a:latin typeface="+mn-ea"/>
              </a:rPr>
              <a:t>의 경우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Gray Scale(</a:t>
            </a:r>
            <a:r>
              <a:rPr lang="ko-KR" altLang="en-US" sz="1200" dirty="0" smtClean="0">
                <a:latin typeface="+mn-ea"/>
              </a:rPr>
              <a:t>흑백</a:t>
            </a:r>
            <a:r>
              <a:rPr lang="en-US" altLang="ko-KR" sz="1200" dirty="0" smtClean="0">
                <a:latin typeface="+mn-ea"/>
              </a:rPr>
              <a:t>) Camera</a:t>
            </a:r>
            <a:r>
              <a:rPr lang="ko-KR" altLang="en-US" sz="1200" dirty="0" smtClean="0">
                <a:latin typeface="+mn-ea"/>
              </a:rPr>
              <a:t>로 영상을 획득하여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이를 </a:t>
            </a:r>
            <a:r>
              <a:rPr lang="en-US" altLang="ko-KR" sz="1200" dirty="0" smtClean="0">
                <a:latin typeface="+mn-ea"/>
              </a:rPr>
              <a:t>CNN</a:t>
            </a:r>
            <a:r>
              <a:rPr lang="ko-KR" altLang="en-US" sz="1200" dirty="0" smtClean="0">
                <a:latin typeface="+mn-ea"/>
              </a:rPr>
              <a:t>에 적용함</a:t>
            </a:r>
            <a:endParaRPr lang="en-US" altLang="ko-KR" sz="1200" dirty="0" smtClean="0">
              <a:latin typeface="+mn-ea"/>
            </a:endParaRP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단일 영상에서 확보할 수 있는 특성의 한계가 존재함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" y="5320904"/>
            <a:ext cx="1596825" cy="93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0" y="5323484"/>
            <a:ext cx="913575" cy="9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/>
        </p:blipFill>
        <p:spPr bwMode="auto">
          <a:xfrm>
            <a:off x="3167705" y="5322084"/>
            <a:ext cx="900239" cy="9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5085184"/>
            <a:ext cx="3456384" cy="145152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4542196" y="5546107"/>
            <a:ext cx="2622092" cy="2937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62042" y="6263734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 </a:t>
            </a:r>
            <a:r>
              <a:rPr lang="ko-KR" altLang="en-US" sz="1100" dirty="0" smtClean="0"/>
              <a:t>알고리즘 분기 필요 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6120208"/>
            <a:ext cx="14285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 </a:t>
            </a:r>
            <a:r>
              <a:rPr lang="ko-KR" altLang="en-US" sz="1100" dirty="0" smtClean="0"/>
              <a:t>형상 분석 필요 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0" y="4075532"/>
            <a:ext cx="3227922" cy="26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다양한 조명 조건에서 각각의 특성</a:t>
            </a:r>
            <a:r>
              <a:rPr lang="en-US" altLang="ko-KR" sz="1200" dirty="0" smtClean="0">
                <a:latin typeface="+mn-ea"/>
              </a:rPr>
              <a:t>(Feature)</a:t>
            </a:r>
            <a:r>
              <a:rPr lang="ko-KR" altLang="en-US" sz="1200" dirty="0" smtClean="0">
                <a:latin typeface="+mn-ea"/>
              </a:rPr>
              <a:t>이 포함된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장의 </a:t>
            </a:r>
            <a:r>
              <a:rPr lang="en-US" altLang="ko-KR" sz="1200" dirty="0" smtClean="0">
                <a:latin typeface="+mn-ea"/>
              </a:rPr>
              <a:t>Gray Scale </a:t>
            </a:r>
            <a:r>
              <a:rPr lang="ko-KR" altLang="en-US" sz="1200" dirty="0" smtClean="0">
                <a:latin typeface="+mn-ea"/>
              </a:rPr>
              <a:t>영상으로 </a:t>
            </a:r>
            <a:r>
              <a:rPr lang="en-US" altLang="ko-KR" sz="1200" dirty="0" smtClean="0">
                <a:latin typeface="+mn-ea"/>
              </a:rPr>
              <a:t>Pseudo Color </a:t>
            </a:r>
            <a:r>
              <a:rPr lang="ko-KR" altLang="en-US" sz="1200" dirty="0" smtClean="0">
                <a:latin typeface="+mn-ea"/>
              </a:rPr>
              <a:t>영상을 생성하여 이를 </a:t>
            </a:r>
            <a:r>
              <a:rPr lang="en-US" altLang="ko-KR" sz="1200" dirty="0" smtClean="0">
                <a:latin typeface="+mn-ea"/>
              </a:rPr>
              <a:t>CNN</a:t>
            </a:r>
            <a:r>
              <a:rPr lang="ko-KR" altLang="en-US" sz="1200" dirty="0" smtClean="0">
                <a:latin typeface="+mn-ea"/>
              </a:rPr>
              <a:t>에 적용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 marL="808038" lvl="1" indent="-182563" defTabSz="808038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조명의 조사 각도나 색상 등을 다르게 하여 획득한 영상 중 검출하고자 하는 특성이 명확한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개의 영상을 선별하여 이를 </a:t>
            </a:r>
            <a:r>
              <a:rPr lang="en-US" altLang="ko-KR" sz="1200" dirty="0" smtClean="0">
                <a:latin typeface="+mn-ea"/>
              </a:rPr>
              <a:t>RGB</a:t>
            </a:r>
            <a:r>
              <a:rPr lang="ko-KR" altLang="en-US" sz="1200" dirty="0" smtClean="0">
                <a:latin typeface="+mn-ea"/>
              </a:rPr>
              <a:t>에 각각 할당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하나의 </a:t>
            </a:r>
            <a:r>
              <a:rPr lang="en-US" altLang="ko-KR" sz="1200" dirty="0" smtClean="0">
                <a:latin typeface="+mn-ea"/>
              </a:rPr>
              <a:t>Pseudo Color </a:t>
            </a:r>
            <a:r>
              <a:rPr lang="ko-KR" altLang="en-US" sz="1200" dirty="0" smtClean="0">
                <a:latin typeface="+mn-ea"/>
              </a:rPr>
              <a:t>영상으로 조합하여 최대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개의 특성을 사용한 신경망을 구성</a:t>
            </a:r>
            <a:endParaRPr lang="en-US" altLang="ko-KR" sz="1200" dirty="0">
              <a:latin typeface="+mn-ea"/>
            </a:endParaRPr>
          </a:p>
          <a:p>
            <a:endParaRPr lang="en-US" altLang="ko-KR" sz="8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 smtClean="0">
                <a:latin typeface="+mn-ea"/>
              </a:rPr>
              <a:t>Gray Scale </a:t>
            </a:r>
            <a:r>
              <a:rPr lang="ko-KR" altLang="en-US" sz="1200" dirty="0" smtClean="0">
                <a:latin typeface="+mn-ea"/>
              </a:rPr>
              <a:t>영상으로 분류 시보다 정확도 향상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아래의 예시는 반도체 </a:t>
            </a:r>
            <a:r>
              <a:rPr lang="en-US" altLang="ko-KR" sz="1200" dirty="0" smtClean="0">
                <a:latin typeface="+mn-ea"/>
              </a:rPr>
              <a:t>Ball Grid Array Package</a:t>
            </a:r>
            <a:r>
              <a:rPr lang="ko-KR" altLang="en-US" sz="1200" dirty="0" smtClean="0">
                <a:latin typeface="+mn-ea"/>
              </a:rPr>
              <a:t>에서 기판과 접점 역할을 하는 </a:t>
            </a:r>
            <a:r>
              <a:rPr lang="en-US" altLang="ko-KR" sz="1200" dirty="0" smtClean="0">
                <a:latin typeface="+mn-ea"/>
              </a:rPr>
              <a:t>Ball</a:t>
            </a:r>
            <a:r>
              <a:rPr lang="ko-KR" altLang="en-US" sz="1200" dirty="0" smtClean="0">
                <a:latin typeface="+mn-ea"/>
              </a:rPr>
              <a:t>에서 일반 </a:t>
            </a:r>
            <a:r>
              <a:rPr lang="en-US" altLang="ko-KR" sz="1200" dirty="0" smtClean="0">
                <a:latin typeface="+mn-ea"/>
              </a:rPr>
              <a:t>Ball</a:t>
            </a:r>
            <a:r>
              <a:rPr lang="ko-KR" altLang="en-US" sz="1200" dirty="0" smtClean="0">
                <a:latin typeface="+mn-ea"/>
              </a:rPr>
              <a:t>과 </a:t>
            </a:r>
            <a:r>
              <a:rPr lang="en-US" altLang="ko-KR" sz="1200" dirty="0" smtClean="0">
                <a:latin typeface="+mn-ea"/>
              </a:rPr>
              <a:t>Shiny Ball</a:t>
            </a:r>
            <a:r>
              <a:rPr lang="ko-KR" altLang="en-US" sz="1200" dirty="0" smtClean="0">
                <a:latin typeface="+mn-ea"/>
              </a:rPr>
              <a:t>을 분류하기 위한 </a:t>
            </a:r>
            <a:r>
              <a:rPr lang="en-US" altLang="ko-KR" sz="1200" dirty="0" smtClean="0">
                <a:latin typeface="+mn-ea"/>
              </a:rPr>
              <a:t>Pseudo Color </a:t>
            </a:r>
            <a:r>
              <a:rPr lang="ko-KR" altLang="en-US" sz="1200" dirty="0" smtClean="0">
                <a:latin typeface="+mn-ea"/>
              </a:rPr>
              <a:t>영상 생성 과정으로 아래의 경우 </a:t>
            </a:r>
            <a:r>
              <a:rPr lang="en-US" altLang="ko-KR" sz="1200" dirty="0" smtClean="0">
                <a:latin typeface="+mn-ea"/>
              </a:rPr>
              <a:t>ResNet-18</a:t>
            </a:r>
            <a:r>
              <a:rPr lang="ko-KR" altLang="en-US" sz="1200" dirty="0" smtClean="0">
                <a:latin typeface="+mn-ea"/>
              </a:rPr>
              <a:t>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기준으로 </a:t>
            </a:r>
            <a:r>
              <a:rPr lang="en-US" altLang="ko-KR" sz="1200" dirty="0" smtClean="0">
                <a:latin typeface="+mn-ea"/>
              </a:rPr>
              <a:t>Gray Scale </a:t>
            </a:r>
            <a:r>
              <a:rPr lang="ko-KR" altLang="en-US" sz="1200" dirty="0" smtClean="0">
                <a:latin typeface="+mn-ea"/>
              </a:rPr>
              <a:t>영상만 사용할 경우 </a:t>
            </a:r>
            <a:r>
              <a:rPr lang="en-US" altLang="ko-KR" sz="1200" dirty="0" smtClean="0">
                <a:latin typeface="+mn-ea"/>
              </a:rPr>
              <a:t>Epoch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24</a:t>
            </a:r>
            <a:r>
              <a:rPr lang="ko-KR" altLang="en-US" sz="1200" dirty="0" smtClean="0">
                <a:latin typeface="+mn-ea"/>
              </a:rPr>
              <a:t>기준 </a:t>
            </a:r>
            <a:r>
              <a:rPr lang="ko-KR" altLang="en-US" sz="1200" dirty="0" err="1" smtClean="0">
                <a:latin typeface="+mn-ea"/>
              </a:rPr>
              <a:t>정확률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98.9% , Pseudo Color</a:t>
            </a:r>
            <a:r>
              <a:rPr lang="ko-KR" altLang="en-US" sz="1200" dirty="0" smtClean="0">
                <a:latin typeface="+mn-ea"/>
              </a:rPr>
              <a:t>의 경우 </a:t>
            </a:r>
            <a:r>
              <a:rPr lang="en-US" altLang="ko-KR" sz="1200" dirty="0" smtClean="0">
                <a:latin typeface="+mn-ea"/>
              </a:rPr>
              <a:t>Epoch 2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 err="1" smtClean="0">
                <a:latin typeface="+mn-ea"/>
              </a:rPr>
              <a:t>정확률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100%</a:t>
            </a:r>
            <a:r>
              <a:rPr lang="ko-KR" altLang="en-US" sz="1200" dirty="0" smtClean="0">
                <a:latin typeface="+mn-ea"/>
              </a:rPr>
              <a:t>를 확인함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9363"/>
            <a:ext cx="3240360" cy="268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59832" y="5877272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 </a:t>
            </a:r>
            <a:r>
              <a:rPr lang="ko-KR" altLang="en-US" sz="1100" dirty="0" smtClean="0"/>
              <a:t>일반 </a:t>
            </a:r>
            <a:r>
              <a:rPr lang="en-US" altLang="ko-KR" sz="1100" dirty="0" smtClean="0"/>
              <a:t>Ball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1690" y="587727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 Shiny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Ball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세부 </a:t>
            </a: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 smtClean="0">
                <a:latin typeface="+mn-ea"/>
              </a:rPr>
              <a:t>Gray Scale </a:t>
            </a:r>
            <a:r>
              <a:rPr lang="ko-KR" altLang="en-US" sz="1200" dirty="0" smtClean="0">
                <a:latin typeface="+mn-ea"/>
              </a:rPr>
              <a:t>영상으로 분류 시보다 정확도 향상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불량에 해당하는 부분의 </a:t>
            </a:r>
            <a:r>
              <a:rPr lang="ko-KR" altLang="en-US" sz="1200" dirty="0" err="1" smtClean="0">
                <a:latin typeface="+mn-ea"/>
              </a:rPr>
              <a:t>후보군을</a:t>
            </a:r>
            <a:r>
              <a:rPr lang="ko-KR" altLang="en-US" sz="1200" dirty="0" smtClean="0">
                <a:latin typeface="+mn-ea"/>
              </a:rPr>
              <a:t> 기존 알고리즘으로 검출한 후</a:t>
            </a:r>
            <a:r>
              <a:rPr lang="en-US" altLang="ko-KR" sz="1200" dirty="0" smtClean="0">
                <a:latin typeface="+mn-ea"/>
              </a:rPr>
              <a:t>, AI</a:t>
            </a:r>
            <a:r>
              <a:rPr lang="ko-KR" altLang="en-US" sz="1200" dirty="0" smtClean="0">
                <a:latin typeface="+mn-ea"/>
              </a:rPr>
              <a:t>로 실제 양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불을 분류하는 것이 최종 목표</a:t>
            </a:r>
            <a:endParaRPr lang="en-US" altLang="ko-KR" sz="1200" dirty="0" smtClean="0">
              <a:latin typeface="+mn-ea"/>
            </a:endParaRP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아래의 </a:t>
            </a:r>
            <a:r>
              <a:rPr lang="ko-KR" altLang="en-US" sz="1200" dirty="0" smtClean="0">
                <a:latin typeface="+mn-ea"/>
              </a:rPr>
              <a:t>그림은 다양한 조명 조사 방식에 대한 부분으로 적색 </a:t>
            </a:r>
            <a:r>
              <a:rPr lang="en-US" altLang="ko-KR" sz="1200" dirty="0" smtClean="0">
                <a:latin typeface="+mn-ea"/>
              </a:rPr>
              <a:t>Box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내의 조명 방식이 현재 본인이 재직 중인 회사의 장비에 적용된 조명 시스템으로 다양한 조명 조건으로 영상을 획득한 후 </a:t>
            </a:r>
            <a:r>
              <a:rPr lang="en-US" altLang="ko-KR" sz="1200" dirty="0" smtClean="0">
                <a:latin typeface="+mn-ea"/>
              </a:rPr>
              <a:t>Pseudo Color </a:t>
            </a:r>
            <a:r>
              <a:rPr lang="ko-KR" altLang="en-US" sz="1200" dirty="0" smtClean="0">
                <a:latin typeface="+mn-ea"/>
              </a:rPr>
              <a:t>영상으로 합성 예정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31" y="2420888"/>
            <a:ext cx="6409215" cy="390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64022" y="3573016"/>
            <a:ext cx="3840025" cy="27481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39" y="4618602"/>
            <a:ext cx="505416" cy="5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01" y="5733255"/>
            <a:ext cx="508689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13585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df922d41-91bf-45f8-8b2c-e1591bc010d5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6676</TotalTime>
  <Words>476</Words>
  <Application>Microsoft Office PowerPoint</Application>
  <PresentationFormat>화면 슬라이드 쇼(4:3)</PresentationFormat>
  <Paragraphs>73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371</cp:revision>
  <cp:lastPrinted>2019-09-16T00:28:29Z</cp:lastPrinted>
  <dcterms:created xsi:type="dcterms:W3CDTF">2017-03-29T07:13:25Z</dcterms:created>
  <dcterms:modified xsi:type="dcterms:W3CDTF">2021-09-09T11:51:42Z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