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331" r:id="rId6"/>
    <p:sldId id="328" r:id="rId7"/>
    <p:sldId id="333" r:id="rId8"/>
    <p:sldId id="334" r:id="rId9"/>
    <p:sldId id="350" r:id="rId10"/>
    <p:sldId id="335" r:id="rId11"/>
    <p:sldId id="337" r:id="rId12"/>
    <p:sldId id="338" r:id="rId13"/>
    <p:sldId id="339" r:id="rId14"/>
    <p:sldId id="340" r:id="rId15"/>
    <p:sldId id="342" r:id="rId16"/>
    <p:sldId id="343" r:id="rId17"/>
    <p:sldId id="344" r:id="rId18"/>
    <p:sldId id="346" r:id="rId19"/>
    <p:sldId id="347" r:id="rId20"/>
    <p:sldId id="348" r:id="rId21"/>
    <p:sldId id="353" r:id="rId22"/>
    <p:sldId id="351" r:id="rId23"/>
    <p:sldId id="352" r:id="rId24"/>
    <p:sldId id="268" r:id="rId2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8539" autoAdjust="0"/>
  </p:normalViewPr>
  <p:slideViewPr>
    <p:cSldViewPr>
      <p:cViewPr>
        <p:scale>
          <a:sx n="100" d="100"/>
          <a:sy n="100" d="100"/>
        </p:scale>
        <p:origin x="-1860" y="-54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IntekPlus\Desktop\&#54217;&#44512;&#48764;&#44256;%20&#52572;&#49567;&#44050;%20&#44592;&#51456;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IntekPlus\Desktop\&#54217;&#44512;&#48764;&#44256;%20&#52572;&#49567;&#44050;%20&#44592;&#51456;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3.xml"/><Relationship Id="rId4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'원본 데이터'!$C$21489:$AH$21489</c:f>
              <c:numCache>
                <c:formatCode>General</c:formatCode>
                <c:ptCount val="32"/>
                <c:pt idx="0">
                  <c:v>7.7185389999999998</c:v>
                </c:pt>
                <c:pt idx="1">
                  <c:v>7.7888130000000002</c:v>
                </c:pt>
                <c:pt idx="2">
                  <c:v>7.858466</c:v>
                </c:pt>
                <c:pt idx="3">
                  <c:v>8.0833759999999995</c:v>
                </c:pt>
                <c:pt idx="4">
                  <c:v>8.3175080000000001</c:v>
                </c:pt>
                <c:pt idx="5">
                  <c:v>8.7360489999999995</c:v>
                </c:pt>
                <c:pt idx="6">
                  <c:v>9.1840720000000005</c:v>
                </c:pt>
                <c:pt idx="7">
                  <c:v>9.5415530000000004</c:v>
                </c:pt>
                <c:pt idx="8">
                  <c:v>9.6459729999999997</c:v>
                </c:pt>
                <c:pt idx="9">
                  <c:v>9.4000839999999997</c:v>
                </c:pt>
                <c:pt idx="10">
                  <c:v>9.0547579999999996</c:v>
                </c:pt>
                <c:pt idx="11">
                  <c:v>8.7468959999999996</c:v>
                </c:pt>
                <c:pt idx="12">
                  <c:v>8.4128469999999993</c:v>
                </c:pt>
                <c:pt idx="13">
                  <c:v>8.0818119999999993</c:v>
                </c:pt>
                <c:pt idx="14">
                  <c:v>7.9362089999999998</c:v>
                </c:pt>
                <c:pt idx="15">
                  <c:v>7.8693970000000002</c:v>
                </c:pt>
                <c:pt idx="16">
                  <c:v>7.8298629999999996</c:v>
                </c:pt>
                <c:pt idx="17">
                  <c:v>7.8975929999999996</c:v>
                </c:pt>
                <c:pt idx="18">
                  <c:v>7.9493729999999996</c:v>
                </c:pt>
                <c:pt idx="19">
                  <c:v>8.0794530000000009</c:v>
                </c:pt>
                <c:pt idx="20">
                  <c:v>8.2878139999999991</c:v>
                </c:pt>
                <c:pt idx="21">
                  <c:v>8.5840580000000006</c:v>
                </c:pt>
                <c:pt idx="22">
                  <c:v>9.0024359999999994</c:v>
                </c:pt>
                <c:pt idx="23">
                  <c:v>9.3832909999999998</c:v>
                </c:pt>
                <c:pt idx="24">
                  <c:v>9.6498790000000003</c:v>
                </c:pt>
                <c:pt idx="25">
                  <c:v>9.609909</c:v>
                </c:pt>
                <c:pt idx="26">
                  <c:v>9.2552990000000008</c:v>
                </c:pt>
                <c:pt idx="27">
                  <c:v>8.8683829999999997</c:v>
                </c:pt>
                <c:pt idx="28">
                  <c:v>8.3935139999999997</c:v>
                </c:pt>
                <c:pt idx="29">
                  <c:v>8.0870429999999995</c:v>
                </c:pt>
                <c:pt idx="30">
                  <c:v>7.8609470000000004</c:v>
                </c:pt>
                <c:pt idx="31">
                  <c:v>7.7609279999999998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1CF-485D-A8A9-7A49CD7A0F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773824"/>
        <c:axId val="216688896"/>
      </c:lineChart>
      <c:catAx>
        <c:axId val="1497738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6688896"/>
        <c:crosses val="autoZero"/>
        <c:auto val="1"/>
        <c:lblAlgn val="ctr"/>
        <c:lblOffset val="100"/>
        <c:noMultiLvlLbl val="0"/>
      </c:catAx>
      <c:valAx>
        <c:axId val="216688896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9773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'원본 데이터'!$C$21498:$AH$21498</c:f>
              <c:numCache>
                <c:formatCode>General</c:formatCode>
                <c:ptCount val="32"/>
                <c:pt idx="0">
                  <c:v>7.3211440000000003</c:v>
                </c:pt>
                <c:pt idx="1">
                  <c:v>7.5423559999999998</c:v>
                </c:pt>
                <c:pt idx="2">
                  <c:v>7.7768350000000002</c:v>
                </c:pt>
                <c:pt idx="3">
                  <c:v>8.0778409999999994</c:v>
                </c:pt>
                <c:pt idx="4">
                  <c:v>8.3332800000000002</c:v>
                </c:pt>
                <c:pt idx="5">
                  <c:v>8.7104850000000003</c:v>
                </c:pt>
                <c:pt idx="6">
                  <c:v>8.8806419999999999</c:v>
                </c:pt>
                <c:pt idx="7">
                  <c:v>8.9932250000000007</c:v>
                </c:pt>
                <c:pt idx="8">
                  <c:v>9.0010879999999993</c:v>
                </c:pt>
                <c:pt idx="9">
                  <c:v>8.9397120000000001</c:v>
                </c:pt>
                <c:pt idx="10">
                  <c:v>8.6957210000000007</c:v>
                </c:pt>
                <c:pt idx="11">
                  <c:v>8.5123090000000001</c:v>
                </c:pt>
                <c:pt idx="12">
                  <c:v>8.2578530000000008</c:v>
                </c:pt>
                <c:pt idx="13">
                  <c:v>7.9386080000000003</c:v>
                </c:pt>
                <c:pt idx="14">
                  <c:v>7.7762079999999996</c:v>
                </c:pt>
                <c:pt idx="15">
                  <c:v>7.5139050000000003</c:v>
                </c:pt>
                <c:pt idx="16">
                  <c:v>7.3562969999999996</c:v>
                </c:pt>
                <c:pt idx="17">
                  <c:v>7.3065559999999996</c:v>
                </c:pt>
                <c:pt idx="18">
                  <c:v>7.3211339999999998</c:v>
                </c:pt>
                <c:pt idx="19">
                  <c:v>7.3895549999999997</c:v>
                </c:pt>
                <c:pt idx="20">
                  <c:v>7.3920240000000002</c:v>
                </c:pt>
                <c:pt idx="21">
                  <c:v>7.7213750000000001</c:v>
                </c:pt>
                <c:pt idx="22">
                  <c:v>9.1453740000000003</c:v>
                </c:pt>
                <c:pt idx="23">
                  <c:v>9.5020749999999996</c:v>
                </c:pt>
                <c:pt idx="24">
                  <c:v>9.605969</c:v>
                </c:pt>
                <c:pt idx="25">
                  <c:v>9.7272590000000001</c:v>
                </c:pt>
                <c:pt idx="26">
                  <c:v>9.0410419999999991</c:v>
                </c:pt>
                <c:pt idx="27">
                  <c:v>7.8546849999999999</c:v>
                </c:pt>
                <c:pt idx="28">
                  <c:v>7.4347469999999998</c:v>
                </c:pt>
                <c:pt idx="29">
                  <c:v>7.1916070000000003</c:v>
                </c:pt>
                <c:pt idx="30">
                  <c:v>7.1622279999999998</c:v>
                </c:pt>
                <c:pt idx="31">
                  <c:v>7.1479010000000001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977-4B9C-BAD2-A6CC669EC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681664"/>
        <c:axId val="216690624"/>
      </c:lineChart>
      <c:catAx>
        <c:axId val="149681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6690624"/>
        <c:crosses val="autoZero"/>
        <c:auto val="1"/>
        <c:lblAlgn val="ctr"/>
        <c:lblOffset val="100"/>
        <c:noMultiLvlLbl val="0"/>
      </c:catAx>
      <c:valAx>
        <c:axId val="216690624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968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Sheet1!$C$5</c:f>
              <c:strCache>
                <c:ptCount val="1"/>
                <c:pt idx="0">
                  <c:v>Pseudo Color 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Sheet1!$B$6:$B$10</c:f>
              <c:strCache>
                <c:ptCount val="5"/>
                <c:pt idx="0">
                  <c:v>1차</c:v>
                </c:pt>
                <c:pt idx="1">
                  <c:v>2차</c:v>
                </c:pt>
                <c:pt idx="2">
                  <c:v>3차</c:v>
                </c:pt>
                <c:pt idx="3">
                  <c:v>4차</c:v>
                </c:pt>
                <c:pt idx="4">
                  <c:v>5차</c:v>
                </c:pt>
              </c:strCache>
            </c:strRef>
          </c:xVal>
          <c:yVal>
            <c:numRef>
              <c:f>Sheet1!$C$6:$C$10</c:f>
              <c:numCache>
                <c:formatCode>0.0%</c:formatCode>
                <c:ptCount val="5"/>
                <c:pt idx="0">
                  <c:v>0.86538499999999996</c:v>
                </c:pt>
                <c:pt idx="1">
                  <c:v>0.86858999999999997</c:v>
                </c:pt>
                <c:pt idx="2">
                  <c:v>0.87820500000000001</c:v>
                </c:pt>
                <c:pt idx="3">
                  <c:v>0.86217900000000003</c:v>
                </c:pt>
                <c:pt idx="4">
                  <c:v>0.85897400000000002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52F-437F-A48E-7A1CF7EE9A92}"/>
            </c:ext>
          </c:extLst>
        </c:ser>
        <c:ser>
          <c:idx val="1"/>
          <c:order val="1"/>
          <c:tx>
            <c:strRef>
              <c:f>Sheet1!$D$5</c:f>
              <c:strCache>
                <c:ptCount val="1"/>
                <c:pt idx="0">
                  <c:v>Real Color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Sheet1!$B$6:$B$10</c:f>
              <c:strCache>
                <c:ptCount val="5"/>
                <c:pt idx="0">
                  <c:v>1차</c:v>
                </c:pt>
                <c:pt idx="1">
                  <c:v>2차</c:v>
                </c:pt>
                <c:pt idx="2">
                  <c:v>3차</c:v>
                </c:pt>
                <c:pt idx="3">
                  <c:v>4차</c:v>
                </c:pt>
                <c:pt idx="4">
                  <c:v>5차</c:v>
                </c:pt>
              </c:strCache>
            </c:strRef>
          </c:xVal>
          <c:yVal>
            <c:numRef>
              <c:f>Sheet1!$D$6:$D$10</c:f>
              <c:numCache>
                <c:formatCode>0.0%</c:formatCode>
                <c:ptCount val="5"/>
                <c:pt idx="0">
                  <c:v>0.836538</c:v>
                </c:pt>
                <c:pt idx="1">
                  <c:v>0.86217900000000003</c:v>
                </c:pt>
                <c:pt idx="2">
                  <c:v>0.836538</c:v>
                </c:pt>
                <c:pt idx="3">
                  <c:v>0.83333299999999999</c:v>
                </c:pt>
                <c:pt idx="4">
                  <c:v>0.836538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52F-437F-A48E-7A1CF7EE9A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525568"/>
        <c:axId val="149526144"/>
      </c:scatterChart>
      <c:valAx>
        <c:axId val="149525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9526144"/>
        <c:crosses val="autoZero"/>
        <c:crossBetween val="midCat"/>
      </c:valAx>
      <c:valAx>
        <c:axId val="14952614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9525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ko-KR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64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559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803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2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695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79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262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64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6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image" Target="../media/image51.png"/><Relationship Id="rId7" Type="http://schemas.openxmlformats.org/officeDocument/2006/relationships/image" Target="../media/image55.jpe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eg"/><Relationship Id="rId11" Type="http://schemas.openxmlformats.org/officeDocument/2006/relationships/image" Target="../media/image59.png"/><Relationship Id="rId5" Type="http://schemas.openxmlformats.org/officeDocument/2006/relationships/image" Target="../media/image53.jpeg"/><Relationship Id="rId10" Type="http://schemas.openxmlformats.org/officeDocument/2006/relationships/image" Target="../media/image58.jpeg"/><Relationship Id="rId4" Type="http://schemas.openxmlformats.org/officeDocument/2006/relationships/image" Target="../media/image52.jpeg"/><Relationship Id="rId9" Type="http://schemas.openxmlformats.org/officeDocument/2006/relationships/image" Target="../media/image5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utorials.pytorch.kr/beginner/transfer_learning_tutorial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7" Type="http://schemas.openxmlformats.org/officeDocument/2006/relationships/image" Target="../media/image6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jpe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1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39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chart" Target="../charts/chart2.xml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2021.  12.  9.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영상 합성을 통해 인식률 향상이 가능한 </a:t>
            </a: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CNN 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 머신 비전 분류기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2020254015</a:t>
            </a: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효 중</a:t>
            </a:r>
          </a:p>
        </p:txBody>
      </p:sp>
      <p:grpSp>
        <p:nvGrpSpPr>
          <p:cNvPr id="9" name="그룹 10">
            <a:extLst>
              <a:ext uri="{FF2B5EF4-FFF2-40B4-BE49-F238E27FC236}">
                <a16:creationId xmlns:a16="http://schemas.microsoft.com/office/drawing/2014/main" xmlns="" id="{7B4603E3-6F73-4277-A2D5-F38118315D9E}"/>
              </a:ext>
            </a:extLst>
          </p:cNvPr>
          <p:cNvGrpSpPr/>
          <p:nvPr/>
        </p:nvGrpSpPr>
        <p:grpSpPr>
          <a:xfrm>
            <a:off x="72008" y="86118"/>
            <a:ext cx="9071992" cy="678586"/>
            <a:chOff x="157020" y="3061083"/>
            <a:chExt cx="8712968" cy="67858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8115F049-01BC-42C5-A3B1-17228E28A4B6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 dirty="0" err="1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프로젝트」최종</a:t>
              </a: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발표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0C3E303B-A848-4B3F-860E-87F32DADD141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분류 대상 선정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037EF9-F57B-4576-A279-BA45508DE27C}"/>
              </a:ext>
            </a:extLst>
          </p:cNvPr>
          <p:cNvSpPr txBox="1"/>
          <p:nvPr/>
        </p:nvSpPr>
        <p:spPr>
          <a:xfrm>
            <a:off x="155912" y="944638"/>
            <a:ext cx="8808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반도체 구성 부품 검사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n-ea"/>
              </a:rPr>
              <a:t>Ball or Bump </a:t>
            </a:r>
            <a:r>
              <a:rPr lang="ko-KR" altLang="en-US" sz="1200" dirty="0">
                <a:latin typeface="+mn-ea"/>
              </a:rPr>
              <a:t>돌기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405" y="3345533"/>
            <a:ext cx="6748452" cy="8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405" y="4206295"/>
            <a:ext cx="6741784" cy="80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407" y="1612269"/>
            <a:ext cx="6721779" cy="78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0963" y="1863872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[ Color ]</a:t>
            </a:r>
            <a:endParaRPr lang="ko-KR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06780" y="2740296"/>
            <a:ext cx="680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[ Red ]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907" y="3607140"/>
            <a:ext cx="83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B050"/>
                </a:solidFill>
              </a:rPr>
              <a:t>[ Green ]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033" y="4471236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</a:rPr>
              <a:t>[ Blue ]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6988" y="5085184"/>
            <a:ext cx="7989446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/>
              <a:t> 조명의 색상은 다르지만 조명의 조사 각도나 다른 환경이 유사하여 각 컬러 채널의 특성이 동일함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/>
              <a:t> </a:t>
            </a:r>
            <a:r>
              <a:rPr lang="ko-KR" altLang="en-US" sz="1200" dirty="0"/>
              <a:t>컬러 영상을 획득 시 우측과 같은 구조의 조명에서 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 2~10</a:t>
            </a:r>
            <a:r>
              <a:rPr lang="ko-KR" altLang="en-US" sz="1200" dirty="0"/>
              <a:t>을 각 색상 별로 </a:t>
            </a:r>
            <a:r>
              <a:rPr lang="en-US" altLang="ko-KR" sz="1200" dirty="0"/>
              <a:t>3</a:t>
            </a:r>
            <a:r>
              <a:rPr lang="ko-KR" altLang="en-US" sz="1200" dirty="0"/>
              <a:t>장 획득  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410" y="2478689"/>
            <a:ext cx="6728447" cy="8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2" b="9647"/>
          <a:stretch/>
        </p:blipFill>
        <p:spPr bwMode="auto">
          <a:xfrm>
            <a:off x="6660232" y="5436714"/>
            <a:ext cx="1646626" cy="129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분류 대상 선정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037EF9-F57B-4576-A279-BA45508DE27C}"/>
              </a:ext>
            </a:extLst>
          </p:cNvPr>
          <p:cNvSpPr txBox="1"/>
          <p:nvPr/>
        </p:nvSpPr>
        <p:spPr>
          <a:xfrm>
            <a:off x="155912" y="944638"/>
            <a:ext cx="8808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반도체 구성 부품 검사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n-ea"/>
              </a:rPr>
              <a:t>Ball or Bump </a:t>
            </a:r>
            <a:r>
              <a:rPr lang="ko-KR" altLang="en-US" sz="1200" dirty="0">
                <a:latin typeface="+mn-ea"/>
              </a:rPr>
              <a:t>돌기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0965" y="4416335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[ Color ]</a:t>
            </a:r>
            <a:endParaRPr lang="ko-KR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06780" y="1805062"/>
            <a:ext cx="680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[ Red ]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907" y="2671906"/>
            <a:ext cx="83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B050"/>
                </a:solidFill>
              </a:rPr>
              <a:t>[ Green ]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033" y="3536002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</a:rPr>
              <a:t>[ Blue ]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6988" y="5085184"/>
            <a:ext cx="7989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/>
              <a:t>컬러 영상이 실제 색감과는 상이하나 각기 다른 특성을 가진 </a:t>
            </a:r>
            <a:r>
              <a:rPr lang="en-US" altLang="ko-KR" sz="1200" dirty="0"/>
              <a:t>Gray </a:t>
            </a:r>
            <a:r>
              <a:rPr lang="ko-KR" altLang="en-US" sz="1200" dirty="0"/>
              <a:t>영상으로 </a:t>
            </a:r>
            <a:r>
              <a:rPr lang="en-US" altLang="ko-KR" sz="1200" dirty="0"/>
              <a:t>Color</a:t>
            </a:r>
            <a:r>
              <a:rPr lang="ko-KR" altLang="en-US" sz="1200" dirty="0"/>
              <a:t>를 조합하여 실제 컬러 영상에 비해 더 다양한 특성을 가지고 있음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 [ Red ] : </a:t>
            </a:r>
            <a:r>
              <a:rPr lang="ko-KR" altLang="en-US" sz="1200" dirty="0" err="1"/>
              <a:t>동축</a:t>
            </a:r>
            <a:r>
              <a:rPr lang="ko-KR" altLang="en-US" sz="1200" dirty="0"/>
              <a:t> 조명</a:t>
            </a:r>
            <a:r>
              <a:rPr lang="en-US" altLang="ko-KR" sz="1200" dirty="0"/>
              <a:t>, Red + Blue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 [ Green ] : </a:t>
            </a:r>
            <a:r>
              <a:rPr lang="ko-KR" altLang="en-US" sz="1200" dirty="0"/>
              <a:t>경사 조명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조사각</a:t>
            </a:r>
            <a:r>
              <a:rPr lang="ko-KR" altLang="en-US" sz="1200" dirty="0"/>
              <a:t> 약 </a:t>
            </a:r>
            <a:r>
              <a:rPr lang="en-US" altLang="ko-KR" sz="1200" dirty="0"/>
              <a:t>50~60˚), Red + Green + Blue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 [</a:t>
            </a:r>
            <a:r>
              <a:rPr lang="ko-KR" altLang="en-US" sz="1200" dirty="0"/>
              <a:t> </a:t>
            </a:r>
            <a:r>
              <a:rPr lang="en-US" altLang="ko-KR" sz="1200" dirty="0"/>
              <a:t>Blue ] : </a:t>
            </a:r>
            <a:r>
              <a:rPr lang="ko-KR" altLang="en-US" sz="1200" dirty="0" err="1"/>
              <a:t>동축</a:t>
            </a:r>
            <a:r>
              <a:rPr lang="ko-KR" altLang="en-US" sz="1200" dirty="0"/>
              <a:t> 조명 </a:t>
            </a:r>
            <a:r>
              <a:rPr lang="en-US" altLang="ko-KR" sz="1200" dirty="0"/>
              <a:t>(Red</a:t>
            </a:r>
            <a:r>
              <a:rPr lang="ko-KR" altLang="en-US" sz="1200" dirty="0"/>
              <a:t>에</a:t>
            </a:r>
            <a:r>
              <a:rPr lang="en-US" altLang="ko-KR" sz="1200" dirty="0"/>
              <a:t> </a:t>
            </a:r>
            <a:r>
              <a:rPr lang="ko-KR" altLang="en-US" sz="1200" dirty="0"/>
              <a:t>할당한 영상 대비 조명 광량 약 </a:t>
            </a:r>
            <a:r>
              <a:rPr lang="en-US" altLang="ko-KR" sz="1200" dirty="0"/>
              <a:t>1/3 </a:t>
            </a:r>
            <a:r>
              <a:rPr lang="ko-KR" altLang="en-US" sz="1200" dirty="0"/>
              <a:t>수준</a:t>
            </a:r>
            <a:r>
              <a:rPr lang="en-US" altLang="ko-KR" sz="1200" dirty="0"/>
              <a:t>), Red + Blue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078" y="4161396"/>
            <a:ext cx="6708442" cy="78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76" y="1556792"/>
            <a:ext cx="6708442" cy="77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76" y="2416967"/>
            <a:ext cx="6715111" cy="78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76" y="3291066"/>
            <a:ext cx="6728447" cy="766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24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503" y="5265324"/>
            <a:ext cx="1516478" cy="1446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사항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2000">
                <a:latin typeface="+mn-ea"/>
              </a:rPr>
              <a:t>Bump(Ball) Pseudo</a:t>
            </a:r>
            <a:r>
              <a:rPr lang="ko-KR" altLang="en-US" sz="2000">
                <a:latin typeface="+mn-ea"/>
              </a:rPr>
              <a:t> </a:t>
            </a:r>
            <a:r>
              <a:rPr lang="en-US" altLang="ko-KR" sz="2000">
                <a:latin typeface="+mn-ea"/>
              </a:rPr>
              <a:t>Color </a:t>
            </a:r>
            <a:r>
              <a:rPr lang="ko-KR" altLang="en-US" sz="2000">
                <a:latin typeface="+mn-ea"/>
              </a:rPr>
              <a:t>구성과정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3" name="Picture 2" descr="D:\Depot\Depot_GraduateSchool\Ball\TestConversion\T5200_Deg000_GrayR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483" y="1772816"/>
            <a:ext cx="1026964" cy="102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Depot\Depot_GraduateSchool\Ball\TestConversion\T5200_Deg000_GrayGree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447" y="3100381"/>
            <a:ext cx="1026000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:\Depot\Depot_GraduateSchool\Ball\TestConversion\T5200_Deg000_Gray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483" y="4509120"/>
            <a:ext cx="1026497" cy="102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Depot\Depot_GraduateSchool\Ball\TestConversion\T5200_Deg000_Re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978" y="1773780"/>
            <a:ext cx="1026000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Depot\Depot_GraduateSchool\Ball\TestConversion\T5200_Deg000_Gree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978" y="3100381"/>
            <a:ext cx="1026000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Depot\Depot_GraduateSchool\Ball\TestConversion\T5200_Deg000_Blu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978" y="4509120"/>
            <a:ext cx="1026000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Depot\Depot_GraduateSchool\Ball\TestConversion\T5200_Deg000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352" y="3100381"/>
            <a:ext cx="1026000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20640" y="1963132"/>
            <a:ext cx="1217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경사 조명 영상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Oblique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20640" y="3290215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/>
              <a:t>동축</a:t>
            </a:r>
            <a:r>
              <a:rPr lang="en-US" altLang="ko-KR" sz="1200" dirty="0"/>
              <a:t> </a:t>
            </a:r>
            <a:r>
              <a:rPr lang="ko-KR" altLang="en-US" sz="1200" dirty="0"/>
              <a:t>조명 영상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Coaxial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020641" y="4560703"/>
            <a:ext cx="1217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/>
              <a:t>동축</a:t>
            </a:r>
            <a:r>
              <a:rPr lang="en-US" altLang="ko-KR" sz="1200" dirty="0"/>
              <a:t> </a:t>
            </a:r>
            <a:r>
              <a:rPr lang="ko-KR" altLang="en-US" sz="1200" dirty="0"/>
              <a:t>조명 영상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Coaxial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광량</a:t>
            </a:r>
            <a:r>
              <a:rPr lang="en-US" altLang="ko-KR" sz="1200" dirty="0"/>
              <a:t> 30%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>
            <a:stCxn id="3" idx="3"/>
            <a:endCxn id="1032" idx="1"/>
          </p:cNvCxnSpPr>
          <p:nvPr/>
        </p:nvCxnSpPr>
        <p:spPr>
          <a:xfrm>
            <a:off x="3339447" y="2286298"/>
            <a:ext cx="835531" cy="4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" idx="3"/>
            <a:endCxn id="1033" idx="1"/>
          </p:cNvCxnSpPr>
          <p:nvPr/>
        </p:nvCxnSpPr>
        <p:spPr>
          <a:xfrm>
            <a:off x="3339447" y="3613381"/>
            <a:ext cx="835531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7" idx="3"/>
            <a:endCxn id="1034" idx="1"/>
          </p:cNvCxnSpPr>
          <p:nvPr/>
        </p:nvCxnSpPr>
        <p:spPr>
          <a:xfrm flipV="1">
            <a:off x="3338980" y="5022120"/>
            <a:ext cx="835998" cy="249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032" idx="3"/>
            <a:endCxn id="1035" idx="1"/>
          </p:cNvCxnSpPr>
          <p:nvPr/>
        </p:nvCxnSpPr>
        <p:spPr>
          <a:xfrm>
            <a:off x="5200978" y="2286780"/>
            <a:ext cx="1513374" cy="1326601"/>
          </a:xfrm>
          <a:prstGeom prst="bent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033" idx="3"/>
            <a:endCxn id="1035" idx="1"/>
          </p:cNvCxnSpPr>
          <p:nvPr/>
        </p:nvCxnSpPr>
        <p:spPr>
          <a:xfrm>
            <a:off x="5200978" y="3613381"/>
            <a:ext cx="1513374" cy="12700"/>
          </a:xfrm>
          <a:prstGeom prst="bentConnector3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034" idx="3"/>
            <a:endCxn id="1035" idx="1"/>
          </p:cNvCxnSpPr>
          <p:nvPr/>
        </p:nvCxnSpPr>
        <p:spPr>
          <a:xfrm flipV="1">
            <a:off x="5200978" y="3613381"/>
            <a:ext cx="1513374" cy="1408739"/>
          </a:xfrm>
          <a:prstGeom prst="bentConnector3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015800" y="2490972"/>
            <a:ext cx="423104" cy="4339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791" y="1531080"/>
            <a:ext cx="18002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7015800" y="4343717"/>
            <a:ext cx="423104" cy="433972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790" y="4869160"/>
            <a:ext cx="18002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직선 화살표 연결선 32"/>
          <p:cNvCxnSpPr>
            <a:stCxn id="30" idx="2"/>
          </p:cNvCxnSpPr>
          <p:nvPr/>
        </p:nvCxnSpPr>
        <p:spPr>
          <a:xfrm>
            <a:off x="7227352" y="2924944"/>
            <a:ext cx="0" cy="432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5" idx="0"/>
          </p:cNvCxnSpPr>
          <p:nvPr/>
        </p:nvCxnSpPr>
        <p:spPr>
          <a:xfrm flipV="1">
            <a:off x="7227352" y="3717032"/>
            <a:ext cx="0" cy="6266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45" idx="1"/>
          </p:cNvCxnSpPr>
          <p:nvPr/>
        </p:nvCxnSpPr>
        <p:spPr>
          <a:xfrm>
            <a:off x="4687978" y="3626081"/>
            <a:ext cx="2327822" cy="934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45" idx="1"/>
          </p:cNvCxnSpPr>
          <p:nvPr/>
        </p:nvCxnSpPr>
        <p:spPr>
          <a:xfrm flipV="1">
            <a:off x="4687978" y="4560703"/>
            <a:ext cx="2327822" cy="461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30" idx="1"/>
          </p:cNvCxnSpPr>
          <p:nvPr/>
        </p:nvCxnSpPr>
        <p:spPr>
          <a:xfrm flipV="1">
            <a:off x="4687978" y="2707958"/>
            <a:ext cx="2327822" cy="649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30" idx="1"/>
          </p:cNvCxnSpPr>
          <p:nvPr/>
        </p:nvCxnSpPr>
        <p:spPr>
          <a:xfrm>
            <a:off x="4687978" y="2060848"/>
            <a:ext cx="2327822" cy="647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52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 사항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영상의 특성에 따른 분류 진행</a:t>
            </a:r>
            <a:endParaRPr lang="en-US" altLang="ko-KR" sz="2000" b="1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i="1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모든 불량을 검출 가능하게 </a:t>
            </a:r>
            <a:r>
              <a:rPr lang="en-US" altLang="ko-KR" sz="1200">
                <a:latin typeface="+mn-ea"/>
              </a:rPr>
              <a:t>Setup </a:t>
            </a:r>
            <a:r>
              <a:rPr lang="ko-KR" altLang="en-US" sz="1200">
                <a:latin typeface="+mn-ea"/>
              </a:rPr>
              <a:t>후 발생한 불량 영상 저장 및 저장한 영상을 학습용과 검증용으로 분류 진행</a:t>
            </a:r>
            <a:r>
              <a:rPr lang="en-US" altLang="ko-KR" sz="1200">
                <a:latin typeface="+mn-ea"/>
              </a:rPr>
              <a:t>.</a:t>
            </a:r>
            <a:r>
              <a:rPr lang="en-US" altLang="ko-KR" sz="1200" i="1">
                <a:latin typeface="+mn-ea"/>
              </a:rPr>
              <a:t> </a:t>
            </a:r>
          </a:p>
          <a:p>
            <a:pPr marL="898525" lvl="1" indent="-171450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en-US" altLang="ko-KR" sz="1200">
                <a:latin typeface="+mn-ea"/>
              </a:rPr>
              <a:t> CNN </a:t>
            </a:r>
            <a:r>
              <a:rPr lang="ko-KR" altLang="en-US" sz="1200">
                <a:latin typeface="+mn-ea"/>
              </a:rPr>
              <a:t>적용을 위해서는 영상을 학습용과 검증용으로 분류가 필요</a:t>
            </a:r>
            <a:endParaRPr lang="en-US" altLang="ko-KR" sz="1200">
              <a:latin typeface="+mn-ea"/>
            </a:endParaRPr>
          </a:p>
          <a:p>
            <a:pPr marL="898525" lvl="1" indent="-171450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영상의 개수가 과다하게 많은 </a:t>
            </a:r>
            <a:r>
              <a:rPr lang="ko-KR" altLang="en-US" sz="1200" err="1">
                <a:latin typeface="+mn-ea"/>
              </a:rPr>
              <a:t>과검출</a:t>
            </a:r>
            <a:r>
              <a:rPr lang="ko-KR" altLang="en-US" sz="1200">
                <a:latin typeface="+mn-ea"/>
              </a:rPr>
              <a:t> 영상 </a:t>
            </a:r>
            <a:r>
              <a:rPr lang="en-US" altLang="ko-KR" sz="1200">
                <a:latin typeface="+mn-ea"/>
              </a:rPr>
              <a:t>2,460</a:t>
            </a:r>
            <a:r>
              <a:rPr lang="ko-KR" altLang="en-US" sz="1200">
                <a:latin typeface="+mn-ea"/>
              </a:rPr>
              <a:t>개를 유사한 특성을 제외하는 방식으로 </a:t>
            </a:r>
            <a:r>
              <a:rPr lang="en-US" altLang="ko-KR" sz="1200">
                <a:latin typeface="+mn-ea"/>
              </a:rPr>
              <a:t>552</a:t>
            </a:r>
            <a:r>
              <a:rPr lang="ko-KR" altLang="en-US" sz="1200">
                <a:latin typeface="+mn-ea"/>
              </a:rPr>
              <a:t>개로 줄이고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실제 불량과 </a:t>
            </a:r>
            <a:r>
              <a:rPr lang="ko-KR" altLang="en-US" sz="1200" err="1">
                <a:latin typeface="+mn-ea"/>
              </a:rPr>
              <a:t>과검출의</a:t>
            </a:r>
            <a:r>
              <a:rPr lang="ko-KR" altLang="en-US" sz="1200">
                <a:latin typeface="+mn-ea"/>
              </a:rPr>
              <a:t> 각 영상을 특성 별로 각각 </a:t>
            </a:r>
            <a:r>
              <a:rPr lang="en-US" altLang="ko-KR" sz="1200">
                <a:latin typeface="+mn-ea"/>
              </a:rPr>
              <a:t>5</a:t>
            </a:r>
            <a:r>
              <a:rPr lang="ko-KR" altLang="en-US" sz="1200">
                <a:latin typeface="+mn-ea"/>
              </a:rPr>
              <a:t>개의 </a:t>
            </a:r>
            <a:r>
              <a:rPr lang="en-US" altLang="ko-KR" sz="1200">
                <a:latin typeface="+mn-ea"/>
              </a:rPr>
              <a:t>Group</a:t>
            </a:r>
            <a:r>
              <a:rPr lang="ko-KR" altLang="en-US" sz="1200">
                <a:latin typeface="+mn-ea"/>
              </a:rPr>
              <a:t>으로 분류 진행</a:t>
            </a:r>
            <a:endParaRPr lang="en-US" altLang="ko-KR" sz="1200">
              <a:latin typeface="+mn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88" y="2511734"/>
            <a:ext cx="8400976" cy="309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268" y="5733256"/>
            <a:ext cx="5904656" cy="9526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357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 사항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영상의 특성에 따른 분류 진행</a:t>
            </a:r>
            <a:endParaRPr lang="en-US" altLang="ko-KR" sz="2000" b="1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실제 불량 분류</a:t>
            </a:r>
            <a:r>
              <a:rPr lang="en-US" altLang="ko-KR" sz="1200">
                <a:latin typeface="+mn-ea"/>
              </a:rPr>
              <a:t>.</a:t>
            </a:r>
            <a:r>
              <a:rPr lang="en-US" altLang="ko-KR" sz="1200" i="1">
                <a:latin typeface="+mn-ea"/>
              </a:rPr>
              <a:t> </a:t>
            </a:r>
            <a:endParaRPr lang="en-US" altLang="ko-KR" sz="120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6876"/>
            <a:ext cx="4631617" cy="2569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73" y="4293096"/>
            <a:ext cx="8208912" cy="86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5332129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영상 분류 결과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학습용 </a:t>
            </a:r>
            <a:r>
              <a:rPr lang="ko-KR" altLang="en-US" sz="1200" dirty="0" err="1">
                <a:latin typeface="+mn-ea"/>
              </a:rPr>
              <a:t>과검출</a:t>
            </a:r>
            <a:r>
              <a:rPr lang="ko-KR" altLang="en-US" sz="1200" dirty="0">
                <a:latin typeface="+mn-ea"/>
              </a:rPr>
              <a:t> 영상 </a:t>
            </a:r>
            <a:r>
              <a:rPr lang="en-US" altLang="ko-KR" sz="1200" dirty="0">
                <a:latin typeface="+mn-ea"/>
              </a:rPr>
              <a:t>360</a:t>
            </a:r>
            <a:r>
              <a:rPr lang="ko-KR" altLang="en-US" sz="1200" dirty="0">
                <a:latin typeface="+mn-ea"/>
              </a:rPr>
              <a:t>개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검증용 </a:t>
            </a:r>
            <a:r>
              <a:rPr lang="ko-KR" altLang="en-US" sz="1200" dirty="0" err="1">
                <a:latin typeface="+mn-ea"/>
              </a:rPr>
              <a:t>과검출</a:t>
            </a:r>
            <a:r>
              <a:rPr lang="ko-KR" altLang="en-US" sz="1200" dirty="0">
                <a:latin typeface="+mn-ea"/>
              </a:rPr>
              <a:t> 영상 </a:t>
            </a:r>
            <a:r>
              <a:rPr lang="en-US" altLang="ko-KR" sz="1200" dirty="0">
                <a:latin typeface="+mn-ea"/>
              </a:rPr>
              <a:t>192</a:t>
            </a:r>
            <a:r>
              <a:rPr lang="ko-KR" altLang="en-US" sz="1200" dirty="0">
                <a:latin typeface="+mn-ea"/>
              </a:rPr>
              <a:t>개</a:t>
            </a:r>
            <a:endParaRPr lang="en-US" altLang="ko-KR" sz="1200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학습용 실제 불량 영상</a:t>
            </a:r>
            <a:r>
              <a:rPr lang="en-US" altLang="ko-KR" sz="1200" dirty="0">
                <a:latin typeface="+mn-ea"/>
              </a:rPr>
              <a:t> 204</a:t>
            </a:r>
            <a:r>
              <a:rPr lang="ko-KR" altLang="en-US" sz="1200" dirty="0">
                <a:latin typeface="+mn-ea"/>
              </a:rPr>
              <a:t>개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검증용 실제 불량 영상 </a:t>
            </a:r>
            <a:r>
              <a:rPr lang="en-US" altLang="ko-KR" sz="1200" dirty="0">
                <a:latin typeface="+mn-ea"/>
              </a:rPr>
              <a:t>120</a:t>
            </a:r>
            <a:r>
              <a:rPr lang="ko-KR" altLang="en-US" sz="1200" dirty="0">
                <a:latin typeface="+mn-ea"/>
              </a:rPr>
              <a:t>개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1607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사항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ResNet-18 </a:t>
            </a:r>
            <a:r>
              <a:rPr lang="ko-KR" altLang="en-US" sz="2000" b="1" dirty="0">
                <a:latin typeface="+mn-ea"/>
              </a:rPr>
              <a:t>분류</a:t>
            </a:r>
            <a:r>
              <a:rPr lang="en-US" altLang="ko-KR" sz="2000" b="1" dirty="0">
                <a:latin typeface="+mn-ea"/>
              </a:rPr>
              <a:t> Test</a:t>
            </a: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i="1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Real Color</a:t>
            </a:r>
            <a:r>
              <a:rPr lang="ko-KR" altLang="en-US" sz="1200" dirty="0">
                <a:latin typeface="+mn-ea"/>
              </a:rPr>
              <a:t>와 </a:t>
            </a:r>
            <a:r>
              <a:rPr lang="en-US" altLang="ko-KR" sz="1200" dirty="0">
                <a:latin typeface="+mn-ea"/>
              </a:rPr>
              <a:t>Pseudo Color </a:t>
            </a:r>
            <a:r>
              <a:rPr lang="ko-KR" altLang="en-US" sz="1200" dirty="0">
                <a:latin typeface="+mn-ea"/>
              </a:rPr>
              <a:t>영상으로 </a:t>
            </a:r>
            <a:r>
              <a:rPr lang="en-US" altLang="ko-KR" sz="1200" dirty="0">
                <a:latin typeface="+mn-ea"/>
              </a:rPr>
              <a:t>ResNet-18</a:t>
            </a:r>
            <a:r>
              <a:rPr lang="ko-KR" altLang="en-US" sz="1200" dirty="0">
                <a:latin typeface="+mn-ea"/>
              </a:rPr>
              <a:t>로 분류 진행</a:t>
            </a:r>
            <a:r>
              <a:rPr lang="en-US" altLang="ko-KR" sz="1200" dirty="0">
                <a:latin typeface="+mn-ea"/>
              </a:rPr>
              <a:t>.</a:t>
            </a:r>
            <a:r>
              <a:rPr lang="en-US" altLang="ko-KR" sz="1200" i="1" dirty="0">
                <a:latin typeface="+mn-ea"/>
              </a:rPr>
              <a:t> </a:t>
            </a:r>
          </a:p>
          <a:p>
            <a:pPr marL="898525" lvl="1" indent="-171450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en-US" altLang="ko-KR" sz="1200" dirty="0">
                <a:latin typeface="+mn-ea"/>
              </a:rPr>
              <a:t> Test</a:t>
            </a:r>
            <a:r>
              <a:rPr lang="ko-KR" altLang="en-US" sz="1200" dirty="0">
                <a:latin typeface="+mn-ea"/>
              </a:rPr>
              <a:t> 결과 </a:t>
            </a:r>
            <a:r>
              <a:rPr lang="en-US" altLang="ko-KR" sz="1200" dirty="0">
                <a:latin typeface="+mn-ea"/>
              </a:rPr>
              <a:t>Real Color</a:t>
            </a:r>
            <a:r>
              <a:rPr lang="ko-KR" altLang="en-US" sz="1200" dirty="0">
                <a:latin typeface="+mn-ea"/>
              </a:rPr>
              <a:t>의</a:t>
            </a:r>
            <a:r>
              <a:rPr lang="en-US" altLang="ko-KR" sz="1200" dirty="0">
                <a:latin typeface="+mn-ea"/>
              </a:rPr>
              <a:t> Best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Acc=82.4%. Pseudo Color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Best Acc = 84.9%</a:t>
            </a:r>
            <a:r>
              <a:rPr lang="ko-KR" altLang="en-US" sz="1200" dirty="0">
                <a:latin typeface="+mn-ea"/>
              </a:rPr>
              <a:t>로 약 </a:t>
            </a:r>
            <a:r>
              <a:rPr lang="en-US" altLang="ko-KR" sz="1200" dirty="0">
                <a:latin typeface="+mn-ea"/>
              </a:rPr>
              <a:t>2.5%</a:t>
            </a:r>
            <a:r>
              <a:rPr lang="ko-KR" altLang="en-US" sz="1200" dirty="0">
                <a:latin typeface="+mn-ea"/>
              </a:rPr>
              <a:t>의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개선효과를 확인</a:t>
            </a:r>
            <a:r>
              <a:rPr lang="en-US" altLang="ko-KR" sz="1200" dirty="0">
                <a:latin typeface="+mn-ea"/>
              </a:rPr>
              <a:t>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E8A28012-9161-4E3B-9FC9-E059936E6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85091"/>
              </p:ext>
            </p:extLst>
          </p:nvPr>
        </p:nvGraphicFramePr>
        <p:xfrm>
          <a:off x="521796" y="1916832"/>
          <a:ext cx="2218300" cy="4525964"/>
        </p:xfrm>
        <a:graphic>
          <a:graphicData uri="http://schemas.openxmlformats.org/drawingml/2006/table">
            <a:tbl>
              <a:tblPr/>
              <a:tblGrid>
                <a:gridCol w="567717">
                  <a:extLst>
                    <a:ext uri="{9D8B030D-6E8A-4147-A177-3AD203B41FA5}">
                      <a16:colId xmlns:a16="http://schemas.microsoft.com/office/drawing/2014/main" xmlns="" val="4026452397"/>
                    </a:ext>
                  </a:extLst>
                </a:gridCol>
                <a:gridCol w="788495">
                  <a:extLst>
                    <a:ext uri="{9D8B030D-6E8A-4147-A177-3AD203B41FA5}">
                      <a16:colId xmlns:a16="http://schemas.microsoft.com/office/drawing/2014/main" xmlns="" val="724842667"/>
                    </a:ext>
                  </a:extLst>
                </a:gridCol>
                <a:gridCol w="862088">
                  <a:extLst>
                    <a:ext uri="{9D8B030D-6E8A-4147-A177-3AD203B41FA5}">
                      <a16:colId xmlns:a16="http://schemas.microsoft.com/office/drawing/2014/main" xmlns="" val="2552192726"/>
                    </a:ext>
                  </a:extLst>
                </a:gridCol>
              </a:tblGrid>
              <a:tr h="1813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Epoch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Real Color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Pseudo Color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5928554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0.7276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0.6346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35862418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0.7724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0.7724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02591707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0.7981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0.8045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7007149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0.7949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13410667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0.7853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53437135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0.8109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0.8301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49036554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0.7981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0.8462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53065437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0.8077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0.8397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81474384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0.7853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0.8301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2644122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0.8397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1960228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0.8077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0.8462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9841778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0.8205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41612668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0.8141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0.8301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3222349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0.8013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0.8429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8366814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0.8365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5084401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0.7917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0.8269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83549232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0.7981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0.8462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4407708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0.7949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1929660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2901958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0.7917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0.8494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26958490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30718198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0.8205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0.8301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39995429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0.8205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0.8269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6998929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0.8494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9883929"/>
                  </a:ext>
                </a:extLst>
              </a:tr>
              <a:tr h="1813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0.8013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0.8269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32464242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471304B-3405-4B71-AD2C-A5E7300E1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916832"/>
            <a:ext cx="4578493" cy="27678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ABF6D60-B83E-4510-9629-B67CB625F606}"/>
              </a:ext>
            </a:extLst>
          </p:cNvPr>
          <p:cNvSpPr txBox="1"/>
          <p:nvPr/>
        </p:nvSpPr>
        <p:spPr>
          <a:xfrm>
            <a:off x="3225334" y="4797152"/>
            <a:ext cx="5497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 dirty="0"/>
              <a:t> </a:t>
            </a:r>
            <a:r>
              <a:rPr lang="en-US" altLang="ko-KR" sz="1200" dirty="0"/>
              <a:t>Test Tool : </a:t>
            </a:r>
            <a:r>
              <a:rPr lang="en-US" altLang="ko-KR" sz="1200" dirty="0" err="1"/>
              <a:t>Colab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 dirty="0"/>
              <a:t> 사용</a:t>
            </a:r>
            <a:r>
              <a:rPr lang="en-US" altLang="ko-KR" sz="1200" dirty="0"/>
              <a:t> </a:t>
            </a:r>
            <a:r>
              <a:rPr lang="ko-KR" altLang="en-US" sz="1200" dirty="0"/>
              <a:t>라이브러리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Pytorch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 dirty="0"/>
              <a:t> 참조</a:t>
            </a:r>
            <a:r>
              <a:rPr lang="en-US" altLang="ko-KR" sz="1200" dirty="0"/>
              <a:t> Code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 </a:t>
            </a:r>
            <a:r>
              <a:rPr lang="en-US" altLang="ko-KR" sz="1200" dirty="0">
                <a:hlinkClick r:id="rId4"/>
              </a:rPr>
              <a:t>https://tutorials.pytorch.kr/beginner/transfer_learning_tutorial.html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8538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영상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개선 진행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 Pseudo Color </a:t>
            </a:r>
            <a:r>
              <a:rPr lang="ko-KR" altLang="en-US" sz="1200" dirty="0">
                <a:latin typeface="+mn-ea"/>
              </a:rPr>
              <a:t>영상 생성</a:t>
            </a:r>
            <a:endParaRPr lang="en-US" altLang="ko-KR" sz="1200" dirty="0">
              <a:latin typeface="+mn-ea"/>
            </a:endParaRPr>
          </a:p>
          <a:p>
            <a:pPr marL="898525" lvl="1" indent="-171450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예상보다 개선율이 낮아 </a:t>
            </a:r>
            <a:r>
              <a:rPr lang="en-US" altLang="ko-KR" sz="1200" dirty="0">
                <a:latin typeface="+mn-ea"/>
              </a:rPr>
              <a:t>(82.4%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 84.9%), Pseudo Color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 조합 방식을 변경함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898525" lvl="1" indent="-171450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Blue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채널에 사용되는 영상에서 불량의 특성이 명확히 드러나지 않아 해당 채널 삭제 및 구성 변경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898525" lvl="1" indent="-171450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기존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Blue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채널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삭제로 빈 컬러 채널에 특징이 명확한 기존의 영상을 추가하여 성능 개선을 시도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1355725" lvl="2" indent="-171450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빈 영상을 추가할 경우 성능 저하가 우려되어 기존 영상을 추가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10" name="Picture 2" descr="D:\Depot\Depot_GraduateSchool\Ball\TestConversion\T5200_Deg000_GrayRed.jpg">
            <a:extLst>
              <a:ext uri="{FF2B5EF4-FFF2-40B4-BE49-F238E27FC236}">
                <a16:creationId xmlns:a16="http://schemas.microsoft.com/office/drawing/2014/main" xmlns="" id="{6EB17B39-373E-44B7-ACEC-1571AC942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63" y="2874006"/>
            <a:ext cx="1026964" cy="102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Depot\Depot_GraduateSchool\Ball\TestConversion\T5200_Deg000_GrayGreen.jpg">
            <a:extLst>
              <a:ext uri="{FF2B5EF4-FFF2-40B4-BE49-F238E27FC236}">
                <a16:creationId xmlns:a16="http://schemas.microsoft.com/office/drawing/2014/main" xmlns="" id="{D5F3AD54-FC81-4748-A123-88B82B106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327" y="4076407"/>
            <a:ext cx="1026000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D:\Depot\Depot_GraduateSchool\Ball\TestConversion\T5200_Deg000_GrayBlue.jpg">
            <a:extLst>
              <a:ext uri="{FF2B5EF4-FFF2-40B4-BE49-F238E27FC236}">
                <a16:creationId xmlns:a16="http://schemas.microsoft.com/office/drawing/2014/main" xmlns="" id="{87A7547A-8E7A-4B17-A84E-4DB1C1D25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63" y="5282823"/>
            <a:ext cx="1026497" cy="102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D8208E0-C4F7-4834-8A79-82AD202651A0}"/>
              </a:ext>
            </a:extLst>
          </p:cNvPr>
          <p:cNvSpPr txBox="1"/>
          <p:nvPr/>
        </p:nvSpPr>
        <p:spPr>
          <a:xfrm>
            <a:off x="251520" y="3064322"/>
            <a:ext cx="1217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경사 조명 영상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Oblique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2C4C096-CE81-4868-8637-C06128637B37}"/>
              </a:ext>
            </a:extLst>
          </p:cNvPr>
          <p:cNvSpPr txBox="1"/>
          <p:nvPr/>
        </p:nvSpPr>
        <p:spPr>
          <a:xfrm>
            <a:off x="251520" y="4266241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/>
              <a:t>동축</a:t>
            </a:r>
            <a:r>
              <a:rPr lang="en-US" altLang="ko-KR" sz="1200" dirty="0"/>
              <a:t> </a:t>
            </a:r>
            <a:r>
              <a:rPr lang="ko-KR" altLang="en-US" sz="1200" dirty="0"/>
              <a:t>조명 영상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Coaxial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CA11CD1-4FE7-4B51-89E3-A2A53203DEF2}"/>
              </a:ext>
            </a:extLst>
          </p:cNvPr>
          <p:cNvSpPr txBox="1"/>
          <p:nvPr/>
        </p:nvSpPr>
        <p:spPr>
          <a:xfrm>
            <a:off x="251521" y="5334406"/>
            <a:ext cx="1217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/>
              <a:t>동축</a:t>
            </a:r>
            <a:r>
              <a:rPr lang="en-US" altLang="ko-KR" sz="1200" dirty="0"/>
              <a:t> </a:t>
            </a:r>
            <a:r>
              <a:rPr lang="ko-KR" altLang="en-US" sz="1200" dirty="0"/>
              <a:t>조명 영상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Coaxial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광량</a:t>
            </a:r>
            <a:r>
              <a:rPr lang="en-US" altLang="ko-KR" sz="1200" dirty="0"/>
              <a:t> 30%</a:t>
            </a:r>
            <a:endParaRPr lang="ko-KR" altLang="en-US" sz="1200" dirty="0"/>
          </a:p>
        </p:txBody>
      </p:sp>
      <p:pic>
        <p:nvPicPr>
          <p:cNvPr id="21" name="Picture 11" descr="D:\Depot\Depot_GraduateSchool\Ball\TestConversion\T5200_Deg000.jpg">
            <a:extLst>
              <a:ext uri="{FF2B5EF4-FFF2-40B4-BE49-F238E27FC236}">
                <a16:creationId xmlns:a16="http://schemas.microsoft.com/office/drawing/2014/main" xmlns="" id="{010F610B-EF50-45B5-A5DB-94A9BAD5E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708" y="4090100"/>
            <a:ext cx="1026000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꺾인 연결선 21">
            <a:extLst>
              <a:ext uri="{FF2B5EF4-FFF2-40B4-BE49-F238E27FC236}">
                <a16:creationId xmlns:a16="http://schemas.microsoft.com/office/drawing/2014/main" xmlns="" id="{71088291-9969-4A41-9335-B40537C0D517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2570327" y="3387488"/>
            <a:ext cx="435381" cy="1215612"/>
          </a:xfrm>
          <a:prstGeom prst="bent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36">
            <a:extLst>
              <a:ext uri="{FF2B5EF4-FFF2-40B4-BE49-F238E27FC236}">
                <a16:creationId xmlns:a16="http://schemas.microsoft.com/office/drawing/2014/main" xmlns="" id="{85E87947-4C7A-4E73-90B7-EF45A1503E60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2570327" y="4589407"/>
            <a:ext cx="435381" cy="13693"/>
          </a:xfrm>
          <a:prstGeom prst="bentConnector3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39">
            <a:extLst>
              <a:ext uri="{FF2B5EF4-FFF2-40B4-BE49-F238E27FC236}">
                <a16:creationId xmlns:a16="http://schemas.microsoft.com/office/drawing/2014/main" xmlns="" id="{3068163D-2310-447D-8470-9B63096004F9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 flipV="1">
            <a:off x="2569860" y="4603100"/>
            <a:ext cx="435848" cy="1192972"/>
          </a:xfrm>
          <a:prstGeom prst="bentConnector3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D:\Depot\Depot_GraduateSchool\Ball\TestConversion\T5200_Deg000_GrayRed.jpg">
            <a:extLst>
              <a:ext uri="{FF2B5EF4-FFF2-40B4-BE49-F238E27FC236}">
                <a16:creationId xmlns:a16="http://schemas.microsoft.com/office/drawing/2014/main" xmlns="" id="{0AC0CAB1-CE0E-4CCB-9E8C-90A4623D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874006"/>
            <a:ext cx="1026964" cy="102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D:\Depot\Depot_GraduateSchool\Ball\TestConversion\T5200_Deg000_GrayGreen.jpg">
            <a:extLst>
              <a:ext uri="{FF2B5EF4-FFF2-40B4-BE49-F238E27FC236}">
                <a16:creationId xmlns:a16="http://schemas.microsoft.com/office/drawing/2014/main" xmlns="" id="{556F63C2-545B-4C7F-9156-964EF8C2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164" y="5283320"/>
            <a:ext cx="1026000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D:\Depot\Depot_GraduateSchool\Ball\TestConversion\T5200_Deg000_GrayRed.jpg">
            <a:extLst>
              <a:ext uri="{FF2B5EF4-FFF2-40B4-BE49-F238E27FC236}">
                <a16:creationId xmlns:a16="http://schemas.microsoft.com/office/drawing/2014/main" xmlns="" id="{ED058F6F-3A30-4186-A736-63A681AA5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090100"/>
            <a:ext cx="1026964" cy="102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72D657A-B6AF-444B-834B-CF0FCDF78C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819" y="4090100"/>
            <a:ext cx="1026000" cy="1026000"/>
          </a:xfrm>
          <a:prstGeom prst="rect">
            <a:avLst/>
          </a:prstGeom>
        </p:spPr>
      </p:pic>
      <p:cxnSp>
        <p:nvCxnSpPr>
          <p:cNvPr id="31" name="꺾인 연결선 21">
            <a:extLst>
              <a:ext uri="{FF2B5EF4-FFF2-40B4-BE49-F238E27FC236}">
                <a16:creationId xmlns:a16="http://schemas.microsoft.com/office/drawing/2014/main" xmlns="" id="{A920FCEC-805F-4F83-8983-FFED30F7C30A}"/>
              </a:ext>
            </a:extLst>
          </p:cNvPr>
          <p:cNvCxnSpPr>
            <a:cxnSpLocks/>
            <a:stCxn id="25" idx="1"/>
            <a:endCxn id="9" idx="3"/>
          </p:cNvCxnSpPr>
          <p:nvPr/>
        </p:nvCxnSpPr>
        <p:spPr>
          <a:xfrm rot="10800000" flipV="1">
            <a:off x="5936820" y="3387488"/>
            <a:ext cx="435381" cy="1215612"/>
          </a:xfrm>
          <a:prstGeom prst="bent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6">
            <a:extLst>
              <a:ext uri="{FF2B5EF4-FFF2-40B4-BE49-F238E27FC236}">
                <a16:creationId xmlns:a16="http://schemas.microsoft.com/office/drawing/2014/main" xmlns="" id="{7D38FF56-18BB-4361-A7C9-50AE777C56F6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rot="10800000">
            <a:off x="5936820" y="4603100"/>
            <a:ext cx="435381" cy="482"/>
          </a:xfrm>
          <a:prstGeom prst="bentConnector3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9">
            <a:extLst>
              <a:ext uri="{FF2B5EF4-FFF2-40B4-BE49-F238E27FC236}">
                <a16:creationId xmlns:a16="http://schemas.microsoft.com/office/drawing/2014/main" xmlns="" id="{DBDE56E5-2B02-4F9C-9917-F1D086E0C893}"/>
              </a:ext>
            </a:extLst>
          </p:cNvPr>
          <p:cNvCxnSpPr>
            <a:cxnSpLocks/>
            <a:stCxn id="26" idx="1"/>
            <a:endCxn id="9" idx="3"/>
          </p:cNvCxnSpPr>
          <p:nvPr/>
        </p:nvCxnSpPr>
        <p:spPr>
          <a:xfrm rot="10800000">
            <a:off x="5936820" y="4603100"/>
            <a:ext cx="436345" cy="1193220"/>
          </a:xfrm>
          <a:prstGeom prst="bentConnector3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647BA66-890D-4D65-8097-040FE408C0BF}"/>
              </a:ext>
            </a:extLst>
          </p:cNvPr>
          <p:cNvSpPr txBox="1"/>
          <p:nvPr/>
        </p:nvSpPr>
        <p:spPr>
          <a:xfrm>
            <a:off x="7554140" y="3061546"/>
            <a:ext cx="1217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경사 조명 영상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Oblique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4D90169-C177-4F38-B490-DDFA75A9C4CB}"/>
              </a:ext>
            </a:extLst>
          </p:cNvPr>
          <p:cNvSpPr txBox="1"/>
          <p:nvPr/>
        </p:nvSpPr>
        <p:spPr>
          <a:xfrm>
            <a:off x="7551319" y="4263630"/>
            <a:ext cx="1217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경사 조명 영상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Oblique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A7BDFC7-5C68-48D4-BB03-64869396CF7D}"/>
              </a:ext>
            </a:extLst>
          </p:cNvPr>
          <p:cNvSpPr txBox="1"/>
          <p:nvPr/>
        </p:nvSpPr>
        <p:spPr>
          <a:xfrm>
            <a:off x="7551319" y="5465714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/>
              <a:t>동축</a:t>
            </a:r>
            <a:r>
              <a:rPr lang="en-US" altLang="ko-KR" sz="1200" dirty="0"/>
              <a:t> </a:t>
            </a:r>
            <a:r>
              <a:rPr lang="ko-KR" altLang="en-US" sz="1200" dirty="0"/>
              <a:t>조명 영상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Coaxial</a:t>
            </a:r>
            <a:endParaRPr lang="ko-KR" altLang="en-US" sz="1200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xmlns="" id="{D68CAF52-C7E9-4081-BF84-00E2F9B7E568}"/>
              </a:ext>
            </a:extLst>
          </p:cNvPr>
          <p:cNvSpPr/>
          <p:nvPr/>
        </p:nvSpPr>
        <p:spPr>
          <a:xfrm>
            <a:off x="4139952" y="4365104"/>
            <a:ext cx="618712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42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05D8A57-B455-42A3-B27A-DFD64F306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988840"/>
            <a:ext cx="4596782" cy="27678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개선 영상으로 </a:t>
            </a:r>
            <a:r>
              <a:rPr lang="en-US" altLang="ko-KR" sz="2000" b="1" dirty="0">
                <a:latin typeface="+mn-ea"/>
              </a:rPr>
              <a:t>ResNet-18 </a:t>
            </a:r>
            <a:r>
              <a:rPr lang="ko-KR" altLang="en-US" sz="2000" b="1" dirty="0">
                <a:latin typeface="+mn-ea"/>
              </a:rPr>
              <a:t>분류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i="1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Pseudo Type2</a:t>
            </a:r>
            <a:r>
              <a:rPr lang="ko-KR" altLang="en-US" sz="1200" dirty="0">
                <a:latin typeface="+mn-ea"/>
              </a:rPr>
              <a:t>를 </a:t>
            </a:r>
            <a:r>
              <a:rPr lang="en-US" altLang="ko-KR" sz="1200" dirty="0">
                <a:latin typeface="+mn-ea"/>
              </a:rPr>
              <a:t>ResNet-18</a:t>
            </a:r>
            <a:r>
              <a:rPr lang="ko-KR" altLang="en-US" sz="1200" dirty="0">
                <a:latin typeface="+mn-ea"/>
              </a:rPr>
              <a:t>로 분류 진행</a:t>
            </a:r>
            <a:r>
              <a:rPr lang="en-US" altLang="ko-KR" sz="1200" dirty="0">
                <a:latin typeface="+mn-ea"/>
              </a:rPr>
              <a:t>.</a:t>
            </a:r>
            <a:r>
              <a:rPr lang="en-US" altLang="ko-KR" sz="1200" i="1" dirty="0">
                <a:latin typeface="+mn-ea"/>
              </a:rPr>
              <a:t> </a:t>
            </a:r>
          </a:p>
          <a:p>
            <a:pPr marL="898525" lvl="1" indent="-171450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en-US" altLang="ko-KR" sz="1200" dirty="0">
                <a:latin typeface="+mn-ea"/>
              </a:rPr>
              <a:t> Real Color</a:t>
            </a:r>
            <a:r>
              <a:rPr lang="ko-KR" altLang="en-US" sz="1200" dirty="0">
                <a:latin typeface="+mn-ea"/>
              </a:rPr>
              <a:t>의</a:t>
            </a:r>
            <a:r>
              <a:rPr lang="en-US" altLang="ko-KR" sz="1200" dirty="0">
                <a:latin typeface="+mn-ea"/>
              </a:rPr>
              <a:t> Best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Acc=82.4%. Pseudo Color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Best Acc = 84.9%, Pseudo2 Color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Best Acc = 87.2%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4634865C-836D-4467-89D1-55353E816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87715"/>
              </p:ext>
            </p:extLst>
          </p:nvPr>
        </p:nvGraphicFramePr>
        <p:xfrm>
          <a:off x="521796" y="1927372"/>
          <a:ext cx="2322013" cy="4525964"/>
        </p:xfrm>
        <a:graphic>
          <a:graphicData uri="http://schemas.openxmlformats.org/drawingml/2006/table">
            <a:tbl>
              <a:tblPr/>
              <a:tblGrid>
                <a:gridCol w="502388">
                  <a:extLst>
                    <a:ext uri="{9D8B030D-6E8A-4147-A177-3AD203B41FA5}">
                      <a16:colId xmlns:a16="http://schemas.microsoft.com/office/drawing/2014/main" xmlns="" val="2960914147"/>
                    </a:ext>
                  </a:extLst>
                </a:gridCol>
                <a:gridCol w="578972">
                  <a:extLst>
                    <a:ext uri="{9D8B030D-6E8A-4147-A177-3AD203B41FA5}">
                      <a16:colId xmlns:a16="http://schemas.microsoft.com/office/drawing/2014/main" xmlns="" val="3172631743"/>
                    </a:ext>
                  </a:extLst>
                </a:gridCol>
                <a:gridCol w="578972">
                  <a:extLst>
                    <a:ext uri="{9D8B030D-6E8A-4147-A177-3AD203B41FA5}">
                      <a16:colId xmlns:a16="http://schemas.microsoft.com/office/drawing/2014/main" xmlns="" val="1816701772"/>
                    </a:ext>
                  </a:extLst>
                </a:gridCol>
                <a:gridCol w="661681">
                  <a:extLst>
                    <a:ext uri="{9D8B030D-6E8A-4147-A177-3AD203B41FA5}">
                      <a16:colId xmlns:a16="http://schemas.microsoft.com/office/drawing/2014/main" xmlns="" val="342258642"/>
                    </a:ext>
                  </a:extLst>
                </a:gridCol>
              </a:tblGrid>
              <a:tr h="1813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Epoch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Real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Pseudo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Pseudo2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69973190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0.7276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0.6346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0.6154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7286946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0.7724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0.7724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0.7372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68084055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0.7981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0.8045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8868882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0.7949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0.766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75851765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0.7853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17384358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0.8109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0.8301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0.8333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7792730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0.7981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0.8462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0.8397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2951845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0.8077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0.8397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0.8333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8247902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0.7853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0.8718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23363205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0.8397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56525862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0.8077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0.8462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0.8141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05227579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0.8205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0.8141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99470099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0.8141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0.8301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0.8301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8594908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0.8013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0.8429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0.8397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89093513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0.8365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0.8654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41333445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0.7917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0.8269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0.8429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7548827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0.7981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0.8462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0.8269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45293706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0.7949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0.8558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40794244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0.8622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49720344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0.7917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0.8494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0.8269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7486523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0.8654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4638782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0.8205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0.8301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40265556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0.8205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0.8269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0.8526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3226060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0.8494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0.8462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25149856"/>
                  </a:ext>
                </a:extLst>
              </a:tr>
              <a:tr h="1813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0.8013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0.8269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0.8365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313344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BF6D60-B83E-4510-9629-B67CB625F606}"/>
              </a:ext>
            </a:extLst>
          </p:cNvPr>
          <p:cNvSpPr txBox="1"/>
          <p:nvPr/>
        </p:nvSpPr>
        <p:spPr>
          <a:xfrm>
            <a:off x="3225334" y="4797152"/>
            <a:ext cx="5311198" cy="1995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 dirty="0"/>
              <a:t> 반복성 확인을 위해 </a:t>
            </a:r>
            <a:r>
              <a:rPr lang="en-US" altLang="ko-KR" sz="1200" dirty="0"/>
              <a:t>Pseudo2</a:t>
            </a:r>
            <a:r>
              <a:rPr lang="ko-KR" altLang="en-US" sz="1200" dirty="0"/>
              <a:t>를</a:t>
            </a:r>
            <a:r>
              <a:rPr lang="en-US" altLang="ko-KR" sz="1200" dirty="0"/>
              <a:t> 1</a:t>
            </a:r>
            <a:r>
              <a:rPr lang="ko-KR" altLang="en-US" sz="1200" dirty="0"/>
              <a:t>회 추가 </a:t>
            </a:r>
            <a:r>
              <a:rPr lang="en-US" altLang="ko-KR" sz="1200" dirty="0"/>
              <a:t>Test</a:t>
            </a:r>
            <a:r>
              <a:rPr lang="ko-KR" altLang="en-US" sz="1200" dirty="0"/>
              <a:t>한 결과 </a:t>
            </a:r>
            <a:r>
              <a:rPr lang="en-US" altLang="ko-KR" sz="1200" dirty="0"/>
              <a:t>Acc</a:t>
            </a:r>
            <a:r>
              <a:rPr lang="ko-KR" altLang="en-US" sz="1200" dirty="0"/>
              <a:t>는 </a:t>
            </a:r>
            <a:r>
              <a:rPr lang="en-US" altLang="ko-KR" sz="1200" dirty="0"/>
              <a:t>86.2%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 dirty="0"/>
              <a:t> 위의</a:t>
            </a:r>
            <a:r>
              <a:rPr lang="en-US" altLang="ko-KR" sz="1200" dirty="0"/>
              <a:t> Test</a:t>
            </a:r>
            <a:r>
              <a:rPr lang="ko-KR" altLang="en-US" sz="1200" dirty="0"/>
              <a:t>와는 별개로 </a:t>
            </a:r>
            <a:r>
              <a:rPr lang="en-US" altLang="ko-KR" sz="1200" dirty="0"/>
              <a:t>ResNet-50</a:t>
            </a:r>
            <a:r>
              <a:rPr lang="ko-KR" altLang="en-US" sz="1200" dirty="0"/>
              <a:t> 으로 </a:t>
            </a:r>
            <a:r>
              <a:rPr lang="en-US" altLang="ko-KR" sz="1200" dirty="0"/>
              <a:t>Real,</a:t>
            </a:r>
            <a:r>
              <a:rPr lang="ko-KR" altLang="en-US" sz="1200" dirty="0"/>
              <a:t> </a:t>
            </a:r>
            <a:r>
              <a:rPr lang="en-US" altLang="ko-KR" sz="1200" dirty="0"/>
              <a:t>Pseudo,</a:t>
            </a:r>
            <a:r>
              <a:rPr lang="ko-KR" altLang="en-US" sz="1200" dirty="0"/>
              <a:t> </a:t>
            </a:r>
            <a:r>
              <a:rPr lang="en-US" altLang="ko-KR" sz="1200" dirty="0"/>
              <a:t>Pseudo2 Test </a:t>
            </a:r>
            <a:r>
              <a:rPr lang="ko-KR" altLang="en-US" sz="1200" dirty="0"/>
              <a:t>진행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Real</a:t>
            </a:r>
            <a:r>
              <a:rPr lang="ko-KR" altLang="en-US" sz="1200" dirty="0"/>
              <a:t> </a:t>
            </a:r>
            <a:r>
              <a:rPr lang="en-US" altLang="ko-KR" sz="1200" dirty="0"/>
              <a:t>Color : 83.7%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Pseudo Color : 80.4%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Pseudo Color2 : 82.4%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Pseudo Color</a:t>
            </a:r>
            <a:r>
              <a:rPr lang="ko-KR" altLang="en-US" sz="1200" dirty="0"/>
              <a:t>에서는 </a:t>
            </a:r>
            <a:r>
              <a:rPr lang="en-US" altLang="ko-KR" sz="1200" dirty="0"/>
              <a:t>ResNet-50</a:t>
            </a:r>
            <a:r>
              <a:rPr lang="ko-KR" altLang="en-US" sz="1200" dirty="0"/>
              <a:t>보다 </a:t>
            </a:r>
            <a:r>
              <a:rPr lang="en-US" altLang="ko-KR" sz="1200" dirty="0"/>
              <a:t>ResNet-18</a:t>
            </a:r>
            <a:r>
              <a:rPr lang="ko-KR" altLang="en-US" sz="1200" dirty="0"/>
              <a:t>의</a:t>
            </a:r>
            <a:r>
              <a:rPr lang="en-US" altLang="ko-KR" sz="1200" dirty="0"/>
              <a:t> </a:t>
            </a:r>
            <a:r>
              <a:rPr lang="ko-KR" altLang="en-US" sz="1200" dirty="0"/>
              <a:t>정확율이 높음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/>
              <a:t>학습 및 검증에 소요되는 시간도 </a:t>
            </a:r>
            <a:r>
              <a:rPr lang="en-US" altLang="ko-KR" sz="1200" dirty="0"/>
              <a:t>18</a:t>
            </a:r>
            <a:r>
              <a:rPr lang="ko-KR" altLang="en-US" sz="1200" dirty="0"/>
              <a:t>이 </a:t>
            </a:r>
            <a:r>
              <a:rPr lang="en-US" altLang="ko-KR" sz="1200" dirty="0"/>
              <a:t>50</a:t>
            </a:r>
            <a:r>
              <a:rPr lang="ko-KR" altLang="en-US" sz="1200" dirty="0"/>
              <a:t>의</a:t>
            </a:r>
            <a:r>
              <a:rPr lang="en-US" altLang="ko-KR" sz="1200" dirty="0"/>
              <a:t> </a:t>
            </a:r>
            <a:r>
              <a:rPr lang="ko-KR" altLang="en-US" sz="1200" dirty="0"/>
              <a:t>절반 수준</a:t>
            </a:r>
          </a:p>
        </p:txBody>
      </p:sp>
    </p:spTree>
    <p:extLst>
      <p:ext uri="{BB962C8B-B14F-4D97-AF65-F5344CB8AC3E}">
        <p14:creationId xmlns:p14="http://schemas.microsoft.com/office/powerpoint/2010/main" val="2659266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3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Pseudo Color Type2</a:t>
            </a:r>
            <a:r>
              <a:rPr lang="ko-KR" altLang="en-US" sz="2000" b="1" dirty="0">
                <a:latin typeface="+mn-ea"/>
              </a:rPr>
              <a:t>와 </a:t>
            </a:r>
            <a:r>
              <a:rPr lang="en-US" altLang="ko-KR" sz="2000" b="1" dirty="0">
                <a:latin typeface="+mn-ea"/>
              </a:rPr>
              <a:t>Real Color</a:t>
            </a:r>
            <a:r>
              <a:rPr lang="ko-KR" altLang="en-US" sz="2000" b="1" dirty="0">
                <a:latin typeface="+mn-ea"/>
              </a:rPr>
              <a:t>의 반복성 </a:t>
            </a:r>
            <a:r>
              <a:rPr lang="en-US" altLang="ko-KR" sz="2000" b="1" dirty="0">
                <a:latin typeface="+mn-ea"/>
              </a:rPr>
              <a:t>Test</a:t>
            </a: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i="1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ResNet</a:t>
            </a:r>
            <a:r>
              <a:rPr lang="ko-KR" altLang="en-US" sz="1200" dirty="0">
                <a:latin typeface="+mn-ea"/>
              </a:rPr>
              <a:t>의 특성 상 난수에 의한 계산과정이 존재하여 </a:t>
            </a:r>
            <a:r>
              <a:rPr lang="en-US" altLang="ko-KR" sz="1200" dirty="0">
                <a:latin typeface="+mn-ea"/>
              </a:rPr>
              <a:t>Pseudo Color Type 2</a:t>
            </a:r>
            <a:r>
              <a:rPr lang="ko-KR" altLang="en-US" sz="1200" dirty="0">
                <a:latin typeface="+mn-ea"/>
              </a:rPr>
              <a:t>와 </a:t>
            </a:r>
            <a:r>
              <a:rPr lang="en-US" altLang="ko-KR" sz="1200" dirty="0">
                <a:latin typeface="+mn-ea"/>
              </a:rPr>
              <a:t>Real Color </a:t>
            </a:r>
            <a:r>
              <a:rPr lang="ko-KR" altLang="en-US" sz="1200" dirty="0">
                <a:latin typeface="+mn-ea"/>
              </a:rPr>
              <a:t>영상에 대해 각 </a:t>
            </a:r>
            <a:r>
              <a:rPr lang="en-US" altLang="ko-KR" sz="1200" dirty="0">
                <a:latin typeface="+mn-ea"/>
              </a:rPr>
              <a:t>5</a:t>
            </a:r>
            <a:r>
              <a:rPr lang="ko-KR" altLang="en-US" sz="1200" dirty="0">
                <a:latin typeface="+mn-ea"/>
              </a:rPr>
              <a:t>회 씩 반복 검증 진행</a:t>
            </a:r>
            <a:r>
              <a:rPr lang="en-US" altLang="ko-KR" sz="1200" dirty="0">
                <a:latin typeface="+mn-ea"/>
              </a:rPr>
              <a:t>. (ResNet-18)</a:t>
            </a: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+mn-ea"/>
              </a:rPr>
              <a:t> 5</a:t>
            </a:r>
            <a:r>
              <a:rPr lang="ko-KR" altLang="en-US" sz="1200" dirty="0">
                <a:latin typeface="+mn-ea"/>
              </a:rPr>
              <a:t>회 반복 </a:t>
            </a:r>
            <a:r>
              <a:rPr lang="en-US" altLang="ko-KR" sz="1200" dirty="0">
                <a:latin typeface="+mn-ea"/>
              </a:rPr>
              <a:t>Test</a:t>
            </a:r>
            <a:r>
              <a:rPr lang="ko-KR" altLang="en-US" sz="1200" dirty="0">
                <a:latin typeface="+mn-ea"/>
              </a:rPr>
              <a:t> 결과 </a:t>
            </a:r>
            <a:r>
              <a:rPr lang="en-US" altLang="ko-KR" sz="1200" dirty="0">
                <a:latin typeface="+mn-ea"/>
              </a:rPr>
              <a:t>Real Color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Max </a:t>
            </a:r>
            <a:r>
              <a:rPr lang="ko-KR" altLang="en-US" sz="1200" dirty="0">
                <a:latin typeface="+mn-ea"/>
              </a:rPr>
              <a:t>값이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개선 영상의 </a:t>
            </a:r>
            <a:r>
              <a:rPr lang="en-US" altLang="ko-KR" sz="1200" dirty="0">
                <a:latin typeface="+mn-ea"/>
              </a:rPr>
              <a:t>Min</a:t>
            </a:r>
            <a:r>
              <a:rPr lang="ko-KR" altLang="en-US" sz="1200" dirty="0">
                <a:latin typeface="+mn-ea"/>
              </a:rPr>
              <a:t>과 유사하며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평균 </a:t>
            </a:r>
            <a:r>
              <a:rPr lang="en-US" altLang="ko-KR" sz="1200" dirty="0">
                <a:latin typeface="+mn-ea"/>
              </a:rPr>
              <a:t>2.6%</a:t>
            </a:r>
            <a:r>
              <a:rPr lang="ko-KR" altLang="en-US" sz="1200" dirty="0">
                <a:latin typeface="+mn-ea"/>
              </a:rPr>
              <a:t>의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개선효과를 확인하였음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4BE8DDA-8040-48A4-96D7-1E7871FA6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25783"/>
              </p:ext>
            </p:extLst>
          </p:nvPr>
        </p:nvGraphicFramePr>
        <p:xfrm>
          <a:off x="611560" y="2276871"/>
          <a:ext cx="2736303" cy="2664297"/>
        </p:xfrm>
        <a:graphic>
          <a:graphicData uri="http://schemas.openxmlformats.org/drawingml/2006/table">
            <a:tbl>
              <a:tblPr/>
              <a:tblGrid>
                <a:gridCol w="769585">
                  <a:extLst>
                    <a:ext uri="{9D8B030D-6E8A-4147-A177-3AD203B41FA5}">
                      <a16:colId xmlns:a16="http://schemas.microsoft.com/office/drawing/2014/main" xmlns="" val="375896955"/>
                    </a:ext>
                  </a:extLst>
                </a:gridCol>
                <a:gridCol w="1102623">
                  <a:extLst>
                    <a:ext uri="{9D8B030D-6E8A-4147-A177-3AD203B41FA5}">
                      <a16:colId xmlns:a16="http://schemas.microsoft.com/office/drawing/2014/main" xmlns="" val="1721767586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xmlns="" val="3757331587"/>
                    </a:ext>
                  </a:extLst>
                </a:gridCol>
              </a:tblGrid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Pseudo Color2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Real Color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4170293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18510184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21864801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90274921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05133592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06906686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91094846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47445531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AVR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80523423"/>
                  </a:ext>
                </a:extLst>
              </a:tr>
            </a:tbl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xmlns="" id="{D8141E71-F10B-4CDA-B37A-A7818CD13F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226804"/>
              </p:ext>
            </p:extLst>
          </p:nvPr>
        </p:nvGraphicFramePr>
        <p:xfrm>
          <a:off x="3510139" y="2276871"/>
          <a:ext cx="4572000" cy="2664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1672B-C077-462E-A47B-9A014CDBA465}"/>
              </a:ext>
            </a:extLst>
          </p:cNvPr>
          <p:cNvSpPr txBox="1"/>
          <p:nvPr/>
        </p:nvSpPr>
        <p:spPr>
          <a:xfrm>
            <a:off x="299927" y="5012292"/>
            <a:ext cx="8706254" cy="123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2438" indent="-187325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또한 </a:t>
            </a:r>
            <a:r>
              <a:rPr lang="en-US" altLang="ko-KR" sz="1200" dirty="0">
                <a:latin typeface="+mn-ea"/>
              </a:rPr>
              <a:t>Pseudo Color</a:t>
            </a:r>
            <a:r>
              <a:rPr lang="ko-KR" altLang="en-US" sz="1200" dirty="0">
                <a:latin typeface="+mn-ea"/>
              </a:rPr>
              <a:t>를 생성하는데 사용한 </a:t>
            </a:r>
            <a:r>
              <a:rPr lang="en-US" altLang="ko-KR" sz="1200" dirty="0">
                <a:latin typeface="+mn-ea"/>
              </a:rPr>
              <a:t>Gray Image</a:t>
            </a:r>
            <a:r>
              <a:rPr lang="ko-KR" altLang="en-US" sz="1200" dirty="0">
                <a:latin typeface="+mn-ea"/>
              </a:rPr>
              <a:t>에 대한 정확성 </a:t>
            </a:r>
            <a:r>
              <a:rPr lang="en-US" altLang="ko-KR" sz="1200" dirty="0">
                <a:latin typeface="+mn-ea"/>
              </a:rPr>
              <a:t>Test </a:t>
            </a:r>
            <a:r>
              <a:rPr lang="ko-KR" altLang="en-US" sz="1200" dirty="0">
                <a:latin typeface="+mn-ea"/>
              </a:rPr>
              <a:t>를 각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회 씩 진행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909638" lvl="1" indent="-182563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ko-KR" altLang="en-US" sz="1200" dirty="0">
                <a:latin typeface="+mn-ea"/>
              </a:rPr>
              <a:t> 경사 조명 영상 </a:t>
            </a:r>
            <a:r>
              <a:rPr lang="en-US" altLang="ko-KR" sz="1200" dirty="0">
                <a:latin typeface="+mn-ea"/>
              </a:rPr>
              <a:t>: 1</a:t>
            </a:r>
            <a:r>
              <a:rPr lang="ko-KR" altLang="en-US" sz="1200" dirty="0">
                <a:latin typeface="+mn-ea"/>
              </a:rPr>
              <a:t>차 </a:t>
            </a:r>
            <a:r>
              <a:rPr lang="en-US" altLang="ko-KR" sz="1200" dirty="0">
                <a:latin typeface="+mn-ea"/>
              </a:rPr>
              <a:t>85.9%, 2</a:t>
            </a:r>
            <a:r>
              <a:rPr lang="ko-KR" altLang="en-US" sz="1200" dirty="0">
                <a:latin typeface="+mn-ea"/>
              </a:rPr>
              <a:t>차 </a:t>
            </a:r>
            <a:r>
              <a:rPr lang="en-US" altLang="ko-KR" sz="1200" dirty="0">
                <a:latin typeface="+mn-ea"/>
              </a:rPr>
              <a:t>83.3%, 3</a:t>
            </a:r>
            <a:r>
              <a:rPr lang="ko-KR" altLang="en-US" sz="1200" dirty="0">
                <a:latin typeface="+mn-ea"/>
              </a:rPr>
              <a:t>차 </a:t>
            </a:r>
            <a:r>
              <a:rPr lang="en-US" altLang="ko-KR" sz="1200" dirty="0">
                <a:latin typeface="+mn-ea"/>
              </a:rPr>
              <a:t>85.3%</a:t>
            </a:r>
          </a:p>
          <a:p>
            <a:pPr marL="909638" lvl="1" indent="-182563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동축</a:t>
            </a:r>
            <a:r>
              <a:rPr lang="ko-KR" altLang="en-US" sz="1200" dirty="0">
                <a:latin typeface="+mn-ea"/>
              </a:rPr>
              <a:t> 조명 영상 </a:t>
            </a:r>
            <a:r>
              <a:rPr lang="en-US" altLang="ko-KR" sz="1200" dirty="0">
                <a:latin typeface="+mn-ea"/>
              </a:rPr>
              <a:t>: 1</a:t>
            </a:r>
            <a:r>
              <a:rPr lang="ko-KR" altLang="en-US" sz="1200" dirty="0">
                <a:latin typeface="+mn-ea"/>
              </a:rPr>
              <a:t>차 </a:t>
            </a:r>
            <a:r>
              <a:rPr lang="en-US" altLang="ko-KR" sz="1200" dirty="0">
                <a:latin typeface="+mn-ea"/>
              </a:rPr>
              <a:t>76.6%, 2</a:t>
            </a:r>
            <a:r>
              <a:rPr lang="ko-KR" altLang="en-US" sz="1200" dirty="0">
                <a:latin typeface="+mn-ea"/>
              </a:rPr>
              <a:t>차 </a:t>
            </a:r>
            <a:r>
              <a:rPr lang="en-US" altLang="ko-KR" sz="1200" dirty="0">
                <a:latin typeface="+mn-ea"/>
              </a:rPr>
              <a:t>74.7%, 3</a:t>
            </a:r>
            <a:r>
              <a:rPr lang="ko-KR" altLang="en-US" sz="1200" dirty="0">
                <a:latin typeface="+mn-ea"/>
              </a:rPr>
              <a:t>차 </a:t>
            </a:r>
            <a:r>
              <a:rPr lang="en-US" altLang="ko-KR" sz="1200" dirty="0">
                <a:latin typeface="+mn-ea"/>
              </a:rPr>
              <a:t>72.8%</a:t>
            </a:r>
          </a:p>
          <a:p>
            <a:pPr marL="909638" lvl="1" indent="-182563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en-US" altLang="ko-KR" sz="1200" dirty="0">
                <a:latin typeface="+mn-ea"/>
              </a:rPr>
              <a:t> Real Color</a:t>
            </a:r>
            <a:r>
              <a:rPr lang="ko-KR" altLang="en-US" sz="1200" dirty="0">
                <a:latin typeface="+mn-ea"/>
              </a:rPr>
              <a:t>나 </a:t>
            </a:r>
            <a:r>
              <a:rPr lang="en-US" altLang="ko-KR" sz="1200" dirty="0">
                <a:latin typeface="+mn-ea"/>
              </a:rPr>
              <a:t>Gray </a:t>
            </a:r>
            <a:r>
              <a:rPr lang="ko-KR" altLang="en-US" sz="1200" dirty="0">
                <a:latin typeface="+mn-ea"/>
              </a:rPr>
              <a:t>대비 </a:t>
            </a:r>
            <a:r>
              <a:rPr lang="en-US" altLang="ko-KR" sz="1200" dirty="0">
                <a:latin typeface="+mn-ea"/>
              </a:rPr>
              <a:t>Pseudo Color </a:t>
            </a:r>
            <a:r>
              <a:rPr lang="ko-KR" altLang="en-US" sz="1200" dirty="0">
                <a:latin typeface="+mn-ea"/>
              </a:rPr>
              <a:t>방식의 정확률이 높음을 확인함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08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연구의 의의 및 고찰</a:t>
            </a:r>
            <a:endParaRPr lang="ko-KR" altLang="en-US" sz="1400" i="1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856385-0808-44AA-B41A-67E2CF531237}"/>
              </a:ext>
            </a:extLst>
          </p:cNvPr>
          <p:cNvSpPr txBox="1"/>
          <p:nvPr/>
        </p:nvSpPr>
        <p:spPr>
          <a:xfrm>
            <a:off x="155912" y="944638"/>
            <a:ext cx="8706254" cy="4366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연구의 의의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+mn-ea"/>
              </a:rPr>
              <a:t> CNN</a:t>
            </a:r>
            <a:r>
              <a:rPr lang="ko-KR" altLang="en-US" sz="1200" dirty="0">
                <a:latin typeface="+mn-ea"/>
              </a:rPr>
              <a:t>에 입력되는 영상을 획득한 원본 그대로를 사용하는 것보다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각기 다른 특성을 가진 </a:t>
            </a:r>
            <a:r>
              <a:rPr lang="en-US" altLang="ko-KR" sz="1200" dirty="0">
                <a:latin typeface="+mn-ea"/>
              </a:rPr>
              <a:t>Gray </a:t>
            </a:r>
            <a:r>
              <a:rPr lang="ko-KR" altLang="en-US" sz="1200" dirty="0">
                <a:latin typeface="+mn-ea"/>
              </a:rPr>
              <a:t>영상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장을 조합하여 분류를 진행할 경우 더 높은 정확률을 얻을 수 있음을 확인함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이러한 특성을 이용하여 머신 비전에 </a:t>
            </a:r>
            <a:r>
              <a:rPr lang="ko-KR" altLang="en-US" sz="1200" dirty="0" err="1">
                <a:latin typeface="+mn-ea"/>
              </a:rPr>
              <a:t>딥러닝을</a:t>
            </a:r>
            <a:r>
              <a:rPr lang="ko-KR" altLang="en-US" sz="1200" dirty="0">
                <a:latin typeface="+mn-ea"/>
              </a:rPr>
              <a:t> 적용할 경우 한 장의 </a:t>
            </a:r>
            <a:r>
              <a:rPr lang="en-US" altLang="ko-KR" sz="1200" dirty="0">
                <a:latin typeface="+mn-ea"/>
              </a:rPr>
              <a:t>Gray </a:t>
            </a:r>
            <a:r>
              <a:rPr lang="ko-KR" altLang="en-US" sz="1200" dirty="0">
                <a:latin typeface="+mn-ea"/>
              </a:rPr>
              <a:t>영상으로 분류를 시도하는 것보다</a:t>
            </a:r>
            <a:r>
              <a:rPr lang="en-US" altLang="ko-KR" sz="1200" dirty="0">
                <a:latin typeface="+mn-ea"/>
              </a:rPr>
              <a:t>, 3</a:t>
            </a:r>
            <a:r>
              <a:rPr lang="ko-KR" altLang="en-US" sz="1200" dirty="0">
                <a:latin typeface="+mn-ea"/>
              </a:rPr>
              <a:t>장의 각기 다른 영상을 하나의 </a:t>
            </a:r>
            <a:r>
              <a:rPr lang="en-US" altLang="ko-KR" sz="1200" dirty="0">
                <a:latin typeface="+mn-ea"/>
              </a:rPr>
              <a:t>Pseudo Color </a:t>
            </a:r>
            <a:r>
              <a:rPr lang="ko-KR" altLang="en-US" sz="1200" dirty="0">
                <a:latin typeface="+mn-ea"/>
              </a:rPr>
              <a:t>영상으로 조합하여 분류를 시도할 경우 장비의 성능을 높일 수 있을 것으로 예상됨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69875"/>
            <a:endParaRPr lang="en-US" altLang="ko-KR" sz="12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연구의 한계점 및 추가 연구 계획</a:t>
            </a:r>
            <a:endParaRPr lang="en-US" altLang="ko-KR" sz="2000" b="1" dirty="0">
              <a:latin typeface="+mn-ea"/>
            </a:endParaRPr>
          </a:p>
          <a:p>
            <a:pPr marL="539750" indent="-269875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연구의 한계점</a:t>
            </a:r>
            <a:endParaRPr lang="en-US" altLang="ko-KR" sz="1200" dirty="0">
              <a:latin typeface="+mn-ea"/>
            </a:endParaRPr>
          </a:p>
          <a:p>
            <a:pPr marL="996950" lvl="1" indent="-269875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ko-KR" altLang="en-US" sz="1200" dirty="0">
                <a:latin typeface="+mn-ea"/>
              </a:rPr>
              <a:t>산업 현장의 특성 상 불량 샘플의 수량이 부족하여 학습이나 검증에 충분한 영상을 획득하기 어려워 충분한 영상을 획득하지 못하였음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996950" lvl="1" indent="-269875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ko-KR" altLang="en-US" sz="1200" dirty="0">
                <a:latin typeface="+mn-ea"/>
              </a:rPr>
              <a:t>다양한 </a:t>
            </a:r>
            <a:r>
              <a:rPr lang="en-US" altLang="ko-KR" sz="1200" dirty="0">
                <a:latin typeface="+mn-ea"/>
              </a:rPr>
              <a:t>CNN </a:t>
            </a:r>
            <a:r>
              <a:rPr lang="ko-KR" altLang="en-US" sz="1200" dirty="0">
                <a:latin typeface="+mn-ea"/>
              </a:rPr>
              <a:t>알고리즘으로 </a:t>
            </a:r>
            <a:r>
              <a:rPr lang="en-US" altLang="ko-KR" sz="1200" dirty="0">
                <a:latin typeface="+mn-ea"/>
              </a:rPr>
              <a:t>Test</a:t>
            </a:r>
            <a:r>
              <a:rPr lang="ko-KR" altLang="en-US" sz="1200" dirty="0">
                <a:latin typeface="+mn-ea"/>
              </a:rPr>
              <a:t>를 진행하지 못 하였음</a:t>
            </a:r>
            <a:endParaRPr lang="en-US" altLang="ko-KR" sz="1200" dirty="0">
              <a:latin typeface="+mn-ea"/>
            </a:endParaRPr>
          </a:p>
          <a:p>
            <a:pPr marL="539750" indent="-269875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추가 연구 계획</a:t>
            </a:r>
            <a:endParaRPr lang="en-US" altLang="ko-KR" sz="1200" dirty="0">
              <a:latin typeface="+mn-ea"/>
            </a:endParaRPr>
          </a:p>
          <a:p>
            <a:pPr marL="996950" lvl="1" indent="-269875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ko-KR" altLang="en-US" sz="1200" dirty="0">
                <a:latin typeface="+mn-ea"/>
              </a:rPr>
              <a:t>추후 다양한 분류기를 적용하여 성능 평가 예정</a:t>
            </a:r>
            <a:endParaRPr lang="en-US" altLang="ko-KR" sz="1200" dirty="0">
              <a:latin typeface="+mn-ea"/>
            </a:endParaRPr>
          </a:p>
          <a:p>
            <a:pPr marL="996950" lvl="1" indent="-269875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en-US" altLang="ko-KR" sz="1200" dirty="0">
                <a:latin typeface="+mn-ea"/>
              </a:rPr>
              <a:t>Gray </a:t>
            </a:r>
            <a:r>
              <a:rPr lang="ko-KR" altLang="en-US" sz="1200" dirty="0">
                <a:latin typeface="+mn-ea"/>
              </a:rPr>
              <a:t>영상에 대한 추가 </a:t>
            </a:r>
            <a:r>
              <a:rPr lang="en-US" altLang="ko-KR" sz="1200" dirty="0">
                <a:latin typeface="+mn-ea"/>
              </a:rPr>
              <a:t>Test</a:t>
            </a:r>
            <a:r>
              <a:rPr lang="ko-KR" altLang="en-US" sz="1200" dirty="0">
                <a:latin typeface="+mn-ea"/>
              </a:rPr>
              <a:t>를 통하여 </a:t>
            </a:r>
            <a:r>
              <a:rPr lang="en-US" altLang="ko-KR" sz="1200" dirty="0">
                <a:latin typeface="+mn-ea"/>
              </a:rPr>
              <a:t>Pseudo Color</a:t>
            </a:r>
            <a:r>
              <a:rPr lang="ko-KR" altLang="en-US" sz="1200" dirty="0">
                <a:latin typeface="+mn-ea"/>
              </a:rPr>
              <a:t>를 합성하기 위한 최적의 조건을 찾는 방법을 확인 예정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357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 marL="355600" indent="-85725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200" i="1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Machine Vision </a:t>
            </a:r>
            <a:r>
              <a:rPr lang="ko-KR" altLang="en-US" sz="1200" dirty="0">
                <a:latin typeface="+mn-ea"/>
              </a:rPr>
              <a:t>검사는 불량을 검출하기 위해 검사 </a:t>
            </a:r>
            <a:r>
              <a:rPr lang="ko-KR" altLang="en-US" sz="1200" dirty="0" err="1">
                <a:latin typeface="+mn-ea"/>
              </a:rPr>
              <a:t>대상체의</a:t>
            </a:r>
            <a:r>
              <a:rPr lang="ko-KR" altLang="en-US" sz="1200" dirty="0">
                <a:latin typeface="+mn-ea"/>
              </a:rPr>
              <a:t> 영상에 여러 가지 영상처리 알고리즘을 적용하여 불량의 특성</a:t>
            </a:r>
            <a:r>
              <a:rPr lang="en-US" altLang="ko-KR" sz="1200" dirty="0">
                <a:latin typeface="+mn-ea"/>
              </a:rPr>
              <a:t>(Feature)</a:t>
            </a:r>
            <a:r>
              <a:rPr lang="ko-KR" altLang="en-US" sz="1200" dirty="0">
                <a:latin typeface="+mn-ea"/>
              </a:rPr>
              <a:t>를 수치화 한 후 이를 기반으로 검사 </a:t>
            </a:r>
            <a:r>
              <a:rPr lang="ko-KR" altLang="en-US" sz="1200" dirty="0" err="1">
                <a:latin typeface="+mn-ea"/>
              </a:rPr>
              <a:t>대상체의</a:t>
            </a:r>
            <a:r>
              <a:rPr lang="ko-KR" altLang="en-US" sz="1200" dirty="0">
                <a:latin typeface="+mn-ea"/>
              </a:rPr>
              <a:t> 양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불을 판정함</a:t>
            </a:r>
            <a:r>
              <a:rPr lang="en-US" altLang="ko-KR" sz="1200" dirty="0">
                <a:latin typeface="+mn-ea"/>
              </a:rPr>
              <a:t>.</a:t>
            </a:r>
            <a:r>
              <a:rPr lang="en-US" altLang="ko-KR" sz="1200" i="1" dirty="0">
                <a:latin typeface="+mn-ea"/>
              </a:rPr>
              <a:t> </a:t>
            </a:r>
          </a:p>
          <a:p>
            <a:pPr marL="355600" indent="-85725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양불 판정 시 육안으로는 쉽게 식별 가능하나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특성을 수치화하여 판정하는 검사의 특성 상 모든 특성을 수치화 할 수 없는 문제로 인한 오인식이 존재함</a:t>
            </a:r>
            <a:endParaRPr lang="en-US" altLang="ko-KR" sz="1200" i="1" dirty="0">
              <a:latin typeface="+mn-ea"/>
            </a:endParaRPr>
          </a:p>
          <a:p>
            <a:pPr marL="269875"/>
            <a:endParaRPr lang="en-US" altLang="ko-KR" sz="12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애로사항</a:t>
            </a:r>
            <a:endParaRPr lang="en-US" altLang="ko-KR" sz="2000" b="1" dirty="0">
              <a:latin typeface="+mn-ea"/>
            </a:endParaRPr>
          </a:p>
          <a:p>
            <a:pPr marL="539750" indent="-269875">
              <a:lnSpc>
                <a:spcPts val="2300"/>
              </a:lnSpc>
              <a:buFont typeface="+mj-lt"/>
              <a:buAutoNum type="arabicPeriod"/>
            </a:pPr>
            <a:r>
              <a:rPr lang="en-US" altLang="ko-KR" sz="1200" dirty="0">
                <a:latin typeface="+mn-ea"/>
              </a:rPr>
              <a:t>Object</a:t>
            </a:r>
            <a:r>
              <a:rPr lang="ko-KR" altLang="en-US" sz="1200" dirty="0">
                <a:latin typeface="+mn-ea"/>
              </a:rPr>
              <a:t>의 특성에 따른 각기 다른 알고리즘을 적용해야 하는 경우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911225" lvl="1" indent="-2857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같은 </a:t>
            </a:r>
            <a:r>
              <a:rPr lang="en-US" altLang="ko-KR" sz="1200" dirty="0">
                <a:latin typeface="+mn-ea"/>
              </a:rPr>
              <a:t>Type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Object</a:t>
            </a:r>
            <a:r>
              <a:rPr lang="ko-KR" altLang="en-US" sz="1200" dirty="0">
                <a:latin typeface="+mn-ea"/>
              </a:rPr>
              <a:t>라 하더라도 공정의 문제로 인해 조명의 반사 특성이 다른 경우 존재</a:t>
            </a:r>
            <a:endParaRPr lang="en-US" altLang="ko-KR" sz="1200" dirty="0">
              <a:latin typeface="+mn-ea"/>
            </a:endParaRPr>
          </a:p>
          <a:p>
            <a:pPr marL="539750" indent="-269875">
              <a:lnSpc>
                <a:spcPts val="2300"/>
              </a:lnSpc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형상 분석의 어려움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895350" lvl="1" indent="-269875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+mn-ea"/>
              </a:rPr>
              <a:t>Object</a:t>
            </a:r>
            <a:r>
              <a:rPr lang="ko-KR" altLang="en-US" sz="1200" dirty="0">
                <a:latin typeface="+mn-ea"/>
              </a:rPr>
              <a:t>의 형상의 경우 수치화된 값으로 대략적으로 파악이 가능하나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Detail</a:t>
            </a:r>
            <a:r>
              <a:rPr lang="ko-KR" altLang="en-US" sz="1200" dirty="0">
                <a:latin typeface="+mn-ea"/>
              </a:rPr>
              <a:t>한 형상의 경우 분석이 어려움</a:t>
            </a:r>
            <a:endParaRPr lang="en-US" altLang="ko-KR" sz="1200" dirty="0">
              <a:latin typeface="+mn-ea"/>
            </a:endParaRPr>
          </a:p>
          <a:p>
            <a:pPr marL="539750" indent="-269875">
              <a:lnSpc>
                <a:spcPts val="2300"/>
              </a:lnSpc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특성 분류의 문제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895350" lvl="1" indent="-269875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일반적으로 </a:t>
            </a:r>
            <a:r>
              <a:rPr lang="en-US" altLang="ko-KR" sz="1200" dirty="0">
                <a:latin typeface="+mn-ea"/>
              </a:rPr>
              <a:t>Machine Vision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AI</a:t>
            </a:r>
            <a:r>
              <a:rPr lang="ko-KR" altLang="en-US" sz="1200" dirty="0">
                <a:latin typeface="+mn-ea"/>
              </a:rPr>
              <a:t>의 경우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Gray Scale(</a:t>
            </a:r>
            <a:r>
              <a:rPr lang="ko-KR" altLang="en-US" sz="1200" dirty="0">
                <a:latin typeface="+mn-ea"/>
              </a:rPr>
              <a:t>흑백</a:t>
            </a:r>
            <a:r>
              <a:rPr lang="en-US" altLang="ko-KR" sz="1200" dirty="0">
                <a:latin typeface="+mn-ea"/>
              </a:rPr>
              <a:t>) Camera</a:t>
            </a:r>
            <a:r>
              <a:rPr lang="ko-KR" altLang="en-US" sz="1200" dirty="0">
                <a:latin typeface="+mn-ea"/>
              </a:rPr>
              <a:t>로 영상을 획득하여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이를 </a:t>
            </a:r>
            <a:r>
              <a:rPr lang="en-US" altLang="ko-KR" sz="1200" dirty="0">
                <a:latin typeface="+mn-ea"/>
              </a:rPr>
              <a:t>CNN</a:t>
            </a:r>
            <a:r>
              <a:rPr lang="ko-KR" altLang="en-US" sz="1200" dirty="0">
                <a:latin typeface="+mn-ea"/>
              </a:rPr>
              <a:t>에 적용함</a:t>
            </a:r>
            <a:endParaRPr lang="en-US" altLang="ko-KR" sz="1200" dirty="0">
              <a:latin typeface="+mn-ea"/>
            </a:endParaRPr>
          </a:p>
          <a:p>
            <a:pPr marL="895350" lvl="1" indent="-269875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단일 영상에서 확보할 수 있는 특성의 한계가 존재함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89" y="5320904"/>
            <a:ext cx="1596825" cy="930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130" y="5323484"/>
            <a:ext cx="913575" cy="94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3"/>
          <a:stretch/>
        </p:blipFill>
        <p:spPr bwMode="auto">
          <a:xfrm>
            <a:off x="3167705" y="5322084"/>
            <a:ext cx="900239" cy="94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55976" y="5085184"/>
            <a:ext cx="3456384" cy="1451521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4542196" y="5546107"/>
            <a:ext cx="2622092" cy="2937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62042" y="6263734"/>
            <a:ext cx="1710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 </a:t>
            </a:r>
            <a:r>
              <a:rPr lang="ko-KR" altLang="en-US" sz="1100" dirty="0"/>
              <a:t>알고리즘 분기 필요 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148064" y="6120208"/>
            <a:ext cx="142859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 </a:t>
            </a:r>
            <a:r>
              <a:rPr lang="ko-KR" altLang="en-US" sz="1100" dirty="0"/>
              <a:t>형상 분석 필요 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결론 및 요약</a:t>
            </a:r>
            <a:endParaRPr lang="ko-KR" altLang="en-US" sz="1400" i="1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8856385-0808-44AA-B41A-67E2CF531237}"/>
              </a:ext>
            </a:extLst>
          </p:cNvPr>
          <p:cNvSpPr txBox="1"/>
          <p:nvPr/>
        </p:nvSpPr>
        <p:spPr>
          <a:xfrm>
            <a:off x="155912" y="944638"/>
            <a:ext cx="8706254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276225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영상 인식에 사용되는 </a:t>
            </a:r>
            <a:r>
              <a:rPr lang="ko-KR" altLang="en-US" sz="1200" dirty="0" err="1">
                <a:latin typeface="+mn-ea"/>
              </a:rPr>
              <a:t>합성곱</a:t>
            </a:r>
            <a:r>
              <a:rPr lang="ko-KR" altLang="en-US" sz="1200" dirty="0">
                <a:latin typeface="+mn-ea"/>
              </a:rPr>
              <a:t> 신경망 분류기의 성능을 높이기 위해 분류기 자체의 성능을 높일 수도 있지만 입력되는 영상을 </a:t>
            </a:r>
            <a:r>
              <a:rPr lang="ko-KR" altLang="en-US" sz="1200" dirty="0" err="1">
                <a:latin typeface="+mn-ea"/>
              </a:rPr>
              <a:t>전처리를</a:t>
            </a:r>
            <a:r>
              <a:rPr lang="ko-KR" altLang="en-US" sz="1200" dirty="0">
                <a:latin typeface="+mn-ea"/>
              </a:rPr>
              <a:t> 통하여 영상에 분류하고자 하는 특징을 더 많이 포함하는 것도 유용함을 </a:t>
            </a:r>
            <a:r>
              <a:rPr lang="ko-KR" altLang="en-US" sz="1200" dirty="0" smtClean="0">
                <a:latin typeface="+mn-ea"/>
              </a:rPr>
              <a:t>확인함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반도체 검사에 사용되는 머신 비전의 경우 여러 유형의 불량을 검출하기 위해 동일 검사 </a:t>
            </a:r>
            <a:r>
              <a:rPr lang="ko-KR" altLang="en-US" sz="1200" dirty="0" err="1">
                <a:latin typeface="+mn-ea"/>
              </a:rPr>
              <a:t>대상체의</a:t>
            </a:r>
            <a:r>
              <a:rPr lang="ko-KR" altLang="en-US" sz="1200" dirty="0">
                <a:latin typeface="+mn-ea"/>
              </a:rPr>
              <a:t> 영상을 획득할 때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다양한 조명 조건의 영상을 여러 장 획득하는 경우가 많으므로 </a:t>
            </a:r>
            <a:r>
              <a:rPr lang="ko-KR" altLang="en-US" sz="1200" dirty="0" err="1">
                <a:latin typeface="+mn-ea"/>
              </a:rPr>
              <a:t>검출력을</a:t>
            </a:r>
            <a:r>
              <a:rPr lang="ko-KR" altLang="en-US" sz="1200" dirty="0">
                <a:latin typeface="+mn-ea"/>
              </a:rPr>
              <a:t> 향상시키기 위해 </a:t>
            </a:r>
            <a:r>
              <a:rPr lang="ko-KR" altLang="en-US" sz="1200" dirty="0" err="1">
                <a:latin typeface="+mn-ea"/>
              </a:rPr>
              <a:t>딥러닝을</a:t>
            </a:r>
            <a:r>
              <a:rPr lang="ko-KR" altLang="en-US" sz="1200" dirty="0">
                <a:latin typeface="+mn-ea"/>
              </a:rPr>
              <a:t> 활용할 경우 단일 </a:t>
            </a:r>
            <a:r>
              <a:rPr lang="ko-KR" altLang="en-US" sz="1200" dirty="0" err="1">
                <a:latin typeface="+mn-ea"/>
              </a:rPr>
              <a:t>그레이</a:t>
            </a:r>
            <a:r>
              <a:rPr lang="ko-KR" altLang="en-US" sz="1200" dirty="0">
                <a:latin typeface="+mn-ea"/>
              </a:rPr>
              <a:t> 스케일 영상을 사용하는 것보다는 분류하고자 하는 불량의 특성이 명확하면서 각기 다른 특성을 가진 </a:t>
            </a:r>
            <a:r>
              <a:rPr lang="ko-KR" altLang="en-US" sz="1200" dirty="0" err="1">
                <a:latin typeface="+mn-ea"/>
              </a:rPr>
              <a:t>그레이</a:t>
            </a:r>
            <a:r>
              <a:rPr lang="ko-KR" altLang="en-US" sz="1200" dirty="0">
                <a:latin typeface="+mn-ea"/>
              </a:rPr>
              <a:t> 스케일 영상을 합성하여 사용하는 방법도 해당 개발자들이 활용할 수 있을 것으로 사료됨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본 연구에서 추가 연구가 필요한 부분은 여러 </a:t>
            </a:r>
            <a:r>
              <a:rPr lang="ko-KR" altLang="en-US" sz="1200" dirty="0" err="1">
                <a:latin typeface="+mn-ea"/>
              </a:rPr>
              <a:t>합성곱</a:t>
            </a:r>
            <a:r>
              <a:rPr lang="ko-KR" altLang="en-US" sz="1200" dirty="0">
                <a:latin typeface="+mn-ea"/>
              </a:rPr>
              <a:t> 신경망을 테스트하여 어떠한 유형의 신경망에서 더 좋은 결과를 확인할 수 </a:t>
            </a:r>
            <a:r>
              <a:rPr lang="ko-KR" altLang="en-US" sz="1200" dirty="0" err="1">
                <a:latin typeface="+mn-ea"/>
              </a:rPr>
              <a:t>있는지와</a:t>
            </a:r>
            <a:r>
              <a:rPr lang="ko-KR" altLang="en-US" sz="1200" dirty="0">
                <a:latin typeface="+mn-ea"/>
              </a:rPr>
              <a:t> 합성할 영상을 선정할 때 성능을 더 높일 수 있도록 가장 적절한 </a:t>
            </a:r>
            <a:r>
              <a:rPr lang="ko-KR" altLang="en-US" sz="1200" dirty="0" err="1" smtClean="0">
                <a:latin typeface="+mn-ea"/>
              </a:rPr>
              <a:t>그레이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스케일 영상을 선택할 수 있는 방법에 대한 추가 연구가 필요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8877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93247" y="2372687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B24DDEAE-3E0E-48AA-8411-A7AB43C46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0" y="4075532"/>
            <a:ext cx="3227922" cy="2681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164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다양한 조명 조건에서 각각의 특성</a:t>
            </a:r>
            <a:r>
              <a:rPr lang="en-US" altLang="ko-KR" sz="1200" dirty="0">
                <a:latin typeface="+mn-ea"/>
              </a:rPr>
              <a:t>(Feature)</a:t>
            </a:r>
            <a:r>
              <a:rPr lang="ko-KR" altLang="en-US" sz="1200" dirty="0">
                <a:latin typeface="+mn-ea"/>
              </a:rPr>
              <a:t>이 포함된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장의 </a:t>
            </a:r>
            <a:r>
              <a:rPr lang="en-US" altLang="ko-KR" sz="1200" dirty="0">
                <a:latin typeface="+mn-ea"/>
              </a:rPr>
              <a:t>Gray Scale </a:t>
            </a:r>
            <a:r>
              <a:rPr lang="ko-KR" altLang="en-US" sz="1200" dirty="0">
                <a:latin typeface="+mn-ea"/>
              </a:rPr>
              <a:t>영상으로 </a:t>
            </a:r>
            <a:r>
              <a:rPr lang="en-US" altLang="ko-KR" sz="1200" dirty="0">
                <a:latin typeface="+mn-ea"/>
              </a:rPr>
              <a:t>Pseudo Color </a:t>
            </a:r>
            <a:r>
              <a:rPr lang="ko-KR" altLang="en-US" sz="1200" dirty="0">
                <a:latin typeface="+mn-ea"/>
              </a:rPr>
              <a:t>영상을 생성하여 이를 </a:t>
            </a:r>
            <a:r>
              <a:rPr lang="en-US" altLang="ko-KR" sz="1200" dirty="0">
                <a:latin typeface="+mn-ea"/>
              </a:rPr>
              <a:t>CNN</a:t>
            </a:r>
            <a:r>
              <a:rPr lang="ko-KR" altLang="en-US" sz="1200" dirty="0">
                <a:latin typeface="+mn-ea"/>
              </a:rPr>
              <a:t>에 적용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808038" lvl="1" indent="-182563" defTabSz="808038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조명의 조사 각도나 색상 등을 다르게 하여 획득한 영상 중 검출하고자 하는 특성이 명확한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개의 영상을 선별하여 이를 </a:t>
            </a:r>
            <a:r>
              <a:rPr lang="en-US" altLang="ko-KR" sz="1200" dirty="0">
                <a:latin typeface="+mn-ea"/>
              </a:rPr>
              <a:t>RGB</a:t>
            </a:r>
            <a:r>
              <a:rPr lang="ko-KR" altLang="en-US" sz="1200" dirty="0">
                <a:latin typeface="+mn-ea"/>
              </a:rPr>
              <a:t>에 각각 할당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하나의 </a:t>
            </a:r>
            <a:r>
              <a:rPr lang="en-US" altLang="ko-KR" sz="1200" dirty="0">
                <a:latin typeface="+mn-ea"/>
              </a:rPr>
              <a:t>Pseudo Color </a:t>
            </a:r>
            <a:r>
              <a:rPr lang="ko-KR" altLang="en-US" sz="1200" dirty="0">
                <a:latin typeface="+mn-ea"/>
              </a:rPr>
              <a:t>영상으로 조합하여 최대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개의 특성을 사용한 신경망을 구성</a:t>
            </a:r>
            <a:endParaRPr lang="en-US" altLang="ko-KR" sz="1200" dirty="0">
              <a:latin typeface="+mn-ea"/>
            </a:endParaRPr>
          </a:p>
          <a:p>
            <a:endParaRPr lang="en-US" altLang="ko-KR" sz="8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세부 연구 목표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일반적인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영상으로 분류 시보다 정확도 향상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현재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Reference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가 없어 정확한 수치화가 어려움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808038" lvl="1" indent="-182563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아래의 예시는 반도체 </a:t>
            </a:r>
            <a:r>
              <a:rPr lang="en-US" altLang="ko-KR" sz="1200" dirty="0">
                <a:latin typeface="+mn-ea"/>
              </a:rPr>
              <a:t>Ball Grid Array Package</a:t>
            </a:r>
            <a:r>
              <a:rPr lang="ko-KR" altLang="en-US" sz="1200" dirty="0">
                <a:latin typeface="+mn-ea"/>
              </a:rPr>
              <a:t>에서 기판과 접점 역할을 하는 </a:t>
            </a:r>
            <a:r>
              <a:rPr lang="en-US" altLang="ko-KR" sz="1200" dirty="0">
                <a:latin typeface="+mn-ea"/>
              </a:rPr>
              <a:t>Ball</a:t>
            </a:r>
            <a:r>
              <a:rPr lang="ko-KR" altLang="en-US" sz="1200" dirty="0">
                <a:latin typeface="+mn-ea"/>
              </a:rPr>
              <a:t>에서 일반 </a:t>
            </a:r>
            <a:r>
              <a:rPr lang="en-US" altLang="ko-KR" sz="1200" dirty="0">
                <a:latin typeface="+mn-ea"/>
              </a:rPr>
              <a:t>Ball</a:t>
            </a:r>
            <a:r>
              <a:rPr lang="ko-KR" altLang="en-US" sz="1200" dirty="0">
                <a:latin typeface="+mn-ea"/>
              </a:rPr>
              <a:t>과 </a:t>
            </a:r>
            <a:r>
              <a:rPr lang="en-US" altLang="ko-KR" sz="1200" dirty="0">
                <a:latin typeface="+mn-ea"/>
              </a:rPr>
              <a:t>Shiny Ball</a:t>
            </a:r>
            <a:r>
              <a:rPr lang="ko-KR" altLang="en-US" sz="1200" dirty="0">
                <a:latin typeface="+mn-ea"/>
              </a:rPr>
              <a:t>을 분류하기 위한 </a:t>
            </a:r>
            <a:r>
              <a:rPr lang="en-US" altLang="ko-KR" sz="1200" dirty="0">
                <a:latin typeface="+mn-ea"/>
              </a:rPr>
              <a:t>Pseudo Color </a:t>
            </a:r>
            <a:r>
              <a:rPr lang="ko-KR" altLang="en-US" sz="1200" dirty="0">
                <a:latin typeface="+mn-ea"/>
              </a:rPr>
              <a:t>영상 생성 과정으로 아래의 경우 </a:t>
            </a:r>
            <a:r>
              <a:rPr lang="en-US" altLang="ko-KR" sz="1200" dirty="0">
                <a:latin typeface="+mn-ea"/>
              </a:rPr>
              <a:t>ResNet-18</a:t>
            </a:r>
            <a:r>
              <a:rPr lang="ko-KR" altLang="en-US" sz="1200" dirty="0">
                <a:latin typeface="+mn-ea"/>
              </a:rPr>
              <a:t>을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기준으로 </a:t>
            </a:r>
            <a:r>
              <a:rPr lang="en-US" altLang="ko-KR" sz="1200" dirty="0">
                <a:latin typeface="+mn-ea"/>
              </a:rPr>
              <a:t>Gray Scale </a:t>
            </a:r>
            <a:r>
              <a:rPr lang="ko-KR" altLang="en-US" sz="1200" dirty="0">
                <a:latin typeface="+mn-ea"/>
              </a:rPr>
              <a:t>영상만 사용할 경우 </a:t>
            </a:r>
            <a:r>
              <a:rPr lang="en-US" altLang="ko-KR" sz="1200" dirty="0">
                <a:latin typeface="+mn-ea"/>
              </a:rPr>
              <a:t>Epoch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24</a:t>
            </a:r>
            <a:r>
              <a:rPr lang="ko-KR" altLang="en-US" sz="1200" dirty="0">
                <a:latin typeface="+mn-ea"/>
              </a:rPr>
              <a:t>기준 </a:t>
            </a:r>
            <a:r>
              <a:rPr lang="ko-KR" altLang="en-US" sz="1200" dirty="0" err="1">
                <a:latin typeface="+mn-ea"/>
              </a:rPr>
              <a:t>정확률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98.9% , Pseudo Color</a:t>
            </a:r>
            <a:r>
              <a:rPr lang="ko-KR" altLang="en-US" sz="1200" dirty="0">
                <a:latin typeface="+mn-ea"/>
              </a:rPr>
              <a:t>의 경우 </a:t>
            </a:r>
            <a:r>
              <a:rPr lang="en-US" altLang="ko-KR" sz="1200" dirty="0">
                <a:latin typeface="+mn-ea"/>
              </a:rPr>
              <a:t>Epoch 2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ko-KR" altLang="en-US" sz="1200" dirty="0" err="1">
                <a:latin typeface="+mn-ea"/>
              </a:rPr>
              <a:t>정확률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100%</a:t>
            </a:r>
            <a:r>
              <a:rPr lang="ko-KR" altLang="en-US" sz="1200" dirty="0">
                <a:latin typeface="+mn-ea"/>
              </a:rPr>
              <a:t>를 확인함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99363"/>
            <a:ext cx="3240360" cy="2685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3059832" y="5877272"/>
            <a:ext cx="1040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 </a:t>
            </a:r>
            <a:r>
              <a:rPr lang="ko-KR" altLang="en-US" sz="1100" dirty="0"/>
              <a:t>일반 </a:t>
            </a:r>
            <a:r>
              <a:rPr lang="en-US" altLang="ko-KR" sz="1100" dirty="0"/>
              <a:t>Ball</a:t>
            </a:r>
            <a:r>
              <a:rPr lang="ko-KR" altLang="en-US" sz="1100" dirty="0"/>
              <a:t> 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6771690" y="5877272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 Shiny</a:t>
            </a:r>
            <a:r>
              <a:rPr lang="ko-KR" altLang="en-US" sz="1100" dirty="0"/>
              <a:t> </a:t>
            </a:r>
            <a:r>
              <a:rPr lang="en-US" altLang="ko-KR" sz="1100" dirty="0"/>
              <a:t>Ball</a:t>
            </a:r>
            <a:r>
              <a:rPr lang="ko-KR" altLang="en-US" sz="1100" dirty="0"/>
              <a:t> 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세부 연구 목표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200">
                <a:latin typeface="+mn-ea"/>
              </a:rPr>
              <a:t>일반적인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영상으로 분류 시보다 정확도 향상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현재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Reference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가 없어 정확한 수치화가 어려움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808038" lvl="1" indent="-182563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불량에 해당하는 부분의 </a:t>
            </a:r>
            <a:r>
              <a:rPr lang="ko-KR" altLang="en-US" sz="1200" dirty="0" err="1">
                <a:latin typeface="+mn-ea"/>
              </a:rPr>
              <a:t>후보군을</a:t>
            </a:r>
            <a:r>
              <a:rPr lang="ko-KR" altLang="en-US" sz="1200" dirty="0">
                <a:latin typeface="+mn-ea"/>
              </a:rPr>
              <a:t> 기존 알고리즘으로 검출한 후</a:t>
            </a:r>
            <a:r>
              <a:rPr lang="en-US" altLang="ko-KR" sz="1200" dirty="0">
                <a:latin typeface="+mn-ea"/>
              </a:rPr>
              <a:t>, AI</a:t>
            </a:r>
            <a:r>
              <a:rPr lang="ko-KR" altLang="en-US" sz="1200" dirty="0">
                <a:latin typeface="+mn-ea"/>
              </a:rPr>
              <a:t>로 실제 양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불을 분류하는 것이 최종 목표</a:t>
            </a:r>
            <a:endParaRPr lang="en-US" altLang="ko-KR" sz="1200" dirty="0">
              <a:latin typeface="+mn-ea"/>
            </a:endParaRPr>
          </a:p>
          <a:p>
            <a:pPr marL="808038" lvl="1" indent="-182563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아래의 그림은 다양한 조명 조사 방식에 대한 부분으로 적색 </a:t>
            </a:r>
            <a:r>
              <a:rPr lang="en-US" altLang="ko-KR" sz="1200" dirty="0">
                <a:latin typeface="+mn-ea"/>
              </a:rPr>
              <a:t>Box</a:t>
            </a:r>
            <a:r>
              <a:rPr lang="ko-KR" altLang="en-US" sz="1200" dirty="0">
                <a:latin typeface="+mn-ea"/>
              </a:rPr>
              <a:t> 내의 조명 방식이 현재 본인이 재직 중인 회사의 장비에 적용된 조명 시스템으로 다양한 조명 조건으로 영상을 획득한 후 </a:t>
            </a:r>
            <a:r>
              <a:rPr lang="en-US" altLang="ko-KR" sz="1200" dirty="0">
                <a:latin typeface="+mn-ea"/>
              </a:rPr>
              <a:t>Pseudo Color </a:t>
            </a:r>
            <a:r>
              <a:rPr lang="ko-KR" altLang="en-US" sz="1200" dirty="0">
                <a:latin typeface="+mn-ea"/>
              </a:rPr>
              <a:t>영상으로 합성 예정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pic>
        <p:nvPicPr>
          <p:cNvPr id="2" name="그림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431" y="2420888"/>
            <a:ext cx="6409215" cy="3900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64022" y="3573016"/>
            <a:ext cx="3840025" cy="274816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239" y="4618602"/>
            <a:ext cx="505416" cy="50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그림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401" y="5733255"/>
            <a:ext cx="508689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60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 연구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특허 조사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8085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한국 통신 학회 논문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영상 리사이징이 심층 신경망 기반 영상 분류기 성능에 미치는 영향에 관한 연구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여러 영상을 합성하기 앞서 먼저 불량 영역에 대한 </a:t>
            </a:r>
            <a:r>
              <a:rPr lang="ko-KR" altLang="en-US" sz="1200" dirty="0" err="1">
                <a:latin typeface="+mn-ea"/>
              </a:rPr>
              <a:t>잘라내기</a:t>
            </a:r>
            <a:r>
              <a:rPr lang="en-US" altLang="ko-KR" sz="1200" dirty="0">
                <a:latin typeface="+mn-ea"/>
              </a:rPr>
              <a:t>(Cropping)</a:t>
            </a:r>
            <a:r>
              <a:rPr lang="ko-KR" altLang="en-US" sz="1200" dirty="0">
                <a:latin typeface="+mn-ea"/>
              </a:rPr>
              <a:t>와 리사이징</a:t>
            </a:r>
            <a:r>
              <a:rPr lang="en-US" altLang="ko-KR" sz="1200" dirty="0">
                <a:latin typeface="+mn-ea"/>
              </a:rPr>
              <a:t>(Resizing)</a:t>
            </a:r>
            <a:r>
              <a:rPr lang="ko-KR" altLang="en-US" sz="1200" dirty="0">
                <a:latin typeface="+mn-ea"/>
              </a:rPr>
              <a:t>이 필요함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머신 비전의 불량 검출</a:t>
            </a:r>
            <a:endParaRPr lang="en-US" altLang="ko-KR" sz="1200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해당 유형의 불량 분류를 위해 미리 선정된 각기 다른 조명 조건의 영상 </a:t>
            </a:r>
            <a:r>
              <a:rPr lang="en-US" altLang="ko-KR" sz="1200" dirty="0">
                <a:latin typeface="+mn-ea"/>
              </a:rPr>
              <a:t>Set </a:t>
            </a:r>
            <a:r>
              <a:rPr lang="ko-KR" altLang="en-US" sz="1200" dirty="0">
                <a:latin typeface="+mn-ea"/>
              </a:rPr>
              <a:t>분류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특성이 상이할 것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분류한 영상 들에서 </a:t>
            </a:r>
            <a:r>
              <a:rPr lang="ko-KR" altLang="en-US" sz="1200" b="1" dirty="0">
                <a:latin typeface="+mn-ea"/>
              </a:rPr>
              <a:t>불량 영역 </a:t>
            </a:r>
            <a:r>
              <a:rPr lang="ko-KR" altLang="en-US" sz="1200" b="1" dirty="0" err="1">
                <a:latin typeface="+mn-ea"/>
              </a:rPr>
              <a:t>잘라내기</a:t>
            </a:r>
            <a:endParaRPr lang="en-US" altLang="ko-KR" sz="1200" b="1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영상 합성 및 </a:t>
            </a:r>
            <a:r>
              <a:rPr lang="ko-KR" altLang="en-US" sz="1200" b="1" dirty="0">
                <a:latin typeface="+mn-ea"/>
              </a:rPr>
              <a:t>필요 시 리사이징</a:t>
            </a:r>
            <a:endParaRPr lang="en-US" altLang="ko-KR" sz="1200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해당 논문 분석 결과 영상의 크기가 바뀌는 리사이징의 경우 종횡비를 유지하는 것이 분류기의 성능 유지에 유리함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  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학위 논문 </a:t>
            </a:r>
            <a:r>
              <a:rPr lang="en-US" altLang="ko-KR" sz="1200" dirty="0">
                <a:latin typeface="+mn-ea"/>
              </a:rPr>
              <a:t>: 2D</a:t>
            </a:r>
            <a:r>
              <a:rPr lang="ko-KR" altLang="en-US" sz="1200" dirty="0">
                <a:latin typeface="+mn-ea"/>
              </a:rPr>
              <a:t>형 </a:t>
            </a:r>
            <a:r>
              <a:rPr lang="en-US" altLang="ko-KR" sz="1200" dirty="0">
                <a:latin typeface="+mn-ea"/>
              </a:rPr>
              <a:t>SMT AOI</a:t>
            </a:r>
            <a:r>
              <a:rPr lang="ko-KR" altLang="en-US" sz="1200" dirty="0">
                <a:latin typeface="+mn-ea"/>
              </a:rPr>
              <a:t>를 위한 </a:t>
            </a:r>
            <a:r>
              <a:rPr lang="en-US" altLang="ko-KR" sz="1200" dirty="0">
                <a:latin typeface="+mn-ea"/>
              </a:rPr>
              <a:t>CNN </a:t>
            </a:r>
            <a:r>
              <a:rPr lang="ko-KR" altLang="en-US" sz="1200" dirty="0">
                <a:latin typeface="+mn-ea"/>
              </a:rPr>
              <a:t>기반의 조립불량 분류방법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학위 논문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두 개의 </a:t>
            </a:r>
            <a:r>
              <a:rPr lang="ko-KR" altLang="en-US" sz="1200" dirty="0" err="1">
                <a:latin typeface="+mn-ea"/>
              </a:rPr>
              <a:t>컨볼루션</a:t>
            </a:r>
            <a:r>
              <a:rPr lang="ko-KR" altLang="en-US" sz="1200" dirty="0">
                <a:latin typeface="+mn-ea"/>
              </a:rPr>
              <a:t> 신경망을 이용한 </a:t>
            </a:r>
            <a:r>
              <a:rPr lang="en-US" altLang="ko-KR" sz="1200" dirty="0">
                <a:latin typeface="+mn-ea"/>
              </a:rPr>
              <a:t>PCB </a:t>
            </a:r>
            <a:r>
              <a:rPr lang="ko-KR" altLang="en-US" sz="1200" dirty="0">
                <a:latin typeface="+mn-ea"/>
              </a:rPr>
              <a:t>상의 </a:t>
            </a:r>
            <a:r>
              <a:rPr lang="en-US" altLang="ko-KR" sz="1200" dirty="0">
                <a:latin typeface="+mn-ea"/>
              </a:rPr>
              <a:t>SMD </a:t>
            </a:r>
            <a:r>
              <a:rPr lang="ko-KR" altLang="en-US" sz="1200" dirty="0">
                <a:latin typeface="+mn-ea"/>
              </a:rPr>
              <a:t>부품 분류 방법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머신 비전 기반의 </a:t>
            </a:r>
            <a:r>
              <a:rPr lang="ko-KR" altLang="en-US" sz="1200" dirty="0" err="1">
                <a:latin typeface="+mn-ea"/>
              </a:rPr>
              <a:t>컨볼루션</a:t>
            </a:r>
            <a:r>
              <a:rPr lang="ko-KR" altLang="en-US" sz="1200" dirty="0">
                <a:latin typeface="+mn-ea"/>
              </a:rPr>
              <a:t> 신경망에 대한 논문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머신 비전 분야라는 부분은 유사하나 </a:t>
            </a:r>
            <a:r>
              <a:rPr lang="ko-KR" altLang="en-US" sz="1200" dirty="0" err="1">
                <a:latin typeface="+mn-ea"/>
              </a:rPr>
              <a:t>컨볼루션</a:t>
            </a:r>
            <a:r>
              <a:rPr lang="ko-KR" altLang="en-US" sz="1200" dirty="0">
                <a:latin typeface="+mn-ea"/>
              </a:rPr>
              <a:t> 신경망을 적용하는 방식이 다름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CB59401-4E49-4A01-9182-92322BD8C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2" y="4725144"/>
            <a:ext cx="4118199" cy="11882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8378717-7F5B-4517-8C78-32A4969A2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369" y="4860061"/>
            <a:ext cx="4274111" cy="105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4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 연구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특허 조사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041" y="3284984"/>
            <a:ext cx="6052463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CB59401-4E49-4A01-9182-92322BD8C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81" y="3464918"/>
            <a:ext cx="4118199" cy="1188218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9" y="1916832"/>
            <a:ext cx="8890800" cy="121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7037EF9-F57B-4576-A279-BA45508DE27C}"/>
              </a:ext>
            </a:extLst>
          </p:cNvPr>
          <p:cNvSpPr txBox="1"/>
          <p:nvPr/>
        </p:nvSpPr>
        <p:spPr>
          <a:xfrm>
            <a:off x="155912" y="944638"/>
            <a:ext cx="8808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>
                <a:latin typeface="+mn-ea"/>
              </a:rPr>
              <a:t>기존 방식 대비의 장점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Deep Learning</a:t>
            </a:r>
            <a:r>
              <a:rPr lang="ko-KR" altLang="en-US" sz="1200">
                <a:latin typeface="+mn-ea"/>
              </a:rPr>
              <a:t>의 분류에 사용 되는 </a:t>
            </a:r>
            <a:r>
              <a:rPr lang="en-US" altLang="ko-KR" sz="1200">
                <a:latin typeface="+mn-ea"/>
              </a:rPr>
              <a:t>CPU </a:t>
            </a:r>
            <a:r>
              <a:rPr lang="ko-KR" altLang="en-US" sz="1200">
                <a:latin typeface="+mn-ea"/>
              </a:rPr>
              <a:t>혹은 </a:t>
            </a:r>
            <a:r>
              <a:rPr lang="en-US" altLang="ko-KR" sz="1200">
                <a:latin typeface="+mn-ea"/>
              </a:rPr>
              <a:t>GPU</a:t>
            </a:r>
            <a:r>
              <a:rPr lang="ko-KR" altLang="en-US" sz="1200">
                <a:latin typeface="+mn-ea"/>
              </a:rPr>
              <a:t>의 부하를 줄일 수 있음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>
                <a:latin typeface="+mn-ea"/>
              </a:rPr>
              <a:t>각 불량 별 </a:t>
            </a:r>
            <a:r>
              <a:rPr lang="en-US" altLang="ko-KR" sz="1200">
                <a:latin typeface="+mn-ea"/>
              </a:rPr>
              <a:t>DB</a:t>
            </a:r>
            <a:r>
              <a:rPr lang="ko-KR" altLang="en-US" sz="1200">
                <a:latin typeface="+mn-ea"/>
              </a:rPr>
              <a:t>가 구분되어 분류에 사용되는 </a:t>
            </a:r>
            <a:r>
              <a:rPr lang="en-US" altLang="ko-KR" sz="1200">
                <a:latin typeface="+mn-ea"/>
              </a:rPr>
              <a:t>DB</a:t>
            </a:r>
            <a:r>
              <a:rPr lang="ko-KR" altLang="en-US" sz="1200">
                <a:latin typeface="+mn-ea"/>
              </a:rPr>
              <a:t>의 크기와 연산량 감소의 기대효과 가 있음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981" y="3356992"/>
            <a:ext cx="4118199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4548399" y="4005064"/>
            <a:ext cx="383641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91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E103010-4995-42F2-A09B-8596BF8CC77A}"/>
              </a:ext>
            </a:extLst>
          </p:cNvPr>
          <p:cNvSpPr txBox="1"/>
          <p:nvPr/>
        </p:nvSpPr>
        <p:spPr>
          <a:xfrm>
            <a:off x="155912" y="944638"/>
            <a:ext cx="88085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불량의 유형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반도체 구성 부품 검사</a:t>
            </a:r>
            <a:r>
              <a:rPr lang="en-US" altLang="ko-KR" sz="1200" dirty="0">
                <a:latin typeface="+mn-ea"/>
              </a:rPr>
              <a:t>. (</a:t>
            </a:r>
            <a:r>
              <a:rPr lang="ko-KR" altLang="en-US" sz="1200" dirty="0">
                <a:latin typeface="+mn-ea"/>
              </a:rPr>
              <a:t>사전 정의 검사 </a:t>
            </a:r>
            <a:r>
              <a:rPr lang="en-US" altLang="ko-KR" sz="1200" dirty="0">
                <a:latin typeface="+mn-ea"/>
              </a:rPr>
              <a:t>/ Pre-define inspection)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반도체를 구성하는 각 부품들</a:t>
            </a:r>
            <a:r>
              <a:rPr lang="en-US" altLang="ko-KR" sz="1200" dirty="0">
                <a:latin typeface="+mn-ea"/>
              </a:rPr>
              <a:t>(Ball, Land, Passive </a:t>
            </a:r>
            <a:r>
              <a:rPr lang="ko-KR" altLang="en-US" sz="1200" dirty="0">
                <a:latin typeface="+mn-ea"/>
              </a:rPr>
              <a:t>소자</a:t>
            </a:r>
            <a:r>
              <a:rPr lang="en-US" altLang="ko-KR" sz="1200" dirty="0">
                <a:latin typeface="+mn-ea"/>
              </a:rPr>
              <a:t>, Wafer, </a:t>
            </a:r>
            <a:r>
              <a:rPr lang="ko-KR" altLang="en-US" sz="1200" dirty="0" err="1">
                <a:latin typeface="+mn-ea"/>
              </a:rPr>
              <a:t>방열판</a:t>
            </a:r>
            <a:r>
              <a:rPr lang="ko-KR" altLang="en-US" sz="1200" dirty="0">
                <a:latin typeface="+mn-ea"/>
              </a:rPr>
              <a:t> 등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이 </a:t>
            </a:r>
            <a:r>
              <a:rPr lang="en-US" altLang="ko-KR" sz="1200" dirty="0">
                <a:latin typeface="+mn-ea"/>
              </a:rPr>
              <a:t>PCB(Substrate)</a:t>
            </a:r>
            <a:r>
              <a:rPr lang="ko-KR" altLang="en-US" sz="1200" dirty="0">
                <a:latin typeface="+mn-ea"/>
              </a:rPr>
              <a:t>에 지정된 부품이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올바른 위치에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실장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부착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되었는지</a:t>
            </a:r>
            <a:r>
              <a:rPr lang="en-US" altLang="ko-KR" sz="1200" dirty="0">
                <a:latin typeface="+mn-ea"/>
              </a:rPr>
              <a:t>? </a:t>
            </a:r>
            <a:r>
              <a:rPr lang="ko-KR" altLang="en-US" sz="1200" dirty="0">
                <a:latin typeface="+mn-ea"/>
              </a:rPr>
              <a:t>파손은 없는지를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검사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각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부품의 특성에 맞춰 검사 알고리즘을 구성하며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알고리즘을 통해 각 파트의 특성을 </a:t>
            </a:r>
            <a:r>
              <a:rPr lang="ko-KR" altLang="en-US" sz="1200" dirty="0" err="1">
                <a:latin typeface="+mn-ea"/>
              </a:rPr>
              <a:t>수치화하여</a:t>
            </a:r>
            <a:r>
              <a:rPr lang="ko-KR" altLang="en-US" sz="1200" dirty="0">
                <a:latin typeface="+mn-ea"/>
              </a:rPr>
              <a:t> 이를 검사 </a:t>
            </a:r>
            <a:r>
              <a:rPr lang="en-US" altLang="ko-KR" sz="1200" dirty="0">
                <a:latin typeface="+mn-ea"/>
              </a:rPr>
              <a:t>Spec</a:t>
            </a:r>
            <a:r>
              <a:rPr lang="ko-KR" altLang="en-US" sz="1200" dirty="0">
                <a:latin typeface="+mn-ea"/>
              </a:rPr>
              <a:t>과 비교하여 양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불 판정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반도체 오염 및 파손 검사</a:t>
            </a:r>
            <a:r>
              <a:rPr lang="en-US" altLang="ko-KR" sz="1200" dirty="0">
                <a:latin typeface="+mn-ea"/>
              </a:rPr>
              <a:t>. (PVI</a:t>
            </a:r>
            <a:r>
              <a:rPr lang="ko-KR" altLang="en-US" sz="1200" dirty="0">
                <a:latin typeface="+mn-ea"/>
              </a:rPr>
              <a:t> 검사 </a:t>
            </a:r>
            <a:r>
              <a:rPr lang="en-US" altLang="ko-KR" sz="1200" dirty="0">
                <a:latin typeface="+mn-ea"/>
              </a:rPr>
              <a:t>/ Surface Inspection)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기본적으로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검사 영역을 지정한 후 해당 영역에서 이진화</a:t>
            </a:r>
            <a:r>
              <a:rPr lang="en-US" altLang="ko-KR" sz="1200" dirty="0">
                <a:latin typeface="+mn-ea"/>
              </a:rPr>
              <a:t>(Binarization)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 Labeling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알고리즘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(Segmentation) 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크기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정보와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Contrast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를 참조하여 양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/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불 판정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</a:t>
            </a:r>
            <a:endParaRPr lang="en-US" altLang="ko-KR" sz="1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  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반도체 구성 부품 검사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영상을 획득하는 단계에서 </a:t>
            </a:r>
            <a:r>
              <a:rPr lang="ko-KR" altLang="en-US" sz="1200" dirty="0" err="1">
                <a:latin typeface="+mn-ea"/>
              </a:rPr>
              <a:t>시인성</a:t>
            </a:r>
            <a:r>
              <a:rPr lang="ko-KR" altLang="en-US" sz="1200" dirty="0">
                <a:latin typeface="+mn-ea"/>
              </a:rPr>
              <a:t> 확보가 되지 않을 경우 </a:t>
            </a:r>
            <a:r>
              <a:rPr lang="ko-KR" altLang="en-US" sz="1200" dirty="0" err="1">
                <a:latin typeface="+mn-ea"/>
              </a:rPr>
              <a:t>미검출</a:t>
            </a:r>
            <a:r>
              <a:rPr lang="ko-KR" altLang="en-US" sz="1200" dirty="0">
                <a:latin typeface="+mn-ea"/>
              </a:rPr>
              <a:t> 발생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수치화된 </a:t>
            </a:r>
            <a:r>
              <a:rPr lang="ko-KR" altLang="en-US" sz="1200" dirty="0" err="1">
                <a:latin typeface="+mn-ea"/>
              </a:rPr>
              <a:t>특성값을</a:t>
            </a:r>
            <a:r>
              <a:rPr lang="ko-KR" altLang="en-US" sz="1200" dirty="0">
                <a:latin typeface="+mn-ea"/>
              </a:rPr>
              <a:t> 검사 </a:t>
            </a:r>
            <a:r>
              <a:rPr lang="ko-KR" altLang="en-US" sz="1200" dirty="0" err="1">
                <a:latin typeface="+mn-ea"/>
              </a:rPr>
              <a:t>스펙과</a:t>
            </a:r>
            <a:r>
              <a:rPr lang="ko-KR" altLang="en-US" sz="1200" dirty="0">
                <a:latin typeface="+mn-ea"/>
              </a:rPr>
              <a:t> 비교하는 과정에서 </a:t>
            </a:r>
            <a:r>
              <a:rPr lang="ko-KR" altLang="en-US" sz="1200" dirty="0" err="1">
                <a:latin typeface="+mn-ea"/>
              </a:rPr>
              <a:t>마지널</a:t>
            </a:r>
            <a:r>
              <a:rPr lang="en-US" altLang="ko-KR" sz="1200" dirty="0">
                <a:latin typeface="+mn-ea"/>
              </a:rPr>
              <a:t>(Marginal)</a:t>
            </a:r>
            <a:r>
              <a:rPr lang="ko-KR" altLang="en-US" sz="1200" dirty="0">
                <a:latin typeface="+mn-ea"/>
              </a:rPr>
              <a:t> 영역이 존재하여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특성 값이 해당 영역에 분포할 경우 </a:t>
            </a:r>
            <a:r>
              <a:rPr lang="ko-KR" altLang="en-US" sz="1200" dirty="0" err="1">
                <a:latin typeface="+mn-ea"/>
              </a:rPr>
              <a:t>과검출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 err="1">
                <a:latin typeface="+mn-ea"/>
              </a:rPr>
              <a:t>미검출의</a:t>
            </a:r>
            <a:r>
              <a:rPr lang="ko-KR" altLang="en-US" sz="1200" dirty="0">
                <a:latin typeface="+mn-ea"/>
              </a:rPr>
              <a:t> 소지가 있음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반도체 오염 및 파손 검사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영상을 획득하는 단계에서 </a:t>
            </a:r>
            <a:r>
              <a:rPr lang="ko-KR" altLang="en-US" sz="1200" dirty="0" err="1">
                <a:latin typeface="+mn-ea"/>
              </a:rPr>
              <a:t>시인성</a:t>
            </a:r>
            <a:r>
              <a:rPr lang="ko-KR" altLang="en-US" sz="1200" dirty="0">
                <a:latin typeface="+mn-ea"/>
              </a:rPr>
              <a:t> 확보가 되지 않을 경우 </a:t>
            </a:r>
            <a:r>
              <a:rPr lang="ko-KR" altLang="en-US" sz="1200" dirty="0" err="1">
                <a:latin typeface="+mn-ea"/>
              </a:rPr>
              <a:t>미검출</a:t>
            </a:r>
            <a:r>
              <a:rPr lang="ko-KR" altLang="en-US" sz="1200" dirty="0">
                <a:latin typeface="+mn-ea"/>
              </a:rPr>
              <a:t> 발생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검사 영상에서 불량이 아니지만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실제 불량과 구별하지 못하는 수준일 경우 </a:t>
            </a:r>
            <a:r>
              <a:rPr lang="ko-KR" altLang="en-US" sz="1200" dirty="0" err="1">
                <a:latin typeface="+mn-ea"/>
              </a:rPr>
              <a:t>과검출</a:t>
            </a:r>
            <a:r>
              <a:rPr lang="ko-KR" altLang="en-US" sz="1200" dirty="0">
                <a:latin typeface="+mn-ea"/>
              </a:rPr>
              <a:t> 발생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849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E103010-4995-42F2-A09B-8596BF8CC77A}"/>
              </a:ext>
            </a:extLst>
          </p:cNvPr>
          <p:cNvSpPr txBox="1"/>
          <p:nvPr/>
        </p:nvSpPr>
        <p:spPr>
          <a:xfrm>
            <a:off x="155912" y="944638"/>
            <a:ext cx="8808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분류기 학습을 위한 불량 영상 수집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반도체 구성 부품 검사</a:t>
            </a:r>
            <a:r>
              <a:rPr lang="en-US" altLang="ko-KR" sz="1200" dirty="0">
                <a:latin typeface="+mn-ea"/>
              </a:rPr>
              <a:t>. (</a:t>
            </a:r>
            <a:r>
              <a:rPr lang="ko-KR" altLang="en-US" sz="1200" dirty="0">
                <a:latin typeface="+mn-ea"/>
              </a:rPr>
              <a:t>사전 정의 검사 </a:t>
            </a:r>
            <a:r>
              <a:rPr lang="en-US" altLang="ko-KR" sz="1200" dirty="0">
                <a:latin typeface="+mn-ea"/>
              </a:rPr>
              <a:t>/ Pre-define inspection)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전체 영상에서 불량이 발생한 </a:t>
            </a:r>
            <a:r>
              <a:rPr lang="en-US" altLang="ko-KR" sz="1200" dirty="0">
                <a:latin typeface="+mn-ea"/>
              </a:rPr>
              <a:t>Object </a:t>
            </a:r>
            <a:r>
              <a:rPr lang="ko-KR" altLang="en-US" sz="1200" dirty="0">
                <a:latin typeface="+mn-ea"/>
              </a:rPr>
              <a:t>부분만 잘라내어 사용하면 될 것으로 판단 됨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반도체 오염 및 파손 검사</a:t>
            </a:r>
            <a:r>
              <a:rPr lang="en-US" altLang="ko-KR" sz="1200" dirty="0">
                <a:latin typeface="+mn-ea"/>
              </a:rPr>
              <a:t>. (PVI</a:t>
            </a:r>
            <a:r>
              <a:rPr lang="ko-KR" altLang="en-US" sz="1200" dirty="0">
                <a:latin typeface="+mn-ea"/>
              </a:rPr>
              <a:t> 검사 </a:t>
            </a:r>
            <a:r>
              <a:rPr lang="en-US" altLang="ko-KR" sz="1200" dirty="0">
                <a:latin typeface="+mn-ea"/>
              </a:rPr>
              <a:t>/ Surface Inspection)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불량의 위치가 무작위로 발생하고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크기 또한 일정하지 않아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DB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구축이 어려울 것으로 판단됨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아래의 영상은 모두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Substrate Scratch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불량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배경이 모두 달라 </a:t>
            </a:r>
            <a:r>
              <a:rPr lang="en-US" altLang="ko-KR" sz="1200" dirty="0" err="1">
                <a:latin typeface="+mn-ea"/>
                <a:sym typeface="Wingdings" panose="05000000000000000000" pitchFamily="2" charset="2"/>
              </a:rPr>
              <a:t>Lable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을 이용해 불량 부분만을 별도로 </a:t>
            </a:r>
            <a:r>
              <a:rPr lang="ko-KR" altLang="en-US" sz="1200" dirty="0" err="1">
                <a:latin typeface="+mn-ea"/>
                <a:sym typeface="Wingdings" panose="05000000000000000000" pitchFamily="2" charset="2"/>
              </a:rPr>
              <a:t>이미징하여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DB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화 할 필요가 있을 것으로 판단됨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4E559B53-54AC-4162-91B8-B67FBE7F3DD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8598" y="3168484"/>
            <a:ext cx="2095696" cy="16478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C9D6A1CF-D2F9-4481-B2E6-3E9889CD0B9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50010" y="3358695"/>
            <a:ext cx="2181225" cy="142469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5CE8E824-F7D4-40E2-8B93-35DB2BA82F0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87339" y="3235160"/>
            <a:ext cx="2609095" cy="15144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55A1B695-CFBE-4DA6-BD85-5907AA26101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1560" y="5013176"/>
            <a:ext cx="2838450" cy="1634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6C0BDE05-0A3B-45B2-9EB8-CC2BCE155617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7904" y="5163850"/>
            <a:ext cx="2066924" cy="13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5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분류 대상 선정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037EF9-F57B-4576-A279-BA45508DE27C}"/>
              </a:ext>
            </a:extLst>
          </p:cNvPr>
          <p:cNvSpPr txBox="1"/>
          <p:nvPr/>
        </p:nvSpPr>
        <p:spPr>
          <a:xfrm>
            <a:off x="155912" y="944638"/>
            <a:ext cx="8808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반도체 구성 부품 검사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n-ea"/>
              </a:rPr>
              <a:t>Ball or Bump </a:t>
            </a:r>
            <a:r>
              <a:rPr lang="ko-KR" altLang="en-US" sz="1200" dirty="0">
                <a:latin typeface="+mn-ea"/>
              </a:rPr>
              <a:t>돌기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불량 샘플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1EA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에 약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20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여 개의 불량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Point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가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존재하여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DB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용 영상 확보 용이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85" b="4649"/>
          <a:stretch/>
        </p:blipFill>
        <p:spPr bwMode="auto">
          <a:xfrm>
            <a:off x="171841" y="2296206"/>
            <a:ext cx="3661921" cy="6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3" b="5382"/>
          <a:stretch/>
        </p:blipFill>
        <p:spPr bwMode="auto">
          <a:xfrm>
            <a:off x="3916257" y="2296206"/>
            <a:ext cx="2046256" cy="6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497" y="2296206"/>
            <a:ext cx="2815983" cy="6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18" y="1576126"/>
            <a:ext cx="2808362" cy="67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0" b="5330"/>
          <a:stretch/>
        </p:blipFill>
        <p:spPr bwMode="auto">
          <a:xfrm>
            <a:off x="3939120" y="1576126"/>
            <a:ext cx="2000529" cy="67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0" b="5330"/>
          <a:stretch/>
        </p:blipFill>
        <p:spPr bwMode="auto">
          <a:xfrm>
            <a:off x="160409" y="1576126"/>
            <a:ext cx="3684784" cy="67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54" y="5878380"/>
            <a:ext cx="3719079" cy="74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385" y="4227280"/>
            <a:ext cx="905002" cy="871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387" y="4227280"/>
            <a:ext cx="881186" cy="86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573" y="4227280"/>
            <a:ext cx="885949" cy="871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676" y="5157192"/>
            <a:ext cx="871659" cy="73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385" y="5157192"/>
            <a:ext cx="919291" cy="757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35" y="5145284"/>
            <a:ext cx="909765" cy="78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21" y="5960209"/>
            <a:ext cx="895475" cy="78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476" y="5940790"/>
            <a:ext cx="895475" cy="78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532" y="5950315"/>
            <a:ext cx="866896" cy="76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753" y="3492311"/>
            <a:ext cx="966923" cy="71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3" b="1734"/>
          <a:stretch/>
        </p:blipFill>
        <p:spPr bwMode="auto">
          <a:xfrm>
            <a:off x="7767252" y="3493055"/>
            <a:ext cx="981212" cy="719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8" b="3089"/>
          <a:stretch/>
        </p:blipFill>
        <p:spPr bwMode="auto">
          <a:xfrm>
            <a:off x="6848610" y="3501273"/>
            <a:ext cx="990739" cy="719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차트 35">
            <a:extLst>
              <a:ext uri="{FF2B5EF4-FFF2-40B4-BE49-F238E27FC236}">
                <a16:creationId xmlns:a16="http://schemas.microsoft.com/office/drawing/2014/main" xmlns="" id="{5FF1FA7D-08BC-4371-991D-D9289DD615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277492"/>
              </p:ext>
            </p:extLst>
          </p:nvPr>
        </p:nvGraphicFramePr>
        <p:xfrm>
          <a:off x="3225802" y="3150369"/>
          <a:ext cx="2210293" cy="95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37" name="차트 36">
            <a:extLst>
              <a:ext uri="{FF2B5EF4-FFF2-40B4-BE49-F238E27FC236}">
                <a16:creationId xmlns:a16="http://schemas.microsoft.com/office/drawing/2014/main" xmlns="" id="{4AC509DA-2771-450E-9FF0-68AA300C93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864418"/>
              </p:ext>
            </p:extLst>
          </p:nvPr>
        </p:nvGraphicFramePr>
        <p:xfrm>
          <a:off x="3294228" y="4255061"/>
          <a:ext cx="2207904" cy="95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pic>
        <p:nvPicPr>
          <p:cNvPr id="38" name="그림 13">
            <a:extLst>
              <a:ext uri="{FF2B5EF4-FFF2-40B4-BE49-F238E27FC236}">
                <a16:creationId xmlns:a16="http://schemas.microsoft.com/office/drawing/2014/main" xmlns="" id="{F15FFA6F-D7B5-4EFC-9F9A-9E5E35AB5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2" y="3150369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그림 15">
            <a:extLst>
              <a:ext uri="{FF2B5EF4-FFF2-40B4-BE49-F238E27FC236}">
                <a16:creationId xmlns:a16="http://schemas.microsoft.com/office/drawing/2014/main" xmlns="" id="{1A7BADBF-5928-4119-8BDD-6E605E271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2" y="4255061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7">
            <a:extLst>
              <a:ext uri="{FF2B5EF4-FFF2-40B4-BE49-F238E27FC236}">
                <a16:creationId xmlns:a16="http://schemas.microsoft.com/office/drawing/2014/main" xmlns="" id="{3EE0EADF-7CE9-4430-8D42-D4DB1AE36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27" y="3140968"/>
            <a:ext cx="14986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5" y="4509120"/>
            <a:ext cx="20704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Ball</a:t>
            </a:r>
            <a:r>
              <a:rPr lang="ko-KR" altLang="en-US" sz="1000" dirty="0"/>
              <a:t>의 중심을 기준으로 </a:t>
            </a:r>
            <a:r>
              <a:rPr lang="en-US" altLang="ko-KR" sz="1000" dirty="0"/>
              <a:t>Ball </a:t>
            </a:r>
            <a:r>
              <a:rPr lang="ko-KR" altLang="en-US" sz="1000" dirty="0"/>
              <a:t>외곽</a:t>
            </a:r>
            <a:r>
              <a:rPr lang="en-US" altLang="ko-KR" sz="1000" dirty="0"/>
              <a:t> Edge</a:t>
            </a:r>
            <a:r>
              <a:rPr lang="ko-KR" altLang="en-US" sz="1000" dirty="0"/>
              <a:t>까지의 거리를 계산 후 인접 </a:t>
            </a:r>
            <a:r>
              <a:rPr lang="en-US" altLang="ko-KR" sz="1000" dirty="0"/>
              <a:t>Edge</a:t>
            </a:r>
            <a:r>
              <a:rPr lang="ko-KR" altLang="en-US" sz="1000" dirty="0"/>
              <a:t>와의 거리 </a:t>
            </a:r>
            <a:r>
              <a:rPr lang="ko-KR" altLang="en-US" sz="1000" dirty="0" err="1"/>
              <a:t>변화량을</a:t>
            </a:r>
            <a:r>
              <a:rPr lang="ko-KR" altLang="en-US" sz="1000" dirty="0"/>
              <a:t> 검사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9905" y="5353026"/>
            <a:ext cx="24896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상단의 검출은 </a:t>
            </a:r>
            <a:r>
              <a:rPr lang="en-US" altLang="ko-KR" sz="1000" dirty="0"/>
              <a:t>10%</a:t>
            </a:r>
            <a:r>
              <a:rPr lang="ko-KR" altLang="en-US" sz="1000" dirty="0"/>
              <a:t>이상의 변화를 감지</a:t>
            </a:r>
            <a:r>
              <a:rPr lang="en-US" altLang="ko-KR" sz="1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하단은 </a:t>
            </a:r>
            <a:r>
              <a:rPr lang="en-US" altLang="ko-KR" sz="1000" dirty="0"/>
              <a:t>8% </a:t>
            </a:r>
            <a:r>
              <a:rPr lang="ko-KR" altLang="en-US" sz="1000" dirty="0"/>
              <a:t>이상의 변화를 감지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98369" y="5535862"/>
            <a:ext cx="18412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8%</a:t>
            </a:r>
            <a:r>
              <a:rPr lang="ko-KR" altLang="en-US" sz="1000" dirty="0"/>
              <a:t>를 기준으로 할 경우 대부분의 불량 검출은 가능하나 우측과 같은 </a:t>
            </a:r>
            <a:r>
              <a:rPr lang="ko-KR" altLang="en-US" sz="1000" dirty="0" err="1"/>
              <a:t>과검출이</a:t>
            </a:r>
            <a:r>
              <a:rPr lang="ko-KR" altLang="en-US" sz="1000" dirty="0"/>
              <a:t> 발생 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4098369" y="6320692"/>
            <a:ext cx="1769775" cy="304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861755" y="3233431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[ Color ]</a:t>
            </a:r>
            <a:endParaRPr lang="ko-KR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925099" y="3233431"/>
            <a:ext cx="1018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/>
              <a:t>[ </a:t>
            </a:r>
            <a:r>
              <a:rPr lang="ko-KR" altLang="en-US" sz="1200" b="1" dirty="0"/>
              <a:t>경사조명</a:t>
            </a:r>
            <a:r>
              <a:rPr lang="en-US" altLang="ko-KR" sz="1200" b="1" dirty="0"/>
              <a:t> ]</a:t>
            </a:r>
            <a:endParaRPr lang="ko-KR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834866" y="3233430"/>
            <a:ext cx="1018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[ </a:t>
            </a:r>
            <a:r>
              <a:rPr lang="ko-KR" altLang="en-US" sz="1200" b="1" dirty="0" err="1"/>
              <a:t>동축조명</a:t>
            </a:r>
            <a:r>
              <a:rPr lang="en-US" altLang="ko-KR" sz="1200" b="1" dirty="0"/>
              <a:t> 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9678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기본 디자인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기본 디자인">
    <a:majorFont>
      <a:latin typeface="굴림"/>
      <a:ea typeface="굴림"/>
      <a:cs typeface=""/>
    </a:majorFont>
    <a:minorFont>
      <a:latin typeface="굴림"/>
      <a:ea typeface="굴림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기본 디자인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기본 디자인">
    <a:majorFont>
      <a:latin typeface="굴림"/>
      <a:ea typeface="굴림"/>
      <a:cs typeface=""/>
    </a:majorFont>
    <a:minorFont>
      <a:latin typeface="굴림"/>
      <a:ea typeface="굴림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df922d41-91bf-45f8-8b2c-e1591bc010d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7650</TotalTime>
  <Words>2154</Words>
  <Application>Microsoft Office PowerPoint</Application>
  <PresentationFormat>화면 슬라이드 쇼(4:3)</PresentationFormat>
  <Paragraphs>434</Paragraphs>
  <Slides>21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kircheis</cp:lastModifiedBy>
  <cp:revision>399</cp:revision>
  <cp:lastPrinted>2019-09-16T00:28:29Z</cp:lastPrinted>
  <dcterms:created xsi:type="dcterms:W3CDTF">2017-03-29T07:13:25Z</dcterms:created>
  <dcterms:modified xsi:type="dcterms:W3CDTF">2021-11-30T06:40:46Z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