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2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2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6AEE-922B-4662-8315-E62AD56D3D2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40BC-61BC-49AC-9E5E-B55956DA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53398"/>
              </p:ext>
            </p:extLst>
          </p:nvPr>
        </p:nvGraphicFramePr>
        <p:xfrm>
          <a:off x="395536" y="188640"/>
          <a:ext cx="8352927" cy="627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520280"/>
                <a:gridCol w="446449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기존</a:t>
                      </a:r>
                      <a:r>
                        <a:rPr lang="en-US" altLang="ko-KR" sz="1600" b="1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특허 </a:t>
                      </a:r>
                      <a:r>
                        <a:rPr lang="en-US" altLang="ko-KR" sz="1600" b="1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(10-1449603)</a:t>
                      </a:r>
                      <a:endParaRPr lang="ko-KR" altLang="en-US" sz="16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개선안</a:t>
                      </a:r>
                      <a:endParaRPr lang="ko-KR" altLang="en-US" sz="16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97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검사 대상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청구항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1]</a:t>
                      </a:r>
                      <a:endParaRPr lang="ko-KR" altLang="en-US" sz="12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LED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광원으로 하는 조명 장치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머신 비전에 적용되는 검사용 조명 장치로 광원의 종류에 영향을 받지 않음</a:t>
                      </a:r>
                      <a:endParaRPr lang="en-US" altLang="ko-KR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en-US" altLang="ko-KR" sz="6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차이점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검사 대상을 머신 비전용 조명 장치로 국한</a:t>
                      </a:r>
                      <a:endParaRPr lang="en-US" altLang="ko-KR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LED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외에 할로겐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이나 레이저 등 광원의 제약을 받지 않음</a:t>
                      </a:r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9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광원 촬영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청구항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1]</a:t>
                      </a:r>
                      <a:endParaRPr lang="ko-KR" altLang="en-US" sz="12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광원을 직접 촬영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광원을 반투명 스크린에 조사하여 조명의 반대 방향에서 스크린에 투영된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조명광을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촬영</a:t>
                      </a:r>
                      <a:endParaRPr lang="en-US" altLang="ko-KR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en-US" altLang="ko-KR" sz="6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차이점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광원 방향의 영향을 받지 않음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광원의 조명 조사 각도 등으로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조명광이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수광부를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향하지 않아도 광원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분석이 가능하도록 함</a:t>
                      </a:r>
                      <a:endParaRPr lang="ko-KR" altLang="en-US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247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획득하는 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</a:t>
                      </a:r>
                      <a:endParaRPr lang="ko-KR" altLang="en-US" sz="12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청구항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1]</a:t>
                      </a:r>
                      <a:endParaRPr lang="ko-KR" altLang="en-US" sz="12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광의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색좌표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 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임의의 영역에서 복수개의 픽셀 별 색상 값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장치의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광균일도</a:t>
                      </a:r>
                      <a:endParaRPr lang="ko-KR" altLang="en-US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장치의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광균일도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동일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장치의 광량 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머신 비전에서 감사 가능한 최대 영역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[F.O.V.</a:t>
                      </a:r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Field Of View]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평균 광량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6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차이점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색좌표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대신 조명 장치의 광량 정보를 획득하여 같은 모델의 조명 장치의 광량의 편차를 확인 가능하도록 함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7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양부 판정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청구항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3]</a:t>
                      </a:r>
                      <a:endParaRPr lang="ko-KR" altLang="en-US" sz="12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색좌표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값과 검출된 전기특성 데이터에 기초하여 조명 장치의 양부를 판정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광균일도와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평균 광량을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미리 정한 기준에 의거하여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장치의 양부 판정</a:t>
                      </a:r>
                      <a:endParaRPr lang="en-US" altLang="ko-KR" sz="12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en-US" altLang="ko-KR" sz="6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차이점</a:t>
                      </a: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검사를 하고자 하는 항목이 다름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97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 </a:t>
                      </a:r>
                      <a:r>
                        <a:rPr lang="ko-KR" altLang="en-US" sz="12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거치부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언급 없음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거치부의 고정구를 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X,Y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방향으로 구동 가능하게 하여 일정 크기 이하의 조명 장치는 크기에 관계 없이 거치 후 고정이 가능하도록 함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장치의 고정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광축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정렬의 목적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조명 </a:t>
                      </a:r>
                      <a:r>
                        <a:rPr lang="ko-KR" altLang="en-US" sz="12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거치부는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축 방향으로도 구동 가능하게 하여 조명 장치의 초점거리를 스크린에 맞출 수 있도록 함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+ </a:t>
                      </a:r>
                      <a:r>
                        <a:rPr lang="ko-KR" altLang="en-US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렌즈를 사용하여 집광을 하거나</a:t>
                      </a:r>
                      <a:r>
                        <a:rPr lang="en-US" altLang="ko-KR" sz="12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LED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배열할 때 한</a:t>
                      </a:r>
                      <a:endParaRPr lang="en-US" altLang="ko-KR" sz="12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지점으로 집광이 되도록 배열을 할 경우 초점 거리를 </a:t>
                      </a:r>
                      <a:endParaRPr lang="en-US" altLang="ko-KR" sz="12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</a:t>
                      </a:r>
                      <a:r>
                        <a:rPr lang="ko-KR" altLang="en-US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정확히 맞추어야 실제 사용할 때의 환경을 재현 가능</a:t>
                      </a:r>
                      <a:r>
                        <a:rPr lang="en-US" altLang="ko-KR" sz="12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508104" y="300809"/>
            <a:ext cx="3384376" cy="1616023"/>
            <a:chOff x="5508104" y="300809"/>
            <a:chExt cx="3384376" cy="161602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00809"/>
              <a:ext cx="3384376" cy="1616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156176" y="1582439"/>
              <a:ext cx="8178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Spot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7454" y="5575651"/>
            <a:ext cx="807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위의 다양한 형태의 조명 구성에서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Object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위치한 부분에 스크린을 설치하여 스크린에 조명을 조사하는 구조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위 그림에 표현된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수광부의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반대 방향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(Backlight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제외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 조명 검사 장치의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수광부를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설치하여 스크린에 투영된 조명을 분석한다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2788325" y="1808908"/>
            <a:ext cx="2431747" cy="1866900"/>
            <a:chOff x="2788325" y="1808908"/>
            <a:chExt cx="2431747" cy="1866900"/>
          </a:xfrm>
        </p:grpSpPr>
        <p:grpSp>
          <p:nvGrpSpPr>
            <p:cNvPr id="5" name="그룹 4"/>
            <p:cNvGrpSpPr/>
            <p:nvPr/>
          </p:nvGrpSpPr>
          <p:grpSpPr>
            <a:xfrm>
              <a:off x="2800722" y="1808908"/>
              <a:ext cx="2419350" cy="1866900"/>
              <a:chOff x="2747301" y="1719756"/>
              <a:chExt cx="2419350" cy="1866900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7301" y="1719756"/>
                <a:ext cx="2162175" cy="1866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2301" y="2204864"/>
                <a:ext cx="51435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788325" y="2015350"/>
              <a:ext cx="103425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Oblique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827584" y="404664"/>
            <a:ext cx="3528392" cy="1304733"/>
            <a:chOff x="827584" y="404664"/>
            <a:chExt cx="3528392" cy="13047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04664"/>
              <a:ext cx="3528392" cy="1304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51653" y="1455481"/>
              <a:ext cx="8130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Ring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5508104" y="3851507"/>
            <a:ext cx="2814724" cy="1593717"/>
            <a:chOff x="5508104" y="3851507"/>
            <a:chExt cx="2814724" cy="1593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851507"/>
              <a:ext cx="2808312" cy="159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503373" y="4578946"/>
              <a:ext cx="819455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Back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grpSp>
        <p:nvGrpSpPr>
          <p:cNvPr id="10" name="그룹 9"/>
          <p:cNvGrpSpPr>
            <a:grpSpLocks noChangeAspect="1"/>
          </p:cNvGrpSpPr>
          <p:nvPr/>
        </p:nvGrpSpPr>
        <p:grpSpPr>
          <a:xfrm>
            <a:off x="5637694" y="2020687"/>
            <a:ext cx="3326794" cy="1768353"/>
            <a:chOff x="5637694" y="2020687"/>
            <a:chExt cx="3326794" cy="176835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694" y="2020687"/>
              <a:ext cx="3326794" cy="1768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742346" y="2200567"/>
              <a:ext cx="150495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Dark field ring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</a:p>
            <a:p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467544" y="1900723"/>
            <a:ext cx="2052565" cy="1683271"/>
            <a:chOff x="467544" y="1900723"/>
            <a:chExt cx="2052565" cy="1683271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67544" y="1900723"/>
              <a:ext cx="1836296" cy="1683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609282" y="3140968"/>
              <a:ext cx="91082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Dome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60038" y="3996502"/>
            <a:ext cx="3168351" cy="1448722"/>
            <a:chOff x="660038" y="3996502"/>
            <a:chExt cx="3168351" cy="144872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660038" y="3996502"/>
              <a:ext cx="3168351" cy="1448722"/>
              <a:chOff x="1025794" y="4221088"/>
              <a:chExt cx="3546206" cy="1621495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67"/>
              <a:stretch/>
            </p:blipFill>
            <p:spPr bwMode="auto">
              <a:xfrm>
                <a:off x="1102076" y="4221088"/>
                <a:ext cx="3469924" cy="1621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1025794" y="4797152"/>
                <a:ext cx="1115584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907704" y="5154744"/>
              <a:ext cx="98777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Coaxial</a:t>
              </a:r>
              <a:r>
                <a:rPr lang="ko-KR" altLang="en-US" sz="1050" b="1" dirty="0" smtClean="0">
                  <a:latin typeface="Microsoft JhengHei UI" panose="020B0604030504040204" pitchFamily="34" charset="-120"/>
                </a:rPr>
                <a:t> </a:t>
              </a:r>
              <a:r>
                <a:rPr lang="en-US" altLang="ko-KR" sz="105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light</a:t>
              </a:r>
              <a:endParaRPr lang="ko-KR" altLang="en-US" sz="1050" b="1" dirty="0">
                <a:latin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012898"/>
            <a:ext cx="4295775" cy="4886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4725" y="885940"/>
            <a:ext cx="2579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적색 화살표의 경우 구동이 가능한 부분</a:t>
            </a:r>
            <a:endParaRPr lang="ko-KR" alt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3158810" y="3789040"/>
            <a:ext cx="262764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조명의 초점 거리 조절의 위한 구동 구간</a:t>
            </a:r>
            <a:endParaRPr lang="ko-KR" altLang="en-US" sz="1050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 flipV="1">
            <a:off x="2843808" y="2420888"/>
            <a:ext cx="315002" cy="149511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9538" y="3168443"/>
            <a:ext cx="271420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조명을 고정하기 위한 고정구의 구동 구간</a:t>
            </a:r>
            <a:endParaRPr lang="en-US" altLang="ko-KR" sz="1050" dirty="0" smtClean="0"/>
          </a:p>
          <a:p>
            <a:r>
              <a:rPr lang="en-US" altLang="ko-KR" sz="1050" dirty="0" smtClean="0"/>
              <a:t>X, Y </a:t>
            </a:r>
            <a:r>
              <a:rPr lang="ko-KR" altLang="en-US" sz="1050" dirty="0" smtClean="0"/>
              <a:t>축은 별도 구동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4788024" y="2204864"/>
            <a:ext cx="378617" cy="96357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2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0822" y="764704"/>
            <a:ext cx="8547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조명 모듈</a:t>
            </a:r>
            <a:endParaRPr lang="ko-KR" altLang="en-US" sz="1200"/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1268760"/>
            <a:ext cx="1368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5017" y="2564904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수광부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79033" y="2564904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프로세서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051720" y="476672"/>
            <a:ext cx="0" cy="2365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51720" y="476672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67944" y="476672"/>
            <a:ext cx="0" cy="2365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3"/>
            <a:endCxn id="7" idx="1"/>
          </p:cNvCxnSpPr>
          <p:nvPr/>
        </p:nvCxnSpPr>
        <p:spPr>
          <a:xfrm>
            <a:off x="3331348" y="2703404"/>
            <a:ext cx="947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8" y="3212976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모니터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7" idx="2"/>
            <a:endCxn id="16" idx="0"/>
          </p:cNvCxnSpPr>
          <p:nvPr/>
        </p:nvCxnSpPr>
        <p:spPr>
          <a:xfrm>
            <a:off x="4679143" y="2841903"/>
            <a:ext cx="1" cy="37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0"/>
            <a:endCxn id="3" idx="3"/>
          </p:cNvCxnSpPr>
          <p:nvPr/>
        </p:nvCxnSpPr>
        <p:spPr>
          <a:xfrm rot="16200000" flipV="1">
            <a:off x="3226493" y="1112254"/>
            <a:ext cx="1661700" cy="1243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endCxn id="3" idx="1"/>
          </p:cNvCxnSpPr>
          <p:nvPr/>
        </p:nvCxnSpPr>
        <p:spPr>
          <a:xfrm flipV="1">
            <a:off x="1619672" y="903204"/>
            <a:ext cx="961150" cy="2215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5088" y="9862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1657397" y="2703404"/>
            <a:ext cx="961150" cy="2215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2813" y="27864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</a:t>
            </a:r>
            <a:endParaRPr lang="ko-KR" altLang="en-US" sz="1200" dirty="0"/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1378602" y="1263243"/>
            <a:ext cx="961150" cy="2215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4018" y="134628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</a:t>
            </a:r>
            <a:endParaRPr lang="ko-KR" altLang="en-US" sz="1200" dirty="0"/>
          </a:p>
        </p:txBody>
      </p:sp>
      <p:cxnSp>
        <p:nvCxnSpPr>
          <p:cNvPr id="31" name="구부러진 연결선 30"/>
          <p:cNvCxnSpPr/>
          <p:nvPr/>
        </p:nvCxnSpPr>
        <p:spPr>
          <a:xfrm flipV="1">
            <a:off x="1089155" y="1988840"/>
            <a:ext cx="961150" cy="2215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4571" y="20718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40</a:t>
            </a:r>
            <a:endParaRPr lang="ko-KR" altLang="en-US" sz="1200" dirty="0"/>
          </a:p>
        </p:txBody>
      </p:sp>
      <p:cxnSp>
        <p:nvCxnSpPr>
          <p:cNvPr id="33" name="구부러진 연결선 32"/>
          <p:cNvCxnSpPr>
            <a:stCxn id="34" idx="1"/>
            <a:endCxn id="7" idx="3"/>
          </p:cNvCxnSpPr>
          <p:nvPr/>
        </p:nvCxnSpPr>
        <p:spPr>
          <a:xfrm rot="10800000">
            <a:off x="5079253" y="2703405"/>
            <a:ext cx="598357" cy="2492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7609" y="281417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cxnSp>
        <p:nvCxnSpPr>
          <p:cNvPr id="39" name="구부러진 연결선 38"/>
          <p:cNvCxnSpPr>
            <a:stCxn id="40" idx="1"/>
          </p:cNvCxnSpPr>
          <p:nvPr/>
        </p:nvCxnSpPr>
        <p:spPr>
          <a:xfrm rot="10800000">
            <a:off x="5002309" y="3351475"/>
            <a:ext cx="598357" cy="2492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00665" y="34622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651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382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15</cp:revision>
  <dcterms:created xsi:type="dcterms:W3CDTF">2020-11-24T02:22:34Z</dcterms:created>
  <dcterms:modified xsi:type="dcterms:W3CDTF">2020-12-01T10:58:02Z</dcterms:modified>
</cp:coreProperties>
</file>