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8AD3B-AB67-40CA-95A1-7E137DEE9465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FBC62-9F16-471D-8F4F-C7C9FB3F5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405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FBC62-9F16-471D-8F4F-C7C9FB3F547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242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9929-C755-46AE-B0C9-4CD9DFF41297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08856-A8B8-4260-BB73-E62A1C953A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9929-C755-46AE-B0C9-4CD9DFF41297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08856-A8B8-4260-BB73-E62A1C953A8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9929-C755-46AE-B0C9-4CD9DFF41297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08856-A8B8-4260-BB73-E62A1C953A8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9929-C755-46AE-B0C9-4CD9DFF41297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08856-A8B8-4260-BB73-E62A1C953A8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9929-C755-46AE-B0C9-4CD9DFF41297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08856-A8B8-4260-BB73-E62A1C953A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9929-C755-46AE-B0C9-4CD9DFF41297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08856-A8B8-4260-BB73-E62A1C953A8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9929-C755-46AE-B0C9-4CD9DFF41297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08856-A8B8-4260-BB73-E62A1C953A8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9929-C755-46AE-B0C9-4CD9DFF41297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08856-A8B8-4260-BB73-E62A1C953A8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9929-C755-46AE-B0C9-4CD9DFF41297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08856-A8B8-4260-BB73-E62A1C953A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9929-C755-46AE-B0C9-4CD9DFF41297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08856-A8B8-4260-BB73-E62A1C953A8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9929-C755-46AE-B0C9-4CD9DFF41297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08856-A8B8-4260-BB73-E62A1C953A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0029929-C755-46AE-B0C9-4CD9DFF41297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4708856-A8B8-4260-BB73-E62A1C953A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28" y="931360"/>
            <a:ext cx="3816424" cy="359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32014" y="404664"/>
            <a:ext cx="4910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돋움" panose="020B0600000101010101" pitchFamily="50" charset="-127"/>
                <a:ea typeface="돋움" panose="020B0600000101010101" pitchFamily="50" charset="-127"/>
              </a:rPr>
              <a:t>Ball Grid Array Type </a:t>
            </a: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반도체의 </a:t>
            </a:r>
            <a:r>
              <a:rPr lang="en-US" altLang="ko-KR" b="1" dirty="0">
                <a:latin typeface="돋움" panose="020B0600000101010101" pitchFamily="50" charset="-127"/>
                <a:ea typeface="돋움" panose="020B0600000101010101" pitchFamily="50" charset="-127"/>
              </a:rPr>
              <a:t>Ball </a:t>
            </a: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측정 </a:t>
            </a:r>
            <a:r>
              <a:rPr lang="en-US" altLang="ko-KR" b="1" dirty="0">
                <a:latin typeface="돋움" panose="020B0600000101010101" pitchFamily="50" charset="-127"/>
                <a:ea typeface="돋움" panose="020B0600000101010101" pitchFamily="50" charset="-127"/>
              </a:rPr>
              <a:t>Data</a:t>
            </a:r>
            <a:endParaRPr lang="ko-KR" altLang="en-US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48439" y="931359"/>
            <a:ext cx="39604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UNITID :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한 개의 반도체의 고유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ID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BallID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 :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반도체의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접점 역할을 하는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Ball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의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ID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i="1" dirty="0" err="1">
                <a:latin typeface="돋움" panose="020B0600000101010101" pitchFamily="50" charset="-127"/>
                <a:ea typeface="돋움" panose="020B0600000101010101" pitchFamily="50" charset="-127"/>
              </a:rPr>
              <a:t>Copl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 : Ball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Head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부분의 높이 값으로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구성한 평면과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각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Ball Head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까지의 거리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i="1" dirty="0">
                <a:latin typeface="돋움" panose="020B0600000101010101" pitchFamily="50" charset="-127"/>
                <a:ea typeface="돋움" panose="020B0600000101010101" pitchFamily="50" charset="-127"/>
              </a:rPr>
              <a:t>Height</a:t>
            </a:r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각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Ball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의 높이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i="1" dirty="0">
                <a:latin typeface="돋움" panose="020B0600000101010101" pitchFamily="50" charset="-127"/>
                <a:ea typeface="돋움" panose="020B0600000101010101" pitchFamily="50" charset="-127"/>
              </a:rPr>
              <a:t>Warpage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 :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각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Ball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주변부의 높이 값으로 구성한 평면과 주변부 까지의 거리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i="1" dirty="0">
                <a:latin typeface="돋움" panose="020B0600000101010101" pitchFamily="50" charset="-127"/>
                <a:ea typeface="돋움" panose="020B0600000101010101" pitchFamily="50" charset="-127"/>
              </a:rPr>
              <a:t>Width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  :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각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Ball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의 지름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굵은 </a:t>
            </a:r>
            <a:r>
              <a:rPr lang="ko-KR" altLang="en-US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이탤릭체로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표기된 항목의 값들로 해당 반도체의 양불 판정을 진행함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각 항목별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Data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개수는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36,672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개로 전체 반도체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Unit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개수는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24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개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각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Unit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의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Ball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개수는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1,528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개 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7280686" y="4442111"/>
            <a:ext cx="1431880" cy="959873"/>
            <a:chOff x="3563888" y="5310975"/>
            <a:chExt cx="1431880" cy="959873"/>
          </a:xfrm>
        </p:grpSpPr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8" y="5661248"/>
              <a:ext cx="89535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8" name="직선 연결선 7"/>
            <p:cNvCxnSpPr/>
            <p:nvPr/>
          </p:nvCxnSpPr>
          <p:spPr>
            <a:xfrm>
              <a:off x="3563888" y="5689241"/>
              <a:ext cx="11521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3654558" y="5445224"/>
              <a:ext cx="0" cy="666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4355976" y="5445224"/>
              <a:ext cx="0" cy="666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563888" y="6111958"/>
              <a:ext cx="11521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>
              <a:off x="3654558" y="5517232"/>
              <a:ext cx="701418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47023" y="5310975"/>
              <a:ext cx="5164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돋움" panose="020B0600000101010101" pitchFamily="50" charset="-127"/>
                  <a:ea typeface="돋움" panose="020B0600000101010101" pitchFamily="50" charset="-127"/>
                </a:rPr>
                <a:t>Width</a:t>
              </a:r>
              <a:endPara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>
              <a:off x="4499992" y="5689241"/>
              <a:ext cx="0" cy="416767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427984" y="5774513"/>
              <a:ext cx="5677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돋움" panose="020B0600000101010101" pitchFamily="50" charset="-127"/>
                  <a:ea typeface="돋움" panose="020B0600000101010101" pitchFamily="50" charset="-127"/>
                </a:rPr>
                <a:t>Height</a:t>
              </a:r>
              <a:endPara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pic>
        <p:nvPicPr>
          <p:cNvPr id="1027" name="개체 6"/>
          <p:cNvPicPr>
            <a:picLocks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5" r="23985" b="60742"/>
          <a:stretch/>
        </p:blipFill>
        <p:spPr bwMode="auto">
          <a:xfrm>
            <a:off x="4096917" y="4639351"/>
            <a:ext cx="2154155" cy="7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그림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909" y="4708478"/>
            <a:ext cx="2311363" cy="7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직선 연결선 23"/>
          <p:cNvCxnSpPr/>
          <p:nvPr/>
        </p:nvCxnSpPr>
        <p:spPr>
          <a:xfrm>
            <a:off x="1454917" y="4820377"/>
            <a:ext cx="21533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451330" y="5090853"/>
            <a:ext cx="21533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458021" y="4954115"/>
            <a:ext cx="215336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877035" y="5293651"/>
            <a:ext cx="13019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>
                <a:latin typeface="돋움" panose="020B0600000101010101" pitchFamily="50" charset="-127"/>
                <a:ea typeface="돋움" panose="020B0600000101010101" pitchFamily="50" charset="-127"/>
              </a:rPr>
              <a:t>Copl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 : </a:t>
            </a:r>
            <a:r>
              <a:rPr lang="en-US" altLang="ko-KR" sz="1000" dirty="0" err="1">
                <a:latin typeface="돋움" panose="020B0600000101010101" pitchFamily="50" charset="-127"/>
                <a:ea typeface="돋움" panose="020B0600000101010101" pitchFamily="50" charset="-127"/>
              </a:rPr>
              <a:t>Coplanarity</a:t>
            </a:r>
            <a:endParaRPr lang="ko-KR" altLang="en-US" sz="10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11846" y="5278873"/>
            <a:ext cx="21243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Warpage : Substrate </a:t>
            </a:r>
            <a:r>
              <a:rPr lang="en-US" altLang="ko-KR" sz="1000" dirty="0" err="1">
                <a:latin typeface="돋움" panose="020B0600000101010101" pitchFamily="50" charset="-127"/>
                <a:ea typeface="돋움" panose="020B0600000101010101" pitchFamily="50" charset="-127"/>
              </a:rPr>
              <a:t>Coplanarity</a:t>
            </a:r>
            <a:endParaRPr lang="ko-KR" altLang="en-US" sz="10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0006" y="5706078"/>
            <a:ext cx="7704856" cy="603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 Width Data</a:t>
            </a: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로부터 </a:t>
            </a:r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Height</a:t>
            </a: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를 예측하여 실측과 예측 값과 크게 다를 경우 </a:t>
            </a:r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Ball</a:t>
            </a: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의 </a:t>
            </a:r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Damage</a:t>
            </a: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나 성형 불량  여부를 예측할 수 있을 것으로 예상됩니다</a:t>
            </a:r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59176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675381-44F7-43E9-94F7-37C1F1FFE8AE}"/>
              </a:ext>
            </a:extLst>
          </p:cNvPr>
          <p:cNvSpPr txBox="1"/>
          <p:nvPr/>
        </p:nvSpPr>
        <p:spPr>
          <a:xfrm>
            <a:off x="1232014" y="404664"/>
            <a:ext cx="440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기본적인 선형 회귀와 </a:t>
            </a:r>
            <a:r>
              <a:rPr lang="ko-KR" altLang="en-US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이소토닉</a:t>
            </a: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 회귀 적용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C594BC-97BB-4078-86B7-F3F485AEF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014" y="944769"/>
            <a:ext cx="3982006" cy="554432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E7E2DB9-9301-467F-8F38-4424D1D73A95}"/>
              </a:ext>
            </a:extLst>
          </p:cNvPr>
          <p:cNvSpPr/>
          <p:nvPr/>
        </p:nvSpPr>
        <p:spPr>
          <a:xfrm>
            <a:off x="1287250" y="1916832"/>
            <a:ext cx="2376264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952F1D-2C8A-4F14-8ECF-8554DCE842C0}"/>
              </a:ext>
            </a:extLst>
          </p:cNvPr>
          <p:cNvSpPr/>
          <p:nvPr/>
        </p:nvSpPr>
        <p:spPr>
          <a:xfrm>
            <a:off x="1287250" y="2797696"/>
            <a:ext cx="3788806" cy="2287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4691F9-3959-411C-BEAA-C2A78F293AC6}"/>
              </a:ext>
            </a:extLst>
          </p:cNvPr>
          <p:cNvSpPr/>
          <p:nvPr/>
        </p:nvSpPr>
        <p:spPr>
          <a:xfrm>
            <a:off x="1287250" y="5157192"/>
            <a:ext cx="3788806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492FD1-BA34-4819-A7DC-2D8BA1461488}"/>
              </a:ext>
            </a:extLst>
          </p:cNvPr>
          <p:cNvSpPr/>
          <p:nvPr/>
        </p:nvSpPr>
        <p:spPr>
          <a:xfrm>
            <a:off x="1287250" y="5949280"/>
            <a:ext cx="3788806" cy="505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33AB58-B79F-457B-8A6A-640DD172E1C8}"/>
              </a:ext>
            </a:extLst>
          </p:cNvPr>
          <p:cNvSpPr txBox="1"/>
          <p:nvPr/>
        </p:nvSpPr>
        <p:spPr>
          <a:xfrm>
            <a:off x="5797749" y="2066364"/>
            <a:ext cx="120738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CSV</a:t>
            </a: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File Open</a:t>
            </a:r>
            <a:endParaRPr lang="ko-KR" altLang="en-US" sz="12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AA5C9C-BA00-484A-94A8-B719C95E0D4B}"/>
              </a:ext>
            </a:extLst>
          </p:cNvPr>
          <p:cNvSpPr txBox="1"/>
          <p:nvPr/>
        </p:nvSpPr>
        <p:spPr>
          <a:xfrm>
            <a:off x="5796135" y="3802940"/>
            <a:ext cx="87075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Data </a:t>
            </a: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구성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C1DF61-EE06-4FC9-BDE4-A51BEC0E52EE}"/>
              </a:ext>
            </a:extLst>
          </p:cNvPr>
          <p:cNvSpPr txBox="1"/>
          <p:nvPr/>
        </p:nvSpPr>
        <p:spPr>
          <a:xfrm>
            <a:off x="5796135" y="5378732"/>
            <a:ext cx="11913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b="1">
                <a:latin typeface="돋움" panose="020B0600000101010101" pitchFamily="50" charset="-127"/>
                <a:ea typeface="돋움" panose="020B0600000101010101" pitchFamily="50" charset="-127"/>
              </a:rPr>
              <a:t>선형 회귀 함수</a:t>
            </a:r>
            <a:endParaRPr lang="ko-KR" altLang="en-US" sz="12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38F89B-AD29-4BCE-9F7C-B03B08481CA5}"/>
              </a:ext>
            </a:extLst>
          </p:cNvPr>
          <p:cNvSpPr txBox="1"/>
          <p:nvPr/>
        </p:nvSpPr>
        <p:spPr>
          <a:xfrm>
            <a:off x="5796135" y="6063675"/>
            <a:ext cx="149271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이소토닉</a:t>
            </a: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 회귀 함수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EBAB7DF-FDFC-46AF-9FD9-EC57FFE7F966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3663514" y="2204864"/>
            <a:ext cx="213423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108ADC0-4CF2-4769-98CC-F70653D15A0A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5076056" y="3941440"/>
            <a:ext cx="72007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DFC07CF-B6CA-4A77-9968-73B7DE8056E7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5076056" y="5517232"/>
            <a:ext cx="72007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92DFC1D-0248-4E4C-84D4-09D1EE2470AB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5076056" y="6202175"/>
            <a:ext cx="72007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306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7B680215-37BA-4604-AFEB-06896E6D2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92" y="908720"/>
            <a:ext cx="8603415" cy="28849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675381-44F7-43E9-94F7-37C1F1FFE8AE}"/>
              </a:ext>
            </a:extLst>
          </p:cNvPr>
          <p:cNvSpPr txBox="1"/>
          <p:nvPr/>
        </p:nvSpPr>
        <p:spPr>
          <a:xfrm>
            <a:off x="1232014" y="404664"/>
            <a:ext cx="440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기본적인 선형 회귀와 </a:t>
            </a:r>
            <a:r>
              <a:rPr lang="ko-KR" altLang="en-US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이소토닉</a:t>
            </a: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 회귀 적용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7E2DB9-9301-467F-8F38-4424D1D73A95}"/>
              </a:ext>
            </a:extLst>
          </p:cNvPr>
          <p:cNvSpPr/>
          <p:nvPr/>
        </p:nvSpPr>
        <p:spPr>
          <a:xfrm>
            <a:off x="270292" y="930101"/>
            <a:ext cx="2376264" cy="2825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952F1D-2C8A-4F14-8ECF-8554DCE842C0}"/>
              </a:ext>
            </a:extLst>
          </p:cNvPr>
          <p:cNvSpPr/>
          <p:nvPr/>
        </p:nvSpPr>
        <p:spPr>
          <a:xfrm>
            <a:off x="270292" y="1266737"/>
            <a:ext cx="8603414" cy="2226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4691F9-3959-411C-BEAA-C2A78F293AC6}"/>
              </a:ext>
            </a:extLst>
          </p:cNvPr>
          <p:cNvSpPr/>
          <p:nvPr/>
        </p:nvSpPr>
        <p:spPr>
          <a:xfrm>
            <a:off x="270292" y="3547236"/>
            <a:ext cx="3509620" cy="2464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33AB58-B79F-457B-8A6A-640DD172E1C8}"/>
              </a:ext>
            </a:extLst>
          </p:cNvPr>
          <p:cNvSpPr txBox="1"/>
          <p:nvPr/>
        </p:nvSpPr>
        <p:spPr>
          <a:xfrm>
            <a:off x="3860787" y="935618"/>
            <a:ext cx="3759362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FFFF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실제 </a:t>
            </a:r>
            <a:r>
              <a:rPr lang="en-US" altLang="ko-KR" sz="1200" b="1" dirty="0" err="1">
                <a:solidFill>
                  <a:srgbClr val="FFFF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Hieght</a:t>
            </a:r>
            <a:r>
              <a:rPr lang="ko-KR" altLang="en-US" sz="1200" b="1" dirty="0">
                <a:solidFill>
                  <a:srgbClr val="FFFF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와 회귀 분석 결과의 오차 최대 허용 범위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AA5C9C-BA00-484A-94A8-B719C95E0D4B}"/>
              </a:ext>
            </a:extLst>
          </p:cNvPr>
          <p:cNvSpPr txBox="1"/>
          <p:nvPr/>
        </p:nvSpPr>
        <p:spPr>
          <a:xfrm>
            <a:off x="4621609" y="2024943"/>
            <a:ext cx="3659976" cy="88024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dirty="0">
                <a:solidFill>
                  <a:srgbClr val="FFFF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결과를 </a:t>
            </a:r>
            <a:r>
              <a:rPr lang="en-US" altLang="ko-KR" sz="1200" b="1" dirty="0">
                <a:solidFill>
                  <a:srgbClr val="FFFF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CSV</a:t>
            </a:r>
            <a:r>
              <a:rPr lang="ko-KR" altLang="en-US" sz="1200" b="1" dirty="0">
                <a:solidFill>
                  <a:srgbClr val="FFFF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 저장</a:t>
            </a:r>
            <a:endParaRPr lang="en-US" altLang="ko-KR" sz="1200" b="1" dirty="0">
              <a:solidFill>
                <a:srgbClr val="FFFF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dirty="0">
                <a:solidFill>
                  <a:srgbClr val="FFFF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엑셀로 분석하기 위함</a:t>
            </a:r>
            <a:r>
              <a:rPr lang="en-US" altLang="ko-KR" sz="1200" b="1" dirty="0">
                <a:solidFill>
                  <a:srgbClr val="FFFF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b="1" dirty="0">
                <a:solidFill>
                  <a:srgbClr val="FFFF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Data</a:t>
            </a:r>
            <a:r>
              <a:rPr lang="ko-KR" altLang="en-US" sz="1200" b="1" dirty="0">
                <a:solidFill>
                  <a:srgbClr val="FFFF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의 양이 많아 그래프만으로는 분석이 어려움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C1DF61-EE06-4FC9-BDE4-A51BEC0E52EE}"/>
              </a:ext>
            </a:extLst>
          </p:cNvPr>
          <p:cNvSpPr txBox="1"/>
          <p:nvPr/>
        </p:nvSpPr>
        <p:spPr>
          <a:xfrm>
            <a:off x="4140708" y="3538564"/>
            <a:ext cx="2297424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FFFF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모든 과정이 종료되었음을 알림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EBAB7DF-FDFC-46AF-9FD9-EC57FFE7F966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646556" y="1071359"/>
            <a:ext cx="1214231" cy="27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DFC07CF-B6CA-4A77-9968-73B7DE8056E7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3779912" y="3670445"/>
            <a:ext cx="360796" cy="66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15111173-5852-4FB1-995A-9BA9084B74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0175"/>
          <a:stretch/>
        </p:blipFill>
        <p:spPr>
          <a:xfrm>
            <a:off x="1145940" y="4520084"/>
            <a:ext cx="6378388" cy="2005259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6A8CC998-29EB-483E-941F-8092C5EA05B7}"/>
              </a:ext>
            </a:extLst>
          </p:cNvPr>
          <p:cNvSpPr/>
          <p:nvPr/>
        </p:nvSpPr>
        <p:spPr>
          <a:xfrm>
            <a:off x="3990011" y="4658583"/>
            <a:ext cx="1765252" cy="1866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F07FED4-E5E9-4CA9-A4EF-F09A1274F97B}"/>
              </a:ext>
            </a:extLst>
          </p:cNvPr>
          <p:cNvSpPr/>
          <p:nvPr/>
        </p:nvSpPr>
        <p:spPr>
          <a:xfrm>
            <a:off x="5759076" y="4658583"/>
            <a:ext cx="1765252" cy="1866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E09EF7-04AB-4675-BA0A-4CF27AC3C1C8}"/>
              </a:ext>
            </a:extLst>
          </p:cNvPr>
          <p:cNvSpPr txBox="1"/>
          <p:nvPr/>
        </p:nvSpPr>
        <p:spPr>
          <a:xfrm>
            <a:off x="5895344" y="4228156"/>
            <a:ext cx="149271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이소토닉</a:t>
            </a: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 회귀 결과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E85A09-59DE-4869-8985-64AD5AEFE0B1}"/>
              </a:ext>
            </a:extLst>
          </p:cNvPr>
          <p:cNvSpPr txBox="1"/>
          <p:nvPr/>
        </p:nvSpPr>
        <p:spPr>
          <a:xfrm>
            <a:off x="4332172" y="4240388"/>
            <a:ext cx="11913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선형 회귀 결과</a:t>
            </a:r>
          </a:p>
        </p:txBody>
      </p:sp>
    </p:spTree>
    <p:extLst>
      <p:ext uri="{BB962C8B-B14F-4D97-AF65-F5344CB8AC3E}">
        <p14:creationId xmlns:p14="http://schemas.microsoft.com/office/powerpoint/2010/main" val="167475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DBFD35-9C9A-41F7-8ACE-C1B55C2FF98E}"/>
              </a:ext>
            </a:extLst>
          </p:cNvPr>
          <p:cNvSpPr txBox="1"/>
          <p:nvPr/>
        </p:nvSpPr>
        <p:spPr>
          <a:xfrm>
            <a:off x="1232014" y="404664"/>
            <a:ext cx="4177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선형 회귀와 </a:t>
            </a:r>
            <a:r>
              <a:rPr lang="ko-KR" altLang="en-US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이소토닉</a:t>
            </a: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 회귀 차이점 분석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B1E375-AB80-4202-813D-B11C3053B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908720"/>
            <a:ext cx="6868378" cy="31792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B7C0E0-DE7F-493F-9FAC-CF8C89C63A43}"/>
              </a:ext>
            </a:extLst>
          </p:cNvPr>
          <p:cNvSpPr txBox="1"/>
          <p:nvPr/>
        </p:nvSpPr>
        <p:spPr>
          <a:xfrm>
            <a:off x="2339752" y="1124744"/>
            <a:ext cx="4705134" cy="603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각 회귀 분석 결과를 선형 회귀 결과기준으로 오름차순 정렬 결과</a:t>
            </a:r>
            <a:endParaRPr lang="en-US" altLang="ko-KR" sz="12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이소토닉</a:t>
            </a: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 회귀 특유의 </a:t>
            </a:r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Step </a:t>
            </a: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형태를 확인할 수 있음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7739C6-5948-44B9-A28D-0AEC1063B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4270661"/>
            <a:ext cx="6868378" cy="233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09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B10393F-DF2B-4AAE-B145-14AA61B81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836712"/>
            <a:ext cx="7279255" cy="26276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B3A7CC-839C-4BDF-AADE-7FB571A97F8B}"/>
              </a:ext>
            </a:extLst>
          </p:cNvPr>
          <p:cNvSpPr txBox="1"/>
          <p:nvPr/>
        </p:nvSpPr>
        <p:spPr>
          <a:xfrm>
            <a:off x="1232014" y="404664"/>
            <a:ext cx="4177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선형 회귀와 </a:t>
            </a:r>
            <a:r>
              <a:rPr lang="ko-KR" altLang="en-US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이소토닉</a:t>
            </a: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 회귀 차이점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BE703A-1E6C-4746-A4EE-9BCC75B9E4F7}"/>
              </a:ext>
            </a:extLst>
          </p:cNvPr>
          <p:cNvSpPr txBox="1"/>
          <p:nvPr/>
        </p:nvSpPr>
        <p:spPr>
          <a:xfrm>
            <a:off x="1331640" y="3429000"/>
            <a:ext cx="7279254" cy="3096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위의 그래프는 실제 </a:t>
            </a:r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Height </a:t>
            </a: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값과</a:t>
            </a:r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선형회귀</a:t>
            </a:r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2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이소토닉</a:t>
            </a: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 회귀로 계산된 각각의 차이를 나타낸 그래프</a:t>
            </a:r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대부분의 </a:t>
            </a:r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Data</a:t>
            </a: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가 중첩되어 있으나 미세한 차이는 존재함</a:t>
            </a:r>
            <a:endParaRPr lang="en-US" altLang="ko-KR" sz="12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442913" lvl="1" indent="-171450">
              <a:lnSpc>
                <a:spcPct val="150000"/>
              </a:lnSpc>
              <a:buFont typeface="Wingdings" panose="05000000000000000000" pitchFamily="2" charset="2"/>
              <a:buChar char="§"/>
              <a:tabLst>
                <a:tab pos="442913" algn="l"/>
              </a:tabLst>
            </a:pPr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Height</a:t>
            </a: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 선형 회귀 </a:t>
            </a:r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:</a:t>
            </a: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Min(-18.00), Max(22.87)</a:t>
            </a:r>
          </a:p>
          <a:p>
            <a:pPr marL="442913" lvl="1" indent="-171450">
              <a:lnSpc>
                <a:spcPct val="150000"/>
              </a:lnSpc>
              <a:buFont typeface="Wingdings" panose="05000000000000000000" pitchFamily="2" charset="2"/>
              <a:buChar char="§"/>
              <a:tabLst>
                <a:tab pos="442913" algn="l"/>
              </a:tabLst>
            </a:pPr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Height - </a:t>
            </a:r>
            <a:r>
              <a:rPr lang="ko-KR" altLang="en-US" sz="12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이소토닉</a:t>
            </a: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 회귀 </a:t>
            </a:r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:</a:t>
            </a: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Min(-18.35), Max(23.22)</a:t>
            </a:r>
          </a:p>
          <a:p>
            <a:pPr marL="442913" lvl="1" indent="-171450">
              <a:lnSpc>
                <a:spcPct val="150000"/>
              </a:lnSpc>
              <a:buFont typeface="Wingdings" panose="05000000000000000000" pitchFamily="2" charset="2"/>
              <a:buChar char="§"/>
              <a:tabLst>
                <a:tab pos="442913" algn="l"/>
              </a:tabLst>
            </a:pPr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(Height – </a:t>
            </a: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선형회귀</a:t>
            </a:r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) – (Height</a:t>
            </a: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–</a:t>
            </a:r>
            <a:r>
              <a:rPr lang="ko-KR" altLang="en-US" sz="12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이소토닉회귀</a:t>
            </a:r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) : </a:t>
            </a: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평균은 </a:t>
            </a:r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0, Min(-0.96), Max(1.53)</a:t>
            </a:r>
          </a:p>
          <a:p>
            <a:pPr marL="442913" lvl="1" indent="-171450">
              <a:lnSpc>
                <a:spcPct val="150000"/>
              </a:lnSpc>
              <a:buFont typeface="Wingdings" panose="05000000000000000000" pitchFamily="2" charset="2"/>
              <a:buChar char="§"/>
              <a:tabLst>
                <a:tab pos="442913" algn="l"/>
              </a:tabLst>
            </a:pP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선형 회귀 기준 </a:t>
            </a:r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±15 </a:t>
            </a: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이상 편차가 있는 </a:t>
            </a:r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Ball</a:t>
            </a: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의 개수는 </a:t>
            </a:r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43</a:t>
            </a: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개</a:t>
            </a:r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2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이소토닉</a:t>
            </a: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 기준은 </a:t>
            </a:r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36</a:t>
            </a: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개</a:t>
            </a:r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  <a:tabLst>
                <a:tab pos="442913" algn="l"/>
              </a:tabLst>
            </a:pP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실제로 </a:t>
            </a:r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Gap</a:t>
            </a: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이 큰 </a:t>
            </a:r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Package</a:t>
            </a: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의</a:t>
            </a:r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경우 실제 </a:t>
            </a:r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Ball</a:t>
            </a: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을 </a:t>
            </a:r>
            <a:r>
              <a:rPr lang="ko-KR" altLang="en-US" sz="12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호가인할</a:t>
            </a: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 필요가 있으나</a:t>
            </a:r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현장에서 </a:t>
            </a:r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Data</a:t>
            </a: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만 전달 받아 원인 분석이 불가능함</a:t>
            </a:r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  <a:tabLst>
                <a:tab pos="442913" algn="l"/>
              </a:tabLst>
            </a:pP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또한</a:t>
            </a:r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, Test</a:t>
            </a: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에 사용된 </a:t>
            </a:r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Package</a:t>
            </a: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들은 모두 양품</a:t>
            </a:r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(Pass-</a:t>
            </a: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정상</a:t>
            </a:r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))</a:t>
            </a: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인 </a:t>
            </a:r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Package</a:t>
            </a: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로 실제 </a:t>
            </a:r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Ball Damage</a:t>
            </a: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나</a:t>
            </a:r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성형불량이 있는 경우에 대한 </a:t>
            </a:r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Test</a:t>
            </a: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가 필요함</a:t>
            </a:r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  <a:tabLst>
                <a:tab pos="442913" algn="l"/>
              </a:tabLst>
            </a:pPr>
            <a:endParaRPr lang="ko-KR" altLang="en-US" sz="12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978EFF9-3325-4A57-9C07-8B436297438A}"/>
              </a:ext>
            </a:extLst>
          </p:cNvPr>
          <p:cNvSpPr/>
          <p:nvPr/>
        </p:nvSpPr>
        <p:spPr>
          <a:xfrm>
            <a:off x="3923928" y="2708920"/>
            <a:ext cx="288032" cy="216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B55F1D6-E33D-4E52-AC01-FD87C0A73A7D}"/>
              </a:ext>
            </a:extLst>
          </p:cNvPr>
          <p:cNvSpPr/>
          <p:nvPr/>
        </p:nvSpPr>
        <p:spPr>
          <a:xfrm>
            <a:off x="2123728" y="1124744"/>
            <a:ext cx="288032" cy="216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065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324</TotalTime>
  <Words>361</Words>
  <Application>Microsoft Office PowerPoint</Application>
  <PresentationFormat>화면 슬라이드 쇼(4:3)</PresentationFormat>
  <Paragraphs>40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돋움</vt:lpstr>
      <vt:lpstr>맑은 고딕</vt:lpstr>
      <vt:lpstr>Arial</vt:lpstr>
      <vt:lpstr>Gill Sans MT</vt:lpstr>
      <vt:lpstr>Verdana</vt:lpstr>
      <vt:lpstr>Wingdings</vt:lpstr>
      <vt:lpstr>Wingdings 2</vt:lpstr>
      <vt:lpstr>태양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kircheis</dc:creator>
  <cp:lastModifiedBy>kircheis@hanmail.net</cp:lastModifiedBy>
  <cp:revision>16</cp:revision>
  <dcterms:created xsi:type="dcterms:W3CDTF">2021-04-29T01:40:58Z</dcterms:created>
  <dcterms:modified xsi:type="dcterms:W3CDTF">2021-05-05T08:44:34Z</dcterms:modified>
</cp:coreProperties>
</file>