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28" r:id="rId7"/>
    <p:sldId id="333" r:id="rId8"/>
    <p:sldId id="334" r:id="rId9"/>
    <p:sldId id="335" r:id="rId10"/>
    <p:sldId id="337" r:id="rId11"/>
    <p:sldId id="338" r:id="rId12"/>
    <p:sldId id="339" r:id="rId13"/>
    <p:sldId id="340" r:id="rId14"/>
    <p:sldId id="336" r:id="rId15"/>
    <p:sldId id="332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-1890" y="-8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데이터'!$C$21489:$AH$21489</c:f>
              <c:numCache>
                <c:formatCode>General</c:formatCode>
                <c:ptCount val="32"/>
                <c:pt idx="0">
                  <c:v>7.7185389999999998</c:v>
                </c:pt>
                <c:pt idx="1">
                  <c:v>7.7888130000000002</c:v>
                </c:pt>
                <c:pt idx="2">
                  <c:v>7.858466</c:v>
                </c:pt>
                <c:pt idx="3">
                  <c:v>8.0833759999999995</c:v>
                </c:pt>
                <c:pt idx="4">
                  <c:v>8.3175080000000001</c:v>
                </c:pt>
                <c:pt idx="5">
                  <c:v>8.7360489999999995</c:v>
                </c:pt>
                <c:pt idx="6">
                  <c:v>9.1840720000000005</c:v>
                </c:pt>
                <c:pt idx="7">
                  <c:v>9.5415530000000004</c:v>
                </c:pt>
                <c:pt idx="8">
                  <c:v>9.6459729999999997</c:v>
                </c:pt>
                <c:pt idx="9">
                  <c:v>9.4000839999999997</c:v>
                </c:pt>
                <c:pt idx="10">
                  <c:v>9.0547579999999996</c:v>
                </c:pt>
                <c:pt idx="11">
                  <c:v>8.7468959999999996</c:v>
                </c:pt>
                <c:pt idx="12">
                  <c:v>8.4128469999999993</c:v>
                </c:pt>
                <c:pt idx="13">
                  <c:v>8.0818119999999993</c:v>
                </c:pt>
                <c:pt idx="14">
                  <c:v>7.9362089999999998</c:v>
                </c:pt>
                <c:pt idx="15">
                  <c:v>7.8693970000000002</c:v>
                </c:pt>
                <c:pt idx="16">
                  <c:v>7.8298629999999996</c:v>
                </c:pt>
                <c:pt idx="17">
                  <c:v>7.8975929999999996</c:v>
                </c:pt>
                <c:pt idx="18">
                  <c:v>7.9493729999999996</c:v>
                </c:pt>
                <c:pt idx="19">
                  <c:v>8.0794530000000009</c:v>
                </c:pt>
                <c:pt idx="20">
                  <c:v>8.2878139999999991</c:v>
                </c:pt>
                <c:pt idx="21">
                  <c:v>8.5840580000000006</c:v>
                </c:pt>
                <c:pt idx="22">
                  <c:v>9.0024359999999994</c:v>
                </c:pt>
                <c:pt idx="23">
                  <c:v>9.3832909999999998</c:v>
                </c:pt>
                <c:pt idx="24">
                  <c:v>9.6498790000000003</c:v>
                </c:pt>
                <c:pt idx="25">
                  <c:v>9.609909</c:v>
                </c:pt>
                <c:pt idx="26">
                  <c:v>9.2552990000000008</c:v>
                </c:pt>
                <c:pt idx="27">
                  <c:v>8.8683829999999997</c:v>
                </c:pt>
                <c:pt idx="28">
                  <c:v>8.3935139999999997</c:v>
                </c:pt>
                <c:pt idx="29">
                  <c:v>8.0870429999999995</c:v>
                </c:pt>
                <c:pt idx="30">
                  <c:v>7.8609470000000004</c:v>
                </c:pt>
                <c:pt idx="31">
                  <c:v>7.7609279999999998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CF-485D-A8A9-7A49CD7A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13312"/>
        <c:axId val="126270208"/>
      </c:lineChart>
      <c:catAx>
        <c:axId val="13921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270208"/>
        <c:crosses val="autoZero"/>
        <c:auto val="1"/>
        <c:lblAlgn val="ctr"/>
        <c:lblOffset val="100"/>
        <c:noMultiLvlLbl val="0"/>
      </c:catAx>
      <c:valAx>
        <c:axId val="12627020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21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데이터'!$C$21498:$AH$21498</c:f>
              <c:numCache>
                <c:formatCode>General</c:formatCode>
                <c:ptCount val="32"/>
                <c:pt idx="0">
                  <c:v>7.3211440000000003</c:v>
                </c:pt>
                <c:pt idx="1">
                  <c:v>7.5423559999999998</c:v>
                </c:pt>
                <c:pt idx="2">
                  <c:v>7.7768350000000002</c:v>
                </c:pt>
                <c:pt idx="3">
                  <c:v>8.0778409999999994</c:v>
                </c:pt>
                <c:pt idx="4">
                  <c:v>8.3332800000000002</c:v>
                </c:pt>
                <c:pt idx="5">
                  <c:v>8.7104850000000003</c:v>
                </c:pt>
                <c:pt idx="6">
                  <c:v>8.8806419999999999</c:v>
                </c:pt>
                <c:pt idx="7">
                  <c:v>8.9932250000000007</c:v>
                </c:pt>
                <c:pt idx="8">
                  <c:v>9.0010879999999993</c:v>
                </c:pt>
                <c:pt idx="9">
                  <c:v>8.9397120000000001</c:v>
                </c:pt>
                <c:pt idx="10">
                  <c:v>8.6957210000000007</c:v>
                </c:pt>
                <c:pt idx="11">
                  <c:v>8.5123090000000001</c:v>
                </c:pt>
                <c:pt idx="12">
                  <c:v>8.2578530000000008</c:v>
                </c:pt>
                <c:pt idx="13">
                  <c:v>7.9386080000000003</c:v>
                </c:pt>
                <c:pt idx="14">
                  <c:v>7.7762079999999996</c:v>
                </c:pt>
                <c:pt idx="15">
                  <c:v>7.5139050000000003</c:v>
                </c:pt>
                <c:pt idx="16">
                  <c:v>7.3562969999999996</c:v>
                </c:pt>
                <c:pt idx="17">
                  <c:v>7.3065559999999996</c:v>
                </c:pt>
                <c:pt idx="18">
                  <c:v>7.3211339999999998</c:v>
                </c:pt>
                <c:pt idx="19">
                  <c:v>7.3895549999999997</c:v>
                </c:pt>
                <c:pt idx="20">
                  <c:v>7.3920240000000002</c:v>
                </c:pt>
                <c:pt idx="21">
                  <c:v>7.7213750000000001</c:v>
                </c:pt>
                <c:pt idx="22">
                  <c:v>9.1453740000000003</c:v>
                </c:pt>
                <c:pt idx="23">
                  <c:v>9.5020749999999996</c:v>
                </c:pt>
                <c:pt idx="24">
                  <c:v>9.605969</c:v>
                </c:pt>
                <c:pt idx="25">
                  <c:v>9.7272590000000001</c:v>
                </c:pt>
                <c:pt idx="26">
                  <c:v>9.0410419999999991</c:v>
                </c:pt>
                <c:pt idx="27">
                  <c:v>7.8546849999999999</c:v>
                </c:pt>
                <c:pt idx="28">
                  <c:v>7.4347469999999998</c:v>
                </c:pt>
                <c:pt idx="29">
                  <c:v>7.1916070000000003</c:v>
                </c:pt>
                <c:pt idx="30">
                  <c:v>7.1622279999999998</c:v>
                </c:pt>
                <c:pt idx="31">
                  <c:v>7.1479010000000001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77-4B9C-BAD2-A6CC669EC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14336"/>
        <c:axId val="126280256"/>
      </c:lineChart>
      <c:catAx>
        <c:axId val="139214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280256"/>
        <c:crosses val="autoZero"/>
        <c:auto val="1"/>
        <c:lblAlgn val="ctr"/>
        <c:lblOffset val="100"/>
        <c:noMultiLvlLbl val="0"/>
      </c:catAx>
      <c:valAx>
        <c:axId val="12628025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21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6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39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7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chart" Target="../charts/chart2.xml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63" y="18638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2740296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3607140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447123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컬러 영상이 실제 색감과는 상이하나 각기 다른 특성을 가진 </a:t>
            </a:r>
            <a:r>
              <a:rPr lang="en-US" altLang="ko-KR" sz="1200" dirty="0" smtClean="0"/>
              <a:t>Gray </a:t>
            </a:r>
            <a:r>
              <a:rPr lang="ko-KR" altLang="en-US" sz="1200" dirty="0" smtClean="0"/>
              <a:t>영상으로 </a:t>
            </a:r>
            <a:r>
              <a:rPr lang="en-US" altLang="ko-KR" sz="1200" dirty="0" smtClean="0"/>
              <a:t>Color</a:t>
            </a:r>
            <a:r>
              <a:rPr lang="ko-KR" altLang="en-US" sz="1200" dirty="0" smtClean="0"/>
              <a:t>를 조합하여 실제 컬러 영상에 비해 더 다양한 특성을 가지고 있음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 [ Red ] : </a:t>
            </a:r>
            <a:r>
              <a:rPr lang="ko-KR" altLang="en-US" sz="1200" dirty="0" err="1" smtClean="0"/>
              <a:t>동축</a:t>
            </a:r>
            <a:r>
              <a:rPr lang="ko-KR" altLang="en-US" sz="1200" dirty="0" smtClean="0"/>
              <a:t> 조명</a:t>
            </a:r>
            <a:r>
              <a:rPr lang="en-US" altLang="ko-KR" sz="1200" dirty="0" smtClean="0"/>
              <a:t>, Red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[ Green ] : </a:t>
            </a:r>
            <a:r>
              <a:rPr lang="ko-KR" altLang="en-US" sz="1200" dirty="0" smtClean="0"/>
              <a:t>경사 조명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조사각</a:t>
            </a:r>
            <a:r>
              <a:rPr lang="ko-KR" altLang="en-US" sz="1200" dirty="0" smtClean="0"/>
              <a:t> 약 </a:t>
            </a:r>
            <a:r>
              <a:rPr lang="en-US" altLang="ko-KR" sz="1200" dirty="0" smtClean="0"/>
              <a:t>50~60˚), Red + Green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Blue ] : </a:t>
            </a:r>
            <a:r>
              <a:rPr lang="ko-KR" altLang="en-US" sz="1200" dirty="0" err="1"/>
              <a:t>동축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조명 </a:t>
            </a:r>
            <a:r>
              <a:rPr lang="en-US" altLang="ko-KR" sz="1200" dirty="0" smtClean="0"/>
              <a:t>(Red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할당한 영상 대비 조명 광량 약 </a:t>
            </a:r>
            <a:r>
              <a:rPr lang="en-US" altLang="ko-KR" sz="1200" dirty="0" smtClean="0"/>
              <a:t>1/3 </a:t>
            </a:r>
            <a:r>
              <a:rPr lang="ko-KR" altLang="en-US" sz="1200" dirty="0" smtClean="0"/>
              <a:t>수준</a:t>
            </a:r>
            <a:r>
              <a:rPr lang="en-US" altLang="ko-KR" sz="1200" dirty="0" smtClean="0"/>
              <a:t>), </a:t>
            </a:r>
            <a:r>
              <a:rPr lang="en-US" altLang="ko-KR" sz="1200" dirty="0"/>
              <a:t>Red + Blue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1608933"/>
            <a:ext cx="6708442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2492026"/>
            <a:ext cx="6708442" cy="7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3352201"/>
            <a:ext cx="6715111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4226300"/>
            <a:ext cx="6728447" cy="7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</a:t>
            </a:r>
            <a:r>
              <a:rPr lang="ko-KR" altLang="en-US" sz="1200" dirty="0" smtClean="0">
                <a:latin typeface="+mn-ea"/>
              </a:rPr>
              <a:t>검사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불</a:t>
            </a:r>
            <a:r>
              <a:rPr lang="ko-KR" altLang="en-US" sz="1200" dirty="0" smtClean="0">
                <a:latin typeface="+mn-ea"/>
              </a:rPr>
              <a:t>량 </a:t>
            </a:r>
            <a:r>
              <a:rPr lang="ko-KR" altLang="en-US" sz="1200" dirty="0" smtClean="0">
                <a:latin typeface="+mn-ea"/>
              </a:rPr>
              <a:t>영상의 개수 부족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Scratch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오염 및 파손 </a:t>
            </a:r>
            <a:r>
              <a:rPr lang="ko-KR" altLang="en-US" sz="1200" dirty="0" smtClean="0">
                <a:latin typeface="+mn-ea"/>
              </a:rPr>
              <a:t>검사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불량 영상의 </a:t>
            </a:r>
            <a:r>
              <a:rPr lang="ko-KR" altLang="en-US" sz="1200" dirty="0">
                <a:latin typeface="+mn-ea"/>
              </a:rPr>
              <a:t>개수 부족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Substrate Stain(</a:t>
            </a:r>
            <a:r>
              <a:rPr lang="ko-KR" altLang="en-US" sz="1200" dirty="0" smtClean="0">
                <a:latin typeface="+mn-ea"/>
              </a:rPr>
              <a:t>얼룩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61201" y="1658489"/>
            <a:ext cx="1654734" cy="1157619"/>
            <a:chOff x="1055560" y="2929797"/>
            <a:chExt cx="1654734" cy="1157619"/>
          </a:xfrm>
        </p:grpSpPr>
        <p:pic>
          <p:nvPicPr>
            <p:cNvPr id="12" name="그림 11">
              <a:extLst>
                <a:ext uri="{FF2B5EF4-FFF2-40B4-BE49-F238E27FC236}">
                  <a16:creationId xmlns:xdr="http://schemas.openxmlformats.org/drawingml/2006/spreadsheetDrawing" xmlns:a16="http://schemas.microsoft.com/office/drawing/2014/main" xmlns="" xmlns:lc="http://schemas.openxmlformats.org/drawingml/2006/lockedCanvas" id="{16EC5E11-AD62-46B8-AD3E-855E05C0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560" y="2929797"/>
              <a:ext cx="1654734" cy="1157619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055560" y="3212976"/>
              <a:ext cx="1216523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1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501008"/>
            <a:ext cx="1882460" cy="149028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9" name="Picture 9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501008"/>
            <a:ext cx="1921968" cy="149486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5758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01365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Machine Vision </a:t>
            </a:r>
            <a:r>
              <a:rPr lang="ko-KR" altLang="en-US" sz="1200" dirty="0">
                <a:latin typeface="+mn-ea"/>
              </a:rPr>
              <a:t>검사는 불량을 검출하기 위해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영상에 여러 가지 영상처리 알고리즘을 적용하여 불량의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를 수치화 한 후 이를 기반으로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판정함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양불 판정 시 육안으로는 쉽게 식별 가능하나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특성을 수치화하여 판정하는 검사의 특성 상 모든 특성을 수치화 할 수 없는 문제로 인한 오인식이 존재함</a:t>
            </a:r>
            <a:endParaRPr lang="en-US" altLang="ko-KR" sz="1200" i="1" dirty="0">
              <a:latin typeface="+mn-ea"/>
            </a:endParaRPr>
          </a:p>
          <a:p>
            <a:pPr marL="269875"/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특성에 따른 각기 다른 알고리즘을 적용해야 하는 경우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911225" lvl="1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같은 </a:t>
            </a:r>
            <a:r>
              <a:rPr lang="en-US" altLang="ko-KR" sz="1200" dirty="0">
                <a:latin typeface="+mn-ea"/>
              </a:rPr>
              <a:t>Type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라 하더라도 공정의 문제로 인해 조명의 반사 특성이 다른 경우 존재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형상 분석의 어려움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형상의 경우 수치화된 값으로 대략적으로 파악이 가능하나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Detail</a:t>
            </a:r>
            <a:r>
              <a:rPr lang="ko-KR" altLang="en-US" sz="1200" dirty="0">
                <a:latin typeface="+mn-ea"/>
              </a:rPr>
              <a:t>한 형상의 경우 분석이 어려움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특성 분류의 문제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Machine Vision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의 경우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Gray Scale(</a:t>
            </a:r>
            <a:r>
              <a:rPr lang="ko-KR" altLang="en-US" sz="1200" dirty="0">
                <a:latin typeface="+mn-ea"/>
              </a:rPr>
              <a:t>흑백</a:t>
            </a:r>
            <a:r>
              <a:rPr lang="en-US" altLang="ko-KR" sz="1200" dirty="0">
                <a:latin typeface="+mn-ea"/>
              </a:rPr>
              <a:t>) Camera</a:t>
            </a:r>
            <a:r>
              <a:rPr lang="ko-KR" altLang="en-US" sz="1200" dirty="0">
                <a:latin typeface="+mn-ea"/>
              </a:rPr>
              <a:t>로 영상을 획득하여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적용함</a:t>
            </a:r>
            <a:endParaRPr lang="en-US" altLang="ko-KR" sz="1200" dirty="0">
              <a:latin typeface="+mn-ea"/>
            </a:endParaRP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단일 영상에서 확보할 수 있는 특성의 한계가 존재함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" y="5320904"/>
            <a:ext cx="1596825" cy="9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0" y="5323484"/>
            <a:ext cx="913575" cy="9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 bwMode="auto">
          <a:xfrm>
            <a:off x="3167705" y="5322084"/>
            <a:ext cx="900239" cy="9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5085184"/>
            <a:ext cx="3456384" cy="14515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542196" y="5546107"/>
            <a:ext cx="2622092" cy="293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62042" y="6263734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알고리즘 분기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6120208"/>
            <a:ext cx="14285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형상 분석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0" y="4075532"/>
            <a:ext cx="3227922" cy="26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다양한 조명 조건에서 각각의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이 포함된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장의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영상으로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영상을 생성하여 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 defTabSz="808038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조명의 조사 각도나 색상 등을 다르게 하여 획득한 영상 중 검출하고자 하는 특성이 명확한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영상을 선별하여 이를 </a:t>
            </a:r>
            <a:r>
              <a:rPr lang="en-US" altLang="ko-KR" sz="1200" dirty="0">
                <a:latin typeface="+mn-ea"/>
              </a:rPr>
              <a:t>RGB</a:t>
            </a:r>
            <a:r>
              <a:rPr lang="ko-KR" altLang="en-US" sz="1200" dirty="0">
                <a:latin typeface="+mn-ea"/>
              </a:rPr>
              <a:t>에 각각 할당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조합하여 최대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특성을 사용한 신경망을 구성</a:t>
            </a:r>
            <a:endParaRPr lang="en-US" altLang="ko-KR" sz="1200" dirty="0">
              <a:latin typeface="+mn-ea"/>
            </a:endParaRPr>
          </a:p>
          <a:p>
            <a:endParaRPr lang="en-US" altLang="ko-KR" sz="8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예시는 반도체 </a:t>
            </a:r>
            <a:r>
              <a:rPr lang="en-US" altLang="ko-KR" sz="1200" dirty="0">
                <a:latin typeface="+mn-ea"/>
              </a:rPr>
              <a:t>Ball Grid Array Package</a:t>
            </a:r>
            <a:r>
              <a:rPr lang="ko-KR" altLang="en-US" sz="1200" dirty="0">
                <a:latin typeface="+mn-ea"/>
              </a:rPr>
              <a:t>에서 기판과 접점 역할을 하는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에서 일반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Shiny Ball</a:t>
            </a:r>
            <a:r>
              <a:rPr lang="ko-KR" altLang="en-US" sz="1200" dirty="0">
                <a:latin typeface="+mn-ea"/>
              </a:rPr>
              <a:t>을 분류하기 위한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 생성 과정으로 아래의 경우 </a:t>
            </a:r>
            <a:r>
              <a:rPr lang="en-US" altLang="ko-KR" sz="1200" dirty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영상만 사용할 경우 </a:t>
            </a:r>
            <a:r>
              <a:rPr lang="en-US" altLang="ko-KR" sz="1200" dirty="0">
                <a:latin typeface="+mn-ea"/>
              </a:rPr>
              <a:t>Epoch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24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98.9% , Pseudo Color</a:t>
            </a:r>
            <a:r>
              <a:rPr lang="ko-KR" altLang="en-US" sz="1200" dirty="0">
                <a:latin typeface="+mn-ea"/>
              </a:rPr>
              <a:t>의 경우 </a:t>
            </a:r>
            <a:r>
              <a:rPr lang="en-US" altLang="ko-KR" sz="1200" dirty="0">
                <a:latin typeface="+mn-ea"/>
              </a:rPr>
              <a:t>Epoch 2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100%</a:t>
            </a:r>
            <a:r>
              <a:rPr lang="ko-KR" altLang="en-US" sz="1200" dirty="0">
                <a:latin typeface="+mn-ea"/>
              </a:rPr>
              <a:t>를 확인함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9363"/>
            <a:ext cx="3240360" cy="268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59832" y="587727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일반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1690" y="587727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Shiny</a:t>
            </a:r>
            <a:r>
              <a:rPr lang="ko-KR" altLang="en-US" sz="1100" dirty="0"/>
              <a:t>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불량에 해당하는 부분의 </a:t>
            </a:r>
            <a:r>
              <a:rPr lang="ko-KR" altLang="en-US" sz="1200" dirty="0" err="1">
                <a:latin typeface="+mn-ea"/>
              </a:rPr>
              <a:t>후보군을</a:t>
            </a:r>
            <a:r>
              <a:rPr lang="ko-KR" altLang="en-US" sz="1200" dirty="0">
                <a:latin typeface="+mn-ea"/>
              </a:rPr>
              <a:t> 기존 알고리즘으로 검출한 후</a:t>
            </a:r>
            <a:r>
              <a:rPr lang="en-US" altLang="ko-KR" sz="1200" dirty="0">
                <a:latin typeface="+mn-ea"/>
              </a:rPr>
              <a:t>, AI</a:t>
            </a:r>
            <a:r>
              <a:rPr lang="ko-KR" altLang="en-US" sz="1200" dirty="0">
                <a:latin typeface="+mn-ea"/>
              </a:rPr>
              <a:t>로 실제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분류하는 것이 최종 목표</a:t>
            </a:r>
            <a:endParaRPr lang="en-US" altLang="ko-KR" sz="1200" dirty="0">
              <a:latin typeface="+mn-ea"/>
            </a:endParaRP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그림은 다양한 조명 조사 방식에 대한 부분으로 적색 </a:t>
            </a:r>
            <a:r>
              <a:rPr lang="en-US" altLang="ko-KR" sz="1200" dirty="0">
                <a:latin typeface="+mn-ea"/>
              </a:rPr>
              <a:t>Box</a:t>
            </a:r>
            <a:r>
              <a:rPr lang="ko-KR" altLang="en-US" sz="1200" dirty="0">
                <a:latin typeface="+mn-ea"/>
              </a:rPr>
              <a:t> 내의 조명 방식이 현재 본인이 재직 중인 회사의 장비에 적용된 조명 시스템으로 다양한 조명 조건으로 영상을 획득한 후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합성 예정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31" y="2420888"/>
            <a:ext cx="6409215" cy="390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64022" y="3573016"/>
            <a:ext cx="3840025" cy="2748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39" y="4618602"/>
            <a:ext cx="505416" cy="5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01" y="5733255"/>
            <a:ext cx="508689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808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한국 통신 학회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영상 리사이징이 심층 신경망 기반 영상 분류기 성능에 미치는 영향에 관한 연구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여러 영상을 합성하기 앞서 먼저 불량 영역에 대한 </a:t>
            </a:r>
            <a:r>
              <a:rPr lang="ko-KR" altLang="en-US" sz="1200" dirty="0" err="1">
                <a:latin typeface="+mn-ea"/>
              </a:rPr>
              <a:t>잘라내기</a:t>
            </a:r>
            <a:r>
              <a:rPr lang="en-US" altLang="ko-KR" sz="1200" dirty="0">
                <a:latin typeface="+mn-ea"/>
              </a:rPr>
              <a:t>(Cropping)</a:t>
            </a:r>
            <a:r>
              <a:rPr lang="ko-KR" altLang="en-US" sz="1200" dirty="0">
                <a:latin typeface="+mn-ea"/>
              </a:rPr>
              <a:t>와 리사이징</a:t>
            </a:r>
            <a:r>
              <a:rPr lang="en-US" altLang="ko-KR" sz="1200" dirty="0">
                <a:latin typeface="+mn-ea"/>
              </a:rPr>
              <a:t>(Resizing)</a:t>
            </a:r>
            <a:r>
              <a:rPr lang="ko-KR" altLang="en-US" sz="1200" dirty="0">
                <a:latin typeface="+mn-ea"/>
              </a:rPr>
              <a:t>이 필요함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머신 비전의 불량 검출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해당 유형의 불량 분류를 위해 미리 선정된 </a:t>
            </a:r>
            <a:r>
              <a:rPr lang="ko-KR" altLang="en-US" sz="1200" dirty="0" smtClean="0">
                <a:latin typeface="+mn-ea"/>
              </a:rPr>
              <a:t>각기 다른 조명 조건의 영상 </a:t>
            </a:r>
            <a:r>
              <a:rPr lang="en-US" altLang="ko-KR" sz="1200" dirty="0">
                <a:latin typeface="+mn-ea"/>
              </a:rPr>
              <a:t>Set </a:t>
            </a:r>
            <a:r>
              <a:rPr lang="ko-KR" altLang="en-US" sz="1200" dirty="0" smtClean="0">
                <a:latin typeface="+mn-ea"/>
              </a:rPr>
              <a:t>분류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특성이 상이할 것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분류한 영상 들에서 </a:t>
            </a:r>
            <a:r>
              <a:rPr lang="ko-KR" altLang="en-US" sz="1200" b="1" dirty="0">
                <a:latin typeface="+mn-ea"/>
              </a:rPr>
              <a:t>불량 영역 </a:t>
            </a:r>
            <a:r>
              <a:rPr lang="ko-KR" altLang="en-US" sz="1200" b="1" dirty="0" err="1">
                <a:latin typeface="+mn-ea"/>
              </a:rPr>
              <a:t>잘라내기</a:t>
            </a:r>
            <a:endParaRPr lang="en-US" altLang="ko-KR" sz="1200" b="1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영상 합성 및 </a:t>
            </a:r>
            <a:r>
              <a:rPr lang="ko-KR" altLang="en-US" sz="1200" b="1" dirty="0">
                <a:latin typeface="+mn-ea"/>
              </a:rPr>
              <a:t>필요 시 리사이징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해당 논문 분석 결과 영상의 크기가 바뀌는 리사이징의 경우 종횡비를 유지하는 것이 분류기의 성능 유지에 유리함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2D</a:t>
            </a:r>
            <a:r>
              <a:rPr lang="ko-KR" altLang="en-US" sz="1200" dirty="0">
                <a:latin typeface="+mn-ea"/>
              </a:rPr>
              <a:t>형 </a:t>
            </a:r>
            <a:r>
              <a:rPr lang="en-US" altLang="ko-KR" sz="1200" dirty="0">
                <a:latin typeface="+mn-ea"/>
              </a:rPr>
              <a:t>SMT AOI</a:t>
            </a:r>
            <a:r>
              <a:rPr lang="ko-KR" altLang="en-US" sz="1200" dirty="0">
                <a:latin typeface="+mn-ea"/>
              </a:rPr>
              <a:t>를 위한 </a:t>
            </a:r>
            <a:r>
              <a:rPr lang="en-US" altLang="ko-KR" sz="1200" dirty="0">
                <a:latin typeface="+mn-ea"/>
              </a:rPr>
              <a:t>CNN </a:t>
            </a:r>
            <a:r>
              <a:rPr lang="ko-KR" altLang="en-US" sz="1200" dirty="0">
                <a:latin typeface="+mn-ea"/>
              </a:rPr>
              <a:t>기반의 조립불량 분류방법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두 개의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이용한 </a:t>
            </a:r>
            <a:r>
              <a:rPr lang="en-US" altLang="ko-KR" sz="1200" dirty="0">
                <a:latin typeface="+mn-ea"/>
              </a:rPr>
              <a:t>PCB </a:t>
            </a:r>
            <a:r>
              <a:rPr lang="ko-KR" altLang="en-US" sz="1200" dirty="0">
                <a:latin typeface="+mn-ea"/>
              </a:rPr>
              <a:t>상의 </a:t>
            </a:r>
            <a:r>
              <a:rPr lang="en-US" altLang="ko-KR" sz="1200" dirty="0">
                <a:latin typeface="+mn-ea"/>
              </a:rPr>
              <a:t>SMD </a:t>
            </a:r>
            <a:r>
              <a:rPr lang="ko-KR" altLang="en-US" sz="1200" dirty="0">
                <a:latin typeface="+mn-ea"/>
              </a:rPr>
              <a:t>부품 분류 방법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기반의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신경망에 대한 논문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분야라는 부분은 유사하나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적용하는 방식이 다름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CB59401-4E49-4A01-9182-92322BD8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4725144"/>
            <a:ext cx="4118199" cy="1188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8378717-7F5B-4517-8C78-32A4969A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69" y="4860061"/>
            <a:ext cx="4274111" cy="10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불량의 유형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반도체를 구성하는 각 부품들</a:t>
            </a:r>
            <a:r>
              <a:rPr lang="en-US" altLang="ko-KR" sz="1200" dirty="0">
                <a:latin typeface="+mn-ea"/>
              </a:rPr>
              <a:t>(Ball, Land, Passive </a:t>
            </a:r>
            <a:r>
              <a:rPr lang="ko-KR" altLang="en-US" sz="1200" dirty="0">
                <a:latin typeface="+mn-ea"/>
              </a:rPr>
              <a:t>소자</a:t>
            </a:r>
            <a:r>
              <a:rPr lang="en-US" altLang="ko-KR" sz="1200" dirty="0">
                <a:latin typeface="+mn-ea"/>
              </a:rPr>
              <a:t>, Wafer, </a:t>
            </a:r>
            <a:r>
              <a:rPr lang="ko-KR" altLang="en-US" sz="1200" dirty="0" err="1">
                <a:latin typeface="+mn-ea"/>
              </a:rPr>
              <a:t>방열판</a:t>
            </a:r>
            <a:r>
              <a:rPr lang="ko-KR" altLang="en-US" sz="1200" dirty="0">
                <a:latin typeface="+mn-ea"/>
              </a:rPr>
              <a:t> 등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PCB(Substrate)</a:t>
            </a:r>
            <a:r>
              <a:rPr lang="ko-KR" altLang="en-US" sz="1200" dirty="0">
                <a:latin typeface="+mn-ea"/>
              </a:rPr>
              <a:t>에 지정된 부품이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올바른 위치에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부착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되었는지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파손은 없는지를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각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부품의 특성에 맞춰 검사 알고리즘을 구성하며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알고리즘을 통해 각 파트의 특성을 </a:t>
            </a:r>
            <a:r>
              <a:rPr lang="ko-KR" altLang="en-US" sz="1200" dirty="0" err="1">
                <a:latin typeface="+mn-ea"/>
              </a:rPr>
              <a:t>수치화하여</a:t>
            </a:r>
            <a:r>
              <a:rPr lang="ko-KR" altLang="en-US" sz="1200" dirty="0">
                <a:latin typeface="+mn-ea"/>
              </a:rPr>
              <a:t> 이를 검사 </a:t>
            </a:r>
            <a:r>
              <a:rPr lang="en-US" altLang="ko-KR" sz="1200" dirty="0">
                <a:latin typeface="+mn-ea"/>
              </a:rPr>
              <a:t>Spec</a:t>
            </a:r>
            <a:r>
              <a:rPr lang="ko-KR" altLang="en-US" sz="1200" dirty="0">
                <a:latin typeface="+mn-ea"/>
              </a:rPr>
              <a:t>과 비교하여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 판정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기본적으로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 영역을 지정한 후 해당 영역에서 이진화</a:t>
            </a:r>
            <a:r>
              <a:rPr lang="en-US" altLang="ko-KR" sz="1200" dirty="0">
                <a:latin typeface="+mn-ea"/>
              </a:rPr>
              <a:t>(Binarization)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Labeling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알고리즘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(Segmentation)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크기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정보와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Contrast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참조하여 양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 판정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</a:t>
            </a:r>
            <a:r>
              <a:rPr lang="ko-KR" altLang="en-US" sz="1200" dirty="0" smtClean="0">
                <a:latin typeface="+mn-ea"/>
              </a:rPr>
              <a:t>검사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영상을 획득하는 단계에서 </a:t>
            </a:r>
            <a:r>
              <a:rPr lang="ko-KR" altLang="en-US" sz="1200" dirty="0" err="1">
                <a:latin typeface="+mn-ea"/>
              </a:rPr>
              <a:t>시인성</a:t>
            </a:r>
            <a:r>
              <a:rPr lang="ko-KR" altLang="en-US" sz="1200" dirty="0">
                <a:latin typeface="+mn-ea"/>
              </a:rPr>
              <a:t> 확보가 되지 않을 경우 </a:t>
            </a:r>
            <a:r>
              <a:rPr lang="ko-KR" altLang="en-US" sz="1200" dirty="0" err="1">
                <a:latin typeface="+mn-ea"/>
              </a:rPr>
              <a:t>미검출</a:t>
            </a:r>
            <a:r>
              <a:rPr lang="ko-KR" altLang="en-US" sz="1200" dirty="0">
                <a:latin typeface="+mn-ea"/>
              </a:rPr>
              <a:t> 발생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수치화된 </a:t>
            </a:r>
            <a:r>
              <a:rPr lang="ko-KR" altLang="en-US" sz="1200" dirty="0" err="1" smtClean="0">
                <a:latin typeface="+mn-ea"/>
              </a:rPr>
              <a:t>특성값을</a:t>
            </a:r>
            <a:r>
              <a:rPr lang="ko-KR" altLang="en-US" sz="1200" dirty="0" smtClean="0">
                <a:latin typeface="+mn-ea"/>
              </a:rPr>
              <a:t> 검사 </a:t>
            </a:r>
            <a:r>
              <a:rPr lang="ko-KR" altLang="en-US" sz="1200" dirty="0" err="1" smtClean="0">
                <a:latin typeface="+mn-ea"/>
              </a:rPr>
              <a:t>스펙과</a:t>
            </a:r>
            <a:r>
              <a:rPr lang="ko-KR" altLang="en-US" sz="1200" dirty="0" smtClean="0">
                <a:latin typeface="+mn-ea"/>
              </a:rPr>
              <a:t> 비교하는 과정에서 </a:t>
            </a:r>
            <a:r>
              <a:rPr lang="ko-KR" altLang="en-US" sz="1200" dirty="0" err="1" smtClean="0">
                <a:latin typeface="+mn-ea"/>
              </a:rPr>
              <a:t>마지널</a:t>
            </a:r>
            <a:r>
              <a:rPr lang="en-US" altLang="ko-KR" sz="1200" dirty="0" smtClean="0">
                <a:latin typeface="+mn-ea"/>
              </a:rPr>
              <a:t>(Marginal)</a:t>
            </a:r>
            <a:r>
              <a:rPr lang="ko-KR" altLang="en-US" sz="1200" dirty="0" smtClean="0">
                <a:latin typeface="+mn-ea"/>
              </a:rPr>
              <a:t> 영역이 존재하여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특성 값이 해당 영역에 분포할 경우 </a:t>
            </a:r>
            <a:r>
              <a:rPr lang="ko-KR" altLang="en-US" sz="1200" dirty="0" err="1" smtClean="0">
                <a:latin typeface="+mn-ea"/>
              </a:rPr>
              <a:t>과검출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err="1" smtClean="0">
                <a:latin typeface="+mn-ea"/>
              </a:rPr>
              <a:t>미검출의</a:t>
            </a:r>
            <a:r>
              <a:rPr lang="ko-KR" altLang="en-US" sz="1200" dirty="0" smtClean="0">
                <a:latin typeface="+mn-ea"/>
              </a:rPr>
              <a:t> 소지가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오염 및 파손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영상을 획득하는 단계에서 </a:t>
            </a:r>
            <a:r>
              <a:rPr lang="ko-KR" altLang="en-US" sz="1200" dirty="0" err="1" smtClean="0">
                <a:latin typeface="+mn-ea"/>
              </a:rPr>
              <a:t>시인성</a:t>
            </a:r>
            <a:r>
              <a:rPr lang="ko-KR" altLang="en-US" sz="1200" dirty="0" smtClean="0">
                <a:latin typeface="+mn-ea"/>
              </a:rPr>
              <a:t> 확보가 되지 않을 경우 </a:t>
            </a:r>
            <a:r>
              <a:rPr lang="ko-KR" altLang="en-US" sz="1200" dirty="0" err="1" smtClean="0">
                <a:latin typeface="+mn-ea"/>
              </a:rPr>
              <a:t>미검출</a:t>
            </a:r>
            <a:r>
              <a:rPr lang="ko-KR" altLang="en-US" sz="1200" dirty="0" smtClean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검사 영상에서 불량이 아니지만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실제 불량과 구별하지 못하는 수준일 경우 </a:t>
            </a:r>
            <a:r>
              <a:rPr lang="ko-KR" altLang="en-US" sz="1200" dirty="0" err="1" smtClean="0">
                <a:latin typeface="+mn-ea"/>
              </a:rPr>
              <a:t>과검출</a:t>
            </a:r>
            <a:r>
              <a:rPr lang="ko-KR" altLang="en-US" sz="1200" dirty="0" smtClean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분류기 학습을 위한 불량 영상 수집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전체 영상에서 불량이 발생한 </a:t>
            </a:r>
            <a:r>
              <a:rPr lang="en-US" altLang="ko-KR" sz="1200" dirty="0" smtClean="0">
                <a:latin typeface="+mn-ea"/>
              </a:rPr>
              <a:t>Object </a:t>
            </a:r>
            <a:r>
              <a:rPr lang="ko-KR" altLang="en-US" sz="1200" dirty="0" smtClean="0">
                <a:latin typeface="+mn-ea"/>
              </a:rPr>
              <a:t>부분만 잘라내어 사용하면 될 것으로 판단 됨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불량의 위치가 무작위로 발생하고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크기 또한 일정하지 않아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구축이 어려울 것으로 판단됨</a:t>
            </a:r>
            <a:endParaRPr lang="en-US" altLang="ko-KR" sz="1200" dirty="0" smtClean="0">
              <a:latin typeface="+mn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아래의 영상은 모두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Substrate Scratch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배경이 모두 달라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Lable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을 이용해 불량 부분만을 별도로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이미징하여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화 할 필요가 있을 것으로 판단됨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4E559B53-54AC-4162-91B8-B67FBE7F3D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598" y="3168484"/>
            <a:ext cx="2095696" cy="1647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C9D6A1CF-D2F9-4481-B2E6-3E9889CD0B9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010" y="3358695"/>
            <a:ext cx="2181225" cy="14246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5CE8E824-F7D4-40E2-8B93-35DB2BA82F0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7339" y="3235160"/>
            <a:ext cx="2609095" cy="1514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55A1B695-CFBE-4DA6-BD85-5907AA26101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5013176"/>
            <a:ext cx="2838450" cy="1634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6C0BDE05-0A3B-45B2-9EB8-CC2BCE15561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5163850"/>
            <a:ext cx="2066924" cy="1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 샘플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1EA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 약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여 개의 불량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Point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가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존재하여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용 영상 확보 용이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5" b="4649"/>
          <a:stretch/>
        </p:blipFill>
        <p:spPr bwMode="auto">
          <a:xfrm>
            <a:off x="171841" y="2296206"/>
            <a:ext cx="3661921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5382"/>
          <a:stretch/>
        </p:blipFill>
        <p:spPr bwMode="auto">
          <a:xfrm>
            <a:off x="3916257" y="2296206"/>
            <a:ext cx="2046256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97" y="2296206"/>
            <a:ext cx="2815983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8" y="1576126"/>
            <a:ext cx="2808362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3939120" y="1576126"/>
            <a:ext cx="2000529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160409" y="1576126"/>
            <a:ext cx="3684784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4" y="5878380"/>
            <a:ext cx="3719079" cy="7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4227280"/>
            <a:ext cx="905002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87" y="4227280"/>
            <a:ext cx="881186" cy="8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73" y="4227280"/>
            <a:ext cx="885949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6" y="5157192"/>
            <a:ext cx="871659" cy="7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5157192"/>
            <a:ext cx="919291" cy="75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5" y="5145284"/>
            <a:ext cx="90976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21" y="5960209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76" y="5940790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2" y="5950315"/>
            <a:ext cx="866896" cy="7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53" y="3492311"/>
            <a:ext cx="966923" cy="7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b="1734"/>
          <a:stretch/>
        </p:blipFill>
        <p:spPr bwMode="auto">
          <a:xfrm>
            <a:off x="7767252" y="3493055"/>
            <a:ext cx="981212" cy="71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8" b="3089"/>
          <a:stretch/>
        </p:blipFill>
        <p:spPr bwMode="auto">
          <a:xfrm>
            <a:off x="6848610" y="3501273"/>
            <a:ext cx="990739" cy="71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차트 35">
            <a:extLst>
              <a:ext uri="{FF2B5EF4-FFF2-40B4-BE49-F238E27FC236}">
                <a16:creationId xmlns="" xmlns:a16="http://schemas.microsoft.com/office/drawing/2014/main" id="{5FF1FA7D-08BC-4371-991D-D9289DD61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77492"/>
              </p:ext>
            </p:extLst>
          </p:nvPr>
        </p:nvGraphicFramePr>
        <p:xfrm>
          <a:off x="3225802" y="3150369"/>
          <a:ext cx="2210293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="" xmlns:a16="http://schemas.microsoft.com/office/drawing/2014/main" id="{4AC509DA-2771-450E-9FF0-68AA300C9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64418"/>
              </p:ext>
            </p:extLst>
          </p:nvPr>
        </p:nvGraphicFramePr>
        <p:xfrm>
          <a:off x="3294228" y="4255061"/>
          <a:ext cx="2207904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pic>
        <p:nvPicPr>
          <p:cNvPr id="38" name="그림 13">
            <a:extLst>
              <a:ext uri="{FF2B5EF4-FFF2-40B4-BE49-F238E27FC236}">
                <a16:creationId xmlns="" xmlns:a16="http://schemas.microsoft.com/office/drawing/2014/main" id="{F15FFA6F-D7B5-4EFC-9F9A-9E5E35AB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315036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15">
            <a:extLst>
              <a:ext uri="{FF2B5EF4-FFF2-40B4-BE49-F238E27FC236}">
                <a16:creationId xmlns="" xmlns:a16="http://schemas.microsoft.com/office/drawing/2014/main" id="{1A7BADBF-5928-4119-8BDD-6E605E27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4255061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7">
            <a:extLst>
              <a:ext uri="{FF2B5EF4-FFF2-40B4-BE49-F238E27FC236}">
                <a16:creationId xmlns="" xmlns:a16="http://schemas.microsoft.com/office/drawing/2014/main" id="{3EE0EADF-7CE9-4430-8D42-D4DB1AE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" y="3140968"/>
            <a:ext cx="1498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5" y="4509120"/>
            <a:ext cx="20704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Ball</a:t>
            </a:r>
            <a:r>
              <a:rPr lang="ko-KR" altLang="en-US" sz="1000" dirty="0" smtClean="0"/>
              <a:t>의 중심을 기준으로 </a:t>
            </a:r>
            <a:r>
              <a:rPr lang="en-US" altLang="ko-KR" sz="1000" dirty="0" smtClean="0"/>
              <a:t>Ball </a:t>
            </a:r>
            <a:r>
              <a:rPr lang="ko-KR" altLang="en-US" sz="1000" dirty="0" smtClean="0"/>
              <a:t>외곽</a:t>
            </a:r>
            <a:r>
              <a:rPr lang="en-US" altLang="ko-KR" sz="1000" dirty="0" smtClean="0"/>
              <a:t> Edge</a:t>
            </a:r>
            <a:r>
              <a:rPr lang="ko-KR" altLang="en-US" sz="1000" dirty="0" smtClean="0"/>
              <a:t>까지의 거리를 계산 후 인접 </a:t>
            </a:r>
            <a:r>
              <a:rPr lang="en-US" altLang="ko-KR" sz="1000" dirty="0" smtClean="0"/>
              <a:t>Edge</a:t>
            </a:r>
            <a:r>
              <a:rPr lang="ko-KR" altLang="en-US" sz="1000" dirty="0" smtClean="0"/>
              <a:t>와의 거리 </a:t>
            </a:r>
            <a:r>
              <a:rPr lang="ko-KR" altLang="en-US" sz="1000" dirty="0" err="1" smtClean="0"/>
              <a:t>변화량을</a:t>
            </a:r>
            <a:r>
              <a:rPr lang="ko-KR" altLang="en-US" sz="1000" dirty="0" smtClean="0"/>
              <a:t> 검사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9905" y="5353026"/>
            <a:ext cx="2489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상단의 검출은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이상의 변화를 감지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하단은 </a:t>
            </a:r>
            <a:r>
              <a:rPr lang="en-US" altLang="ko-KR" sz="1000" dirty="0" smtClean="0"/>
              <a:t>8% </a:t>
            </a:r>
            <a:r>
              <a:rPr lang="ko-KR" altLang="en-US" sz="1000" dirty="0" smtClean="0"/>
              <a:t>이상의 변화를 감지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98369" y="5535862"/>
            <a:ext cx="1841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8%</a:t>
            </a:r>
            <a:r>
              <a:rPr lang="ko-KR" altLang="en-US" sz="1000" dirty="0" smtClean="0"/>
              <a:t>를 기준으로 할 경우 대부분의 불량 검출은 가능하나 우측과 같은 </a:t>
            </a:r>
            <a:r>
              <a:rPr lang="ko-KR" altLang="en-US" sz="1000" dirty="0" err="1" smtClean="0"/>
              <a:t>과검출이</a:t>
            </a:r>
            <a:r>
              <a:rPr lang="ko-KR" altLang="en-US" sz="1000" dirty="0" smtClean="0"/>
              <a:t> 발생 </a:t>
            </a:r>
            <a:endParaRPr lang="ko-KR" altLang="en-US" sz="1000" dirty="0"/>
          </a:p>
        </p:txBody>
      </p:sp>
      <p:sp>
        <p:nvSpPr>
          <p:cNvPr id="4" name="오른쪽 화살표 3"/>
          <p:cNvSpPr/>
          <p:nvPr/>
        </p:nvSpPr>
        <p:spPr>
          <a:xfrm>
            <a:off x="4098369" y="6320692"/>
            <a:ext cx="1769775" cy="3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61755" y="323343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25099" y="3233431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/>
              <a:t>[ </a:t>
            </a:r>
            <a:r>
              <a:rPr lang="ko-KR" altLang="en-US" sz="1200" b="1" dirty="0" smtClean="0"/>
              <a:t>경사조명</a:t>
            </a:r>
            <a:r>
              <a:rPr lang="en-US" altLang="ko-KR" sz="1200" b="1" dirty="0" smtClean="0"/>
              <a:t> ]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34866" y="3233430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err="1" smtClean="0"/>
              <a:t>동축조명</a:t>
            </a:r>
            <a:r>
              <a:rPr lang="en-US" altLang="ko-KR" sz="1200" b="1" dirty="0" smtClean="0"/>
              <a:t> 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6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3345533"/>
            <a:ext cx="6748452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4206295"/>
            <a:ext cx="6741784" cy="8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7" y="1612269"/>
            <a:ext cx="6721779" cy="78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63" y="18638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2740296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3607140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447123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 조명의 색상은 다르지만 조명의 조사 각도나 다른 환경이 유사하여 각 컬러 채널의 특성이 동일함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컬러 영상을 획득 시 우측과 같은 구조의 조명에서 </a:t>
            </a:r>
            <a:r>
              <a:rPr lang="en-US" altLang="ko-KR" sz="1200" dirty="0" err="1" smtClean="0"/>
              <a:t>Ch</a:t>
            </a:r>
            <a:r>
              <a:rPr lang="en-US" altLang="ko-KR" sz="1200" dirty="0" smtClean="0"/>
              <a:t> 2~10</a:t>
            </a:r>
            <a:r>
              <a:rPr lang="ko-KR" altLang="en-US" sz="1200" dirty="0" smtClean="0"/>
              <a:t>을 각 색상 별로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 획득  </a:t>
            </a:r>
            <a:endParaRPr lang="ko-KR" alt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10" y="2478689"/>
            <a:ext cx="6728447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2" b="9647"/>
          <a:stretch/>
        </p:blipFill>
        <p:spPr bwMode="auto">
          <a:xfrm>
            <a:off x="6660232" y="5436714"/>
            <a:ext cx="1646626" cy="12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df922d41-91bf-45f8-8b2c-e1591bc010d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7264</TotalTime>
  <Words>1177</Words>
  <Application>Microsoft Office PowerPoint</Application>
  <PresentationFormat>화면 슬라이드 쇼(4:3)</PresentationFormat>
  <Paragraphs>161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388</cp:revision>
  <cp:lastPrinted>2019-09-16T00:28:29Z</cp:lastPrinted>
  <dcterms:created xsi:type="dcterms:W3CDTF">2017-03-29T07:13:25Z</dcterms:created>
  <dcterms:modified xsi:type="dcterms:W3CDTF">2021-09-30T00:50:17Z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