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37" r:id="rId5"/>
    <p:sldId id="331" r:id="rId6"/>
    <p:sldId id="338" r:id="rId7"/>
    <p:sldId id="336" r:id="rId8"/>
    <p:sldId id="335" r:id="rId9"/>
    <p:sldId id="332" r:id="rId10"/>
    <p:sldId id="268" r:id="rId11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FF00"/>
    <a:srgbClr val="0000FF"/>
    <a:srgbClr val="A5D6E3"/>
    <a:srgbClr val="76C0D4"/>
    <a:srgbClr val="8BB7FF"/>
    <a:srgbClr val="50AEC8"/>
    <a:srgbClr val="79C1D5"/>
    <a:srgbClr val="5B89C1"/>
    <a:srgbClr val="528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 varScale="1">
        <p:scale>
          <a:sx n="112" d="100"/>
          <a:sy n="112" d="100"/>
        </p:scale>
        <p:origin x="-1500" y="-90"/>
      </p:cViewPr>
      <p:guideLst>
        <p:guide orient="horz" pos="2160"/>
        <p:guide orient="horz" pos="4065"/>
        <p:guide orient="horz" pos="709"/>
        <p:guide orient="horz" pos="36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60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=""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1200329"/>
            <a:chOff x="157020" y="3061083"/>
            <a:chExt cx="8712968" cy="1200329"/>
          </a:xfrm>
        </p:grpSpPr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32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프로젝트」</a:t>
              </a:r>
              <a:endParaRPr lang="en-US" altLang="ko-KR" sz="4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계획 발표</a:t>
              </a:r>
              <a:endParaRPr lang="en-US" altLang="ko-KR" sz="32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279136" y="494116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10.  14.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2420888"/>
            <a:ext cx="8048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영상 합성을 통해 인식률 향상이 가능한 </a:t>
            </a: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CNN </a:t>
            </a: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기반 머신 비전 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분류기</a:t>
            </a:r>
            <a:endParaRPr lang="en-US" altLang="ko-KR" sz="2000" kern="0" dirty="0" smtClean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- 7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 진행 사항 </a:t>
            </a: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611560" y="3563719"/>
            <a:ext cx="8048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2020254015</a:t>
            </a:r>
          </a:p>
          <a:p>
            <a:pPr algn="ctr">
              <a:lnSpc>
                <a:spcPct val="150000"/>
              </a:lnSpc>
            </a:pP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효 중</a:t>
            </a:r>
          </a:p>
        </p:txBody>
      </p:sp>
    </p:spTree>
    <p:extLst>
      <p:ext uri="{BB962C8B-B14F-4D97-AF65-F5344CB8AC3E}">
        <p14:creationId xmlns:p14="http://schemas.microsoft.com/office/powerpoint/2010/main" val="388627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주차 진행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사항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041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진행 사항</a:t>
            </a:r>
            <a:endParaRPr lang="en-US" altLang="ko-KR" sz="2000" b="1" dirty="0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 i="1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Bump(Ball) </a:t>
            </a:r>
            <a:r>
              <a:rPr lang="ko-KR" altLang="en-US" sz="1200" dirty="0" smtClean="0">
                <a:latin typeface="+mn-ea"/>
              </a:rPr>
              <a:t>실제 불량을 모두 검출 </a:t>
            </a:r>
            <a:r>
              <a:rPr lang="ko-KR" altLang="en-US" sz="1200" dirty="0">
                <a:latin typeface="+mn-ea"/>
              </a:rPr>
              <a:t>가능하도록 검사 </a:t>
            </a:r>
            <a:r>
              <a:rPr lang="en-US" altLang="ko-KR" sz="1200" dirty="0">
                <a:latin typeface="+mn-ea"/>
              </a:rPr>
              <a:t>Spec</a:t>
            </a:r>
            <a:r>
              <a:rPr lang="ko-KR" altLang="en-US" sz="1200" dirty="0">
                <a:latin typeface="+mn-ea"/>
              </a:rPr>
              <a:t>을 </a:t>
            </a:r>
            <a:r>
              <a:rPr lang="ko-KR" altLang="en-US" sz="1200" dirty="0" smtClean="0">
                <a:latin typeface="+mn-ea"/>
              </a:rPr>
              <a:t>강화하여 검사 진행</a:t>
            </a:r>
            <a:r>
              <a:rPr lang="en-US" altLang="ko-KR" sz="1200" dirty="0" smtClean="0">
                <a:latin typeface="+mn-ea"/>
              </a:rPr>
              <a:t>.</a:t>
            </a:r>
            <a:r>
              <a:rPr lang="en-US" altLang="ko-KR" sz="1200" i="1" dirty="0" smtClean="0">
                <a:latin typeface="+mn-ea"/>
              </a:rPr>
              <a:t> </a:t>
            </a:r>
            <a:endParaRPr lang="en-US" altLang="ko-KR" sz="1200" i="1" dirty="0">
              <a:latin typeface="+mn-ea"/>
            </a:endParaRPr>
          </a:p>
          <a:p>
            <a:pPr marL="898525" lvl="1" indent="-171450">
              <a:lnSpc>
                <a:spcPts val="2300"/>
              </a:lnSpc>
              <a:buFont typeface="Wingdings" panose="05000000000000000000" pitchFamily="2" charset="2"/>
              <a:buChar char="u"/>
            </a:pP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실제 불량 </a:t>
            </a:r>
            <a:r>
              <a:rPr lang="en-US" altLang="ko-KR" sz="1200" dirty="0" smtClean="0">
                <a:latin typeface="+mn-ea"/>
              </a:rPr>
              <a:t>27</a:t>
            </a:r>
            <a:r>
              <a:rPr lang="ko-KR" altLang="en-US" sz="1200" dirty="0" smtClean="0">
                <a:latin typeface="+mn-ea"/>
              </a:rPr>
              <a:t>개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과검출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205</a:t>
            </a:r>
            <a:r>
              <a:rPr lang="ko-KR" altLang="en-US" sz="1200" dirty="0" smtClean="0">
                <a:latin typeface="+mn-ea"/>
              </a:rPr>
              <a:t>개 발생</a:t>
            </a:r>
            <a:r>
              <a:rPr lang="en-US" altLang="ko-KR" sz="1200" dirty="0" smtClean="0">
                <a:latin typeface="+mn-ea"/>
              </a:rPr>
              <a:t>. (</a:t>
            </a:r>
            <a:r>
              <a:rPr lang="ko-KR" altLang="en-US" sz="1200" dirty="0" smtClean="0">
                <a:latin typeface="+mn-ea"/>
              </a:rPr>
              <a:t>총 </a:t>
            </a:r>
            <a:r>
              <a:rPr lang="en-US" altLang="ko-KR" sz="1200" dirty="0" smtClean="0">
                <a:latin typeface="+mn-ea"/>
              </a:rPr>
              <a:t>Bump</a:t>
            </a:r>
            <a:r>
              <a:rPr lang="ko-KR" altLang="en-US" sz="1200" dirty="0" smtClean="0">
                <a:latin typeface="+mn-ea"/>
              </a:rPr>
              <a:t>의 개수는 </a:t>
            </a:r>
            <a:r>
              <a:rPr lang="en-US" altLang="ko-KR" sz="1200" dirty="0" smtClean="0">
                <a:latin typeface="+mn-ea"/>
              </a:rPr>
              <a:t>7170</a:t>
            </a:r>
            <a:r>
              <a:rPr lang="ko-KR" altLang="en-US" sz="1200" dirty="0" smtClean="0">
                <a:latin typeface="+mn-ea"/>
              </a:rPr>
              <a:t>개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검사 알고리즘에서 불량 판정한 </a:t>
            </a:r>
            <a:r>
              <a:rPr lang="en-US" altLang="ko-KR" sz="1200" dirty="0" smtClean="0">
                <a:latin typeface="+mn-ea"/>
              </a:rPr>
              <a:t>Bump</a:t>
            </a:r>
            <a:r>
              <a:rPr lang="ko-KR" altLang="en-US" sz="1200" dirty="0" smtClean="0">
                <a:latin typeface="+mn-ea"/>
              </a:rPr>
              <a:t>의 영상을</a:t>
            </a:r>
            <a:r>
              <a:rPr lang="en-US" altLang="ko-KR" sz="1200" dirty="0" smtClean="0">
                <a:latin typeface="+mn-ea"/>
              </a:rPr>
              <a:t> 32x32 Size</a:t>
            </a:r>
            <a:r>
              <a:rPr lang="ko-KR" altLang="en-US" sz="1200" dirty="0" smtClean="0">
                <a:latin typeface="+mn-ea"/>
              </a:rPr>
              <a:t>로 아래와 같이 분류하여 각각 </a:t>
            </a:r>
            <a:r>
              <a:rPr lang="en-US" altLang="ko-KR" sz="1200" dirty="0" smtClean="0">
                <a:latin typeface="+mn-ea"/>
              </a:rPr>
              <a:t>30˚</a:t>
            </a:r>
            <a:r>
              <a:rPr lang="ko-KR" altLang="en-US" sz="1200" dirty="0" smtClean="0">
                <a:latin typeface="+mn-ea"/>
              </a:rPr>
              <a:t>씩 회전하며 저장</a:t>
            </a:r>
            <a:endParaRPr lang="en-US" altLang="ko-KR" sz="1200" dirty="0" smtClean="0">
              <a:latin typeface="+mn-ea"/>
            </a:endParaRPr>
          </a:p>
          <a:p>
            <a:pPr marL="898525" lvl="1" indent="-171450">
              <a:lnSpc>
                <a:spcPts val="2300"/>
              </a:lnSpc>
              <a:buFont typeface="Wingdings" panose="05000000000000000000" pitchFamily="2" charset="2"/>
              <a:buChar char="u"/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Gray </a:t>
            </a:r>
            <a:r>
              <a:rPr lang="ko-KR" altLang="en-US" sz="1200" dirty="0" err="1" smtClean="0">
                <a:latin typeface="+mn-ea"/>
              </a:rPr>
              <a:t>동축</a:t>
            </a:r>
            <a:r>
              <a:rPr lang="ko-KR" altLang="en-US" sz="1200" dirty="0" smtClean="0">
                <a:latin typeface="+mn-ea"/>
              </a:rPr>
              <a:t> 조명</a:t>
            </a:r>
            <a:r>
              <a:rPr lang="en-US" altLang="ko-KR" sz="1200" dirty="0" smtClean="0">
                <a:latin typeface="+mn-ea"/>
              </a:rPr>
              <a:t>(Coaxial)</a:t>
            </a:r>
            <a:r>
              <a:rPr lang="ko-KR" altLang="en-US" sz="1200" dirty="0" smtClean="0">
                <a:latin typeface="+mn-ea"/>
              </a:rPr>
              <a:t> 영상 </a:t>
            </a:r>
            <a:r>
              <a:rPr lang="en-US" altLang="ko-KR" sz="1200" dirty="0" smtClean="0">
                <a:latin typeface="+mn-ea"/>
              </a:rPr>
              <a:t>1</a:t>
            </a:r>
            <a:r>
              <a:rPr lang="ko-KR" altLang="en-US" sz="1200" dirty="0" smtClean="0">
                <a:latin typeface="+mn-ea"/>
              </a:rPr>
              <a:t>차 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 (Real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Reject[324] / </a:t>
            </a:r>
            <a:r>
              <a:rPr lang="en-US" altLang="ko-KR" sz="1200" dirty="0" err="1" smtClean="0">
                <a:latin typeface="+mn-ea"/>
                <a:sym typeface="Wingdings" panose="05000000000000000000" pitchFamily="2" charset="2"/>
              </a:rPr>
              <a:t>OverKill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[2460])</a:t>
            </a:r>
            <a:endParaRPr lang="en-US" altLang="ko-KR" sz="1200" dirty="0" smtClean="0">
              <a:latin typeface="+mn-ea"/>
            </a:endParaRPr>
          </a:p>
          <a:p>
            <a:pPr marL="898525" lvl="1" indent="-171450">
              <a:lnSpc>
                <a:spcPts val="2300"/>
              </a:lnSpc>
              <a:buFont typeface="Wingdings" panose="05000000000000000000" pitchFamily="2" charset="2"/>
              <a:buChar char="u"/>
            </a:pPr>
            <a:r>
              <a:rPr lang="en-US" altLang="ko-KR" sz="1200" dirty="0">
                <a:latin typeface="+mn-ea"/>
              </a:rPr>
              <a:t> Gray </a:t>
            </a:r>
            <a:r>
              <a:rPr lang="ko-KR" altLang="en-US" sz="1200" dirty="0" err="1">
                <a:latin typeface="+mn-ea"/>
              </a:rPr>
              <a:t>동축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조명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>
                <a:latin typeface="+mn-ea"/>
              </a:rPr>
              <a:t>Coaxial)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영상 </a:t>
            </a:r>
            <a:r>
              <a:rPr lang="en-US" altLang="ko-KR" sz="1200" dirty="0" smtClean="0">
                <a:latin typeface="+mn-ea"/>
              </a:rPr>
              <a:t>2</a:t>
            </a:r>
            <a:r>
              <a:rPr lang="ko-KR" altLang="en-US" sz="1200" dirty="0" smtClean="0">
                <a:latin typeface="+mn-ea"/>
              </a:rPr>
              <a:t>차 </a:t>
            </a:r>
            <a:r>
              <a:rPr lang="en-US" altLang="ko-KR" sz="1200" dirty="0" smtClean="0">
                <a:latin typeface="+mn-ea"/>
              </a:rPr>
              <a:t>(1</a:t>
            </a:r>
            <a:r>
              <a:rPr lang="ko-KR" altLang="en-US" sz="1200" dirty="0" smtClean="0">
                <a:latin typeface="+mn-ea"/>
              </a:rPr>
              <a:t>차 대비 광량 </a:t>
            </a:r>
            <a:r>
              <a:rPr lang="en-US" altLang="ko-KR" sz="1200" dirty="0" smtClean="0">
                <a:latin typeface="+mn-ea"/>
              </a:rPr>
              <a:t>30%)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Real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Reject[324] / </a:t>
            </a:r>
            <a:r>
              <a:rPr lang="en-US" altLang="ko-KR" sz="1200" dirty="0" err="1">
                <a:latin typeface="+mn-ea"/>
                <a:sym typeface="Wingdings" panose="05000000000000000000" pitchFamily="2" charset="2"/>
              </a:rPr>
              <a:t>OverKill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[2460]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)</a:t>
            </a:r>
            <a:endParaRPr lang="en-US" altLang="ko-KR" sz="1200" dirty="0" smtClean="0">
              <a:latin typeface="+mn-ea"/>
            </a:endParaRPr>
          </a:p>
          <a:p>
            <a:pPr marL="898525" lvl="1" indent="-171450">
              <a:lnSpc>
                <a:spcPts val="2300"/>
              </a:lnSpc>
              <a:buFont typeface="Wingdings" panose="05000000000000000000" pitchFamily="2" charset="2"/>
              <a:buChar char="u"/>
            </a:pPr>
            <a:r>
              <a:rPr lang="en-US" altLang="ko-KR" sz="1200" dirty="0">
                <a:latin typeface="+mn-ea"/>
              </a:rPr>
              <a:t> Gray </a:t>
            </a:r>
            <a:r>
              <a:rPr lang="ko-KR" altLang="en-US" sz="1200" dirty="0" smtClean="0">
                <a:latin typeface="+mn-ea"/>
              </a:rPr>
              <a:t>경사 조명</a:t>
            </a:r>
            <a:r>
              <a:rPr lang="en-US" altLang="ko-KR" sz="1200" dirty="0" smtClean="0">
                <a:latin typeface="+mn-ea"/>
              </a:rPr>
              <a:t>(Oblique)</a:t>
            </a:r>
            <a:r>
              <a:rPr lang="ko-KR" altLang="en-US" sz="1200" dirty="0" smtClean="0">
                <a:latin typeface="+mn-ea"/>
              </a:rPr>
              <a:t> 영상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Real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Reject[324] / </a:t>
            </a:r>
            <a:r>
              <a:rPr lang="en-US" altLang="ko-KR" sz="1200" dirty="0" err="1">
                <a:latin typeface="+mn-ea"/>
                <a:sym typeface="Wingdings" panose="05000000000000000000" pitchFamily="2" charset="2"/>
              </a:rPr>
              <a:t>OverKill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[2460]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)</a:t>
            </a:r>
            <a:endParaRPr lang="en-US" altLang="ko-KR" sz="1200" dirty="0" smtClean="0">
              <a:latin typeface="+mn-ea"/>
            </a:endParaRPr>
          </a:p>
          <a:p>
            <a:pPr marL="898525" lvl="1" indent="-171450">
              <a:lnSpc>
                <a:spcPts val="2300"/>
              </a:lnSpc>
              <a:buFont typeface="Wingdings" panose="05000000000000000000" pitchFamily="2" charset="2"/>
              <a:buChar char="u"/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Real Color </a:t>
            </a:r>
            <a:r>
              <a:rPr lang="ko-KR" altLang="en-US" sz="1200" dirty="0" smtClean="0">
                <a:latin typeface="+mn-ea"/>
              </a:rPr>
              <a:t>영상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Real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Reject[324] / </a:t>
            </a:r>
            <a:r>
              <a:rPr lang="en-US" altLang="ko-KR" sz="1200" dirty="0" err="1">
                <a:latin typeface="+mn-ea"/>
                <a:sym typeface="Wingdings" panose="05000000000000000000" pitchFamily="2" charset="2"/>
              </a:rPr>
              <a:t>OverKill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[2460]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)</a:t>
            </a:r>
            <a:endParaRPr lang="en-US" altLang="ko-KR" sz="1200" dirty="0" smtClean="0">
              <a:latin typeface="+mn-ea"/>
            </a:endParaRPr>
          </a:p>
          <a:p>
            <a:pPr marL="898525" lvl="1" indent="-171450">
              <a:lnSpc>
                <a:spcPts val="2300"/>
              </a:lnSpc>
              <a:buFont typeface="Wingdings" panose="05000000000000000000" pitchFamily="2" charset="2"/>
              <a:buChar char="u"/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Pseudo Color </a:t>
            </a:r>
            <a:r>
              <a:rPr lang="ko-KR" altLang="en-US" sz="1200" dirty="0">
                <a:latin typeface="+mn-ea"/>
              </a:rPr>
              <a:t>영상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Real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Reject[324] / </a:t>
            </a:r>
            <a:r>
              <a:rPr lang="en-US" altLang="ko-KR" sz="1200" dirty="0" err="1">
                <a:latin typeface="+mn-ea"/>
                <a:sym typeface="Wingdings" panose="05000000000000000000" pitchFamily="2" charset="2"/>
              </a:rPr>
              <a:t>OverKill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[2460]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)</a:t>
            </a: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각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영상 저장 시 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1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개의 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Bump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에 대해 영상을 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30˚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씩 회전하여 저장하여 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1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개의 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Bump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당 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12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개의 영상을 저장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17" y="4011707"/>
            <a:ext cx="2495199" cy="2589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230" y="5308256"/>
            <a:ext cx="4320480" cy="12352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230" y="3986496"/>
            <a:ext cx="4248472" cy="124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2555776" y="4293096"/>
            <a:ext cx="115212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555776" y="4293096"/>
            <a:ext cx="1188133" cy="12961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503" y="5265324"/>
            <a:ext cx="1516478" cy="1446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주차 진행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사항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진행 사항</a:t>
            </a:r>
            <a:endParaRPr lang="en-US" altLang="ko-KR" sz="2000" b="1" dirty="0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 i="1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Bump(Ball) Pseudo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Color </a:t>
            </a:r>
            <a:r>
              <a:rPr lang="ko-KR" altLang="en-US" sz="1200" dirty="0" smtClean="0">
                <a:latin typeface="+mn-ea"/>
              </a:rPr>
              <a:t>구성과정</a:t>
            </a:r>
            <a:r>
              <a:rPr lang="en-US" altLang="ko-KR" sz="1200" dirty="0" smtClean="0">
                <a:latin typeface="+mn-ea"/>
              </a:rPr>
              <a:t>.</a:t>
            </a:r>
            <a:r>
              <a:rPr lang="en-US" altLang="ko-KR" sz="1200" i="1" dirty="0" smtClean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3" name="Picture 2" descr="D:\Depot\Depot_GraduateSchool\Ball\TestConversion\T5200_Deg000_GrayR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483" y="1772816"/>
            <a:ext cx="1026964" cy="102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Depot\Depot_GraduateSchool\Ball\TestConversion\T5200_Deg000_GrayGree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447" y="3100381"/>
            <a:ext cx="1026000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:\Depot\Depot_GraduateSchool\Ball\TestConversion\T5200_Deg000_Gray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483" y="4509120"/>
            <a:ext cx="1026497" cy="102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Depot\Depot_GraduateSchool\Ball\TestConversion\T5200_Deg000_Red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978" y="1773780"/>
            <a:ext cx="1026000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Depot\Depot_GraduateSchool\Ball\TestConversion\T5200_Deg000_Green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978" y="3100381"/>
            <a:ext cx="1026000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Depot\Depot_GraduateSchool\Ball\TestConversion\T5200_Deg000_Blue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978" y="4509120"/>
            <a:ext cx="1026000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Depot\Depot_GraduateSchool\Ball\TestConversion\T5200_Deg000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352" y="3100381"/>
            <a:ext cx="1026000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20640" y="1963132"/>
            <a:ext cx="1217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/>
              <a:t>경사 조명 영상</a:t>
            </a:r>
            <a:endParaRPr lang="en-US" altLang="ko-KR" sz="1200" dirty="0" smtClean="0"/>
          </a:p>
          <a:p>
            <a:pPr algn="ctr">
              <a:lnSpc>
                <a:spcPct val="150000"/>
              </a:lnSpc>
            </a:pPr>
            <a:r>
              <a:rPr lang="en-US" altLang="ko-KR" sz="1200" dirty="0" smtClean="0"/>
              <a:t>Oblique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20640" y="3290215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 smtClean="0"/>
              <a:t>동축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조명 영상</a:t>
            </a:r>
            <a:endParaRPr lang="en-US" altLang="ko-KR" sz="1200" dirty="0" smtClean="0"/>
          </a:p>
          <a:p>
            <a:pPr algn="ctr">
              <a:lnSpc>
                <a:spcPct val="150000"/>
              </a:lnSpc>
            </a:pPr>
            <a:r>
              <a:rPr lang="en-US" altLang="ko-KR" sz="1200" dirty="0" smtClean="0"/>
              <a:t>Coaxial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020641" y="4560703"/>
            <a:ext cx="1217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 smtClean="0"/>
              <a:t>동축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조명 영상</a:t>
            </a:r>
            <a:endParaRPr lang="en-US" altLang="ko-KR" sz="1200" dirty="0" smtClean="0"/>
          </a:p>
          <a:p>
            <a:pPr algn="ctr">
              <a:lnSpc>
                <a:spcPct val="150000"/>
              </a:lnSpc>
            </a:pPr>
            <a:r>
              <a:rPr lang="en-US" altLang="ko-KR" sz="1200" dirty="0" smtClean="0"/>
              <a:t>Coaxial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smtClean="0"/>
              <a:t>광량</a:t>
            </a:r>
            <a:r>
              <a:rPr lang="en-US" altLang="ko-KR" sz="1200" dirty="0" smtClean="0"/>
              <a:t> 30%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>
            <a:stCxn id="3" idx="3"/>
            <a:endCxn id="1032" idx="1"/>
          </p:cNvCxnSpPr>
          <p:nvPr/>
        </p:nvCxnSpPr>
        <p:spPr>
          <a:xfrm>
            <a:off x="3339447" y="2286298"/>
            <a:ext cx="835531" cy="48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6" idx="3"/>
            <a:endCxn id="1033" idx="1"/>
          </p:cNvCxnSpPr>
          <p:nvPr/>
        </p:nvCxnSpPr>
        <p:spPr>
          <a:xfrm>
            <a:off x="3339447" y="3613381"/>
            <a:ext cx="835531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7" idx="3"/>
            <a:endCxn id="1034" idx="1"/>
          </p:cNvCxnSpPr>
          <p:nvPr/>
        </p:nvCxnSpPr>
        <p:spPr>
          <a:xfrm flipV="1">
            <a:off x="3338980" y="5022120"/>
            <a:ext cx="835998" cy="249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032" idx="3"/>
            <a:endCxn id="1035" idx="1"/>
          </p:cNvCxnSpPr>
          <p:nvPr/>
        </p:nvCxnSpPr>
        <p:spPr>
          <a:xfrm>
            <a:off x="5200978" y="2286780"/>
            <a:ext cx="1513374" cy="1326601"/>
          </a:xfrm>
          <a:prstGeom prst="bent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033" idx="3"/>
            <a:endCxn id="1035" idx="1"/>
          </p:cNvCxnSpPr>
          <p:nvPr/>
        </p:nvCxnSpPr>
        <p:spPr>
          <a:xfrm>
            <a:off x="5200978" y="3613381"/>
            <a:ext cx="1513374" cy="12700"/>
          </a:xfrm>
          <a:prstGeom prst="bentConnector3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034" idx="3"/>
            <a:endCxn id="1035" idx="1"/>
          </p:cNvCxnSpPr>
          <p:nvPr/>
        </p:nvCxnSpPr>
        <p:spPr>
          <a:xfrm flipV="1">
            <a:off x="5200978" y="3613381"/>
            <a:ext cx="1513374" cy="1408739"/>
          </a:xfrm>
          <a:prstGeom prst="bentConnector3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015800" y="2490972"/>
            <a:ext cx="423104" cy="4339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791" y="1531080"/>
            <a:ext cx="18002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7015800" y="4343717"/>
            <a:ext cx="423104" cy="433972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790" y="4869160"/>
            <a:ext cx="18002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" name="직선 화살표 연결선 32"/>
          <p:cNvCxnSpPr>
            <a:stCxn id="30" idx="2"/>
          </p:cNvCxnSpPr>
          <p:nvPr/>
        </p:nvCxnSpPr>
        <p:spPr>
          <a:xfrm>
            <a:off x="7227352" y="2924944"/>
            <a:ext cx="0" cy="4320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5" idx="0"/>
          </p:cNvCxnSpPr>
          <p:nvPr/>
        </p:nvCxnSpPr>
        <p:spPr>
          <a:xfrm flipV="1">
            <a:off x="7227352" y="3717032"/>
            <a:ext cx="0" cy="62668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45" idx="1"/>
          </p:cNvCxnSpPr>
          <p:nvPr/>
        </p:nvCxnSpPr>
        <p:spPr>
          <a:xfrm>
            <a:off x="4687978" y="3626081"/>
            <a:ext cx="2327822" cy="934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45" idx="1"/>
          </p:cNvCxnSpPr>
          <p:nvPr/>
        </p:nvCxnSpPr>
        <p:spPr>
          <a:xfrm flipV="1">
            <a:off x="4687978" y="4560703"/>
            <a:ext cx="2327822" cy="461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endCxn id="30" idx="1"/>
          </p:cNvCxnSpPr>
          <p:nvPr/>
        </p:nvCxnSpPr>
        <p:spPr>
          <a:xfrm flipV="1">
            <a:off x="4687978" y="2707958"/>
            <a:ext cx="2327822" cy="649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30" idx="1"/>
          </p:cNvCxnSpPr>
          <p:nvPr/>
        </p:nvCxnSpPr>
        <p:spPr>
          <a:xfrm>
            <a:off x="4687978" y="2060848"/>
            <a:ext cx="2327822" cy="647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86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문제점 및 애로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문제점 및 애로 사항 </a:t>
            </a:r>
            <a:r>
              <a:rPr lang="en-US" altLang="ko-KR" sz="2000" b="1" dirty="0" smtClean="0">
                <a:latin typeface="+mn-ea"/>
              </a:rPr>
              <a:t>1</a:t>
            </a:r>
            <a:endParaRPr lang="en-US" altLang="ko-KR" sz="2000" b="1" dirty="0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 i="1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앞서 설명한대로 불량 영상 확보에 어려움이 있음</a:t>
            </a:r>
            <a:r>
              <a:rPr lang="en-US" altLang="ko-KR" sz="1200" dirty="0" smtClean="0">
                <a:latin typeface="+mn-ea"/>
              </a:rPr>
              <a:t>. </a:t>
            </a:r>
          </a:p>
          <a:p>
            <a:pPr marL="712788" lvl="1" indent="-171450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+mn-ea"/>
              </a:rPr>
              <a:t>학습을 시도할 수 있는 영상이 불량 유형 별로 </a:t>
            </a:r>
            <a:r>
              <a:rPr lang="en-US" altLang="ko-KR" sz="1200" dirty="0" smtClean="0">
                <a:latin typeface="+mn-ea"/>
              </a:rPr>
              <a:t>5</a:t>
            </a:r>
            <a:r>
              <a:rPr lang="ko-KR" altLang="en-US" sz="1200" dirty="0" smtClean="0">
                <a:latin typeface="+mn-ea"/>
              </a:rPr>
              <a:t>개 이하로 영상의 개수가 학습을 하기에 충분하지 않음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712788" lvl="1" indent="-171450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latin typeface="+mn-ea"/>
              </a:rPr>
              <a:t>Passive </a:t>
            </a:r>
            <a:r>
              <a:rPr lang="ko-KR" altLang="en-US" sz="1200" dirty="0" smtClean="0">
                <a:latin typeface="+mn-ea"/>
              </a:rPr>
              <a:t>소자 불량의 경우 </a:t>
            </a:r>
            <a:r>
              <a:rPr lang="en-US" altLang="ko-KR" sz="1200" dirty="0" smtClean="0">
                <a:latin typeface="+mn-ea"/>
              </a:rPr>
              <a:t>Ball</a:t>
            </a:r>
            <a:r>
              <a:rPr lang="ko-KR" altLang="en-US" sz="1200" dirty="0" smtClean="0">
                <a:latin typeface="+mn-ea"/>
              </a:rPr>
              <a:t>이나 </a:t>
            </a:r>
            <a:r>
              <a:rPr lang="en-US" altLang="ko-KR" sz="1200" dirty="0" smtClean="0">
                <a:latin typeface="+mn-ea"/>
              </a:rPr>
              <a:t>Bump</a:t>
            </a:r>
            <a:r>
              <a:rPr lang="ko-KR" altLang="en-US" sz="1200" dirty="0" smtClean="0">
                <a:latin typeface="+mn-ea"/>
              </a:rPr>
              <a:t>와 다르게 영상의 회전을 통한 영상 확보가 불가능함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900113" lvl="2" indent="-171450">
              <a:lnSpc>
                <a:spcPts val="23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latin typeface="+mn-ea"/>
              </a:rPr>
              <a:t>대부분의 </a:t>
            </a:r>
            <a:r>
              <a:rPr lang="en-US" altLang="ko-KR" sz="1200" dirty="0" smtClean="0">
                <a:latin typeface="+mn-ea"/>
              </a:rPr>
              <a:t>Passive </a:t>
            </a:r>
            <a:r>
              <a:rPr lang="ko-KR" altLang="en-US" sz="1200" dirty="0" smtClean="0">
                <a:latin typeface="+mn-ea"/>
              </a:rPr>
              <a:t>소자의 각도는 </a:t>
            </a:r>
            <a:r>
              <a:rPr lang="en-US" altLang="ko-KR" sz="1200" dirty="0" smtClean="0">
                <a:latin typeface="+mn-ea"/>
              </a:rPr>
              <a:t>0</a:t>
            </a:r>
            <a:r>
              <a:rPr lang="ko-KR" altLang="en-US" sz="1200" dirty="0" smtClean="0">
                <a:latin typeface="+mn-ea"/>
              </a:rPr>
              <a:t>도나 </a:t>
            </a:r>
            <a:r>
              <a:rPr lang="en-US" altLang="ko-KR" sz="1200" dirty="0" smtClean="0">
                <a:latin typeface="+mn-ea"/>
              </a:rPr>
              <a:t>90</a:t>
            </a:r>
            <a:r>
              <a:rPr lang="ko-KR" altLang="en-US" sz="1200" dirty="0" smtClean="0">
                <a:latin typeface="+mn-ea"/>
              </a:rPr>
              <a:t>도임</a:t>
            </a:r>
            <a:r>
              <a:rPr lang="en-US" altLang="ko-KR" sz="1200" dirty="0" smtClean="0">
                <a:latin typeface="+mn-ea"/>
              </a:rPr>
              <a:t>. </a:t>
            </a:r>
          </a:p>
          <a:p>
            <a:pPr marL="355600" indent="-85725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문제점 및 애로 사항 </a:t>
            </a:r>
            <a:r>
              <a:rPr lang="en-US" altLang="ko-KR" sz="2000" b="1" dirty="0" smtClean="0">
                <a:latin typeface="+mn-ea"/>
              </a:rPr>
              <a:t>2</a:t>
            </a: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 i="1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사용자 검사 인 오염이나 파손의 경우 불량 영역 만을 남기고 주변의 영상을 소거하는 기능을 별도로 개발해야 함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722313" lvl="1" indent="-171450" defTabSz="720725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현 상황에서 현업 실무와 병행 시 기능 개발에만 </a:t>
            </a:r>
            <a:r>
              <a:rPr lang="en-US" altLang="ko-KR" sz="1200" dirty="0" smtClean="0">
                <a:latin typeface="+mn-ea"/>
              </a:rPr>
              <a:t>3~4</a:t>
            </a:r>
            <a:r>
              <a:rPr lang="ko-KR" altLang="en-US" sz="1200" dirty="0" smtClean="0">
                <a:latin typeface="+mn-ea"/>
              </a:rPr>
              <a:t>주 소요가 예상되어 학기 중 구현이 어려울 것으로 판단됨</a:t>
            </a:r>
            <a:r>
              <a:rPr lang="en-US" altLang="ko-KR" sz="1200" dirty="0" smtClean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9927" y="4437112"/>
            <a:ext cx="7439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solidFill>
                  <a:srgbClr val="FF0000"/>
                </a:solidFill>
              </a:rPr>
              <a:t>위의 문제들로 인해 먼저 </a:t>
            </a:r>
            <a:r>
              <a:rPr lang="en-US" altLang="ko-KR" b="1" dirty="0" smtClean="0">
                <a:solidFill>
                  <a:srgbClr val="FF0000"/>
                </a:solidFill>
              </a:rPr>
              <a:t>Bump </a:t>
            </a:r>
            <a:r>
              <a:rPr lang="ko-KR" altLang="en-US" b="1" dirty="0" smtClean="0">
                <a:solidFill>
                  <a:srgbClr val="FF0000"/>
                </a:solidFill>
              </a:rPr>
              <a:t>불량에 대한 분류를 우선 진행 예정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9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8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주차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진행 예정 사항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예정 사항</a:t>
            </a:r>
            <a:endParaRPr lang="en-US" altLang="ko-KR" sz="2000" b="1" dirty="0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ko-KR" altLang="en-US" sz="1200" dirty="0" smtClean="0">
                <a:latin typeface="+mn-ea"/>
              </a:rPr>
              <a:t>각 영상 </a:t>
            </a:r>
            <a:r>
              <a:rPr lang="en-US" altLang="ko-KR" sz="1200" dirty="0" smtClean="0">
                <a:latin typeface="+mn-ea"/>
              </a:rPr>
              <a:t>Group</a:t>
            </a:r>
            <a:r>
              <a:rPr lang="ko-KR" altLang="en-US" sz="1200" dirty="0" smtClean="0">
                <a:latin typeface="+mn-ea"/>
              </a:rPr>
              <a:t>별</a:t>
            </a:r>
            <a:r>
              <a:rPr lang="ko-KR" altLang="en-US" sz="1200" dirty="0">
                <a:latin typeface="+mn-ea"/>
              </a:rPr>
              <a:t>로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ResNet-18</a:t>
            </a:r>
            <a:r>
              <a:rPr lang="ko-KR" altLang="en-US" sz="1200" dirty="0" smtClean="0">
                <a:latin typeface="+mn-ea"/>
              </a:rPr>
              <a:t>로 </a:t>
            </a:r>
            <a:r>
              <a:rPr lang="en-US" altLang="ko-KR" sz="1200" dirty="0" smtClean="0">
                <a:latin typeface="+mn-ea"/>
              </a:rPr>
              <a:t>Test </a:t>
            </a:r>
            <a:r>
              <a:rPr lang="ko-KR" altLang="en-US" sz="1200" dirty="0" smtClean="0">
                <a:latin typeface="+mn-ea"/>
              </a:rPr>
              <a:t>진행 예정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898525" lvl="1" indent="-171450">
              <a:lnSpc>
                <a:spcPts val="2300"/>
              </a:lnSpc>
              <a:buFont typeface="Wingdings" panose="05000000000000000000" pitchFamily="2" charset="2"/>
              <a:buChar char="u"/>
            </a:pPr>
            <a:r>
              <a:rPr lang="ko-KR" altLang="en-US" sz="1200" dirty="0" smtClean="0">
                <a:latin typeface="+mn-ea"/>
              </a:rPr>
              <a:t> 영상 </a:t>
            </a:r>
            <a:r>
              <a:rPr lang="en-US" altLang="ko-KR" sz="1200" dirty="0" smtClean="0">
                <a:latin typeface="+mn-ea"/>
              </a:rPr>
              <a:t>Size </a:t>
            </a:r>
            <a:r>
              <a:rPr lang="ko-KR" altLang="en-US" sz="1200" dirty="0" smtClean="0">
                <a:latin typeface="+mn-ea"/>
              </a:rPr>
              <a:t>문제로 인식에 어려움이 있을 경우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 영상 </a:t>
            </a:r>
            <a:r>
              <a:rPr lang="en-US" altLang="ko-KR" sz="1200" dirty="0" smtClean="0">
                <a:latin typeface="+mn-ea"/>
              </a:rPr>
              <a:t>Size</a:t>
            </a:r>
            <a:r>
              <a:rPr lang="ko-KR" altLang="en-US" sz="1200" dirty="0" smtClean="0">
                <a:latin typeface="+mn-ea"/>
              </a:rPr>
              <a:t>를 </a:t>
            </a:r>
            <a:r>
              <a:rPr lang="en-US" altLang="ko-KR" sz="1200" dirty="0" smtClean="0">
                <a:latin typeface="+mn-ea"/>
              </a:rPr>
              <a:t>32x32</a:t>
            </a:r>
            <a:r>
              <a:rPr lang="ko-KR" altLang="en-US" sz="1200" dirty="0" smtClean="0">
                <a:latin typeface="+mn-ea"/>
              </a:rPr>
              <a:t>에서 </a:t>
            </a:r>
            <a:r>
              <a:rPr lang="en-US" altLang="ko-KR" sz="1200" dirty="0" smtClean="0">
                <a:latin typeface="+mn-ea"/>
              </a:rPr>
              <a:t>96x96 Pixel</a:t>
            </a:r>
            <a:r>
              <a:rPr lang="ko-KR" altLang="en-US" sz="1200" dirty="0" smtClean="0">
                <a:latin typeface="+mn-ea"/>
              </a:rPr>
              <a:t>로 </a:t>
            </a:r>
            <a:r>
              <a:rPr lang="en-US" altLang="ko-KR" sz="1200" dirty="0" smtClean="0">
                <a:latin typeface="+mn-ea"/>
              </a:rPr>
              <a:t>Resize </a:t>
            </a:r>
            <a:r>
              <a:rPr lang="ko-KR" altLang="en-US" sz="1200" dirty="0" smtClean="0">
                <a:latin typeface="+mn-ea"/>
              </a:rPr>
              <a:t>예정</a:t>
            </a:r>
            <a:r>
              <a:rPr lang="en-US" altLang="ko-KR" sz="1200" dirty="0" smtClean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일정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288736"/>
              </p:ext>
            </p:extLst>
          </p:nvPr>
        </p:nvGraphicFramePr>
        <p:xfrm>
          <a:off x="200302" y="1679029"/>
          <a:ext cx="8743395" cy="4336582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=""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불량 유형 정리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불량 영상 취합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양</a:t>
                      </a:r>
                      <a:r>
                        <a:rPr lang="en-US" altLang="ko-KR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불 영상 및 특성 분류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Pseudo Color </a:t>
                      </a: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영상 생성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신경망 알고리즘 구성</a:t>
                      </a:r>
                      <a:endParaRPr lang="ko-KR" altLang="en-US" sz="11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Gray</a:t>
                      </a:r>
                      <a:r>
                        <a:rPr lang="en-US" altLang="ko-KR" sz="1100" b="1" kern="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Scale </a:t>
                      </a:r>
                      <a:r>
                        <a:rPr lang="ko-KR" altLang="en-US" sz="1100" b="1" kern="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결과</a:t>
                      </a:r>
                      <a:r>
                        <a:rPr lang="en-US" altLang="ko-KR" sz="1100" b="1" kern="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kern="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산출</a:t>
                      </a:r>
                      <a:endParaRPr lang="ko-KR" altLang="en-US" sz="11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2150347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Pseudo Color </a:t>
                      </a: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결과 산출 및 비교 평가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18462742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최종 발표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schemas.microsoft.com/office/2006/documentManagement/types"/>
    <ds:schemaRef ds:uri="http://purl.org/dc/terms/"/>
    <ds:schemaRef ds:uri="http://www.w3.org/XML/1998/namespace"/>
    <ds:schemaRef ds:uri="df922d41-91bf-45f8-8b2c-e1591bc010d5"/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6598</TotalTime>
  <Words>448</Words>
  <Application>Microsoft Office PowerPoint</Application>
  <PresentationFormat>화면 슬라이드 쇼(4:3)</PresentationFormat>
  <Paragraphs>82</Paragraphs>
  <Slides>7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kircheis</cp:lastModifiedBy>
  <cp:revision>379</cp:revision>
  <cp:lastPrinted>2019-09-16T00:28:29Z</cp:lastPrinted>
  <dcterms:created xsi:type="dcterms:W3CDTF">2017-03-29T07:13:25Z</dcterms:created>
  <dcterms:modified xsi:type="dcterms:W3CDTF">2021-10-14T10:59:30Z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