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37" r:id="rId5"/>
    <p:sldId id="331" r:id="rId6"/>
    <p:sldId id="338" r:id="rId7"/>
    <p:sldId id="339" r:id="rId8"/>
    <p:sldId id="335" r:id="rId9"/>
    <p:sldId id="332" r:id="rId10"/>
    <p:sldId id="268" r:id="rId1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FF00"/>
    <a:srgbClr val="0000FF"/>
    <a:srgbClr val="A5D6E3"/>
    <a:srgbClr val="76C0D4"/>
    <a:srgbClr val="8BB7FF"/>
    <a:srgbClr val="50AEC8"/>
    <a:srgbClr val="79C1D5"/>
    <a:srgbClr val="5B89C1"/>
    <a:srgbClr val="528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106" d="100"/>
          <a:sy n="106" d="100"/>
        </p:scale>
        <p:origin x="-1032" y="-90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xmlns="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계획 발표</a:t>
              </a:r>
              <a:endParaRPr lang="en-US" altLang="ko-KR" sz="32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10.  </a:t>
            </a:r>
            <a:r>
              <a:rPr lang="en-US" altLang="ko-KR" sz="2400" kern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21.</a:t>
            </a:r>
            <a:endParaRPr lang="ko-KR" altLang="en-US" sz="2400" ker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영상 합성을 통해 인식률 향상이 가능한 </a:t>
            </a:r>
            <a:r>
              <a:rPr lang="en-US" altLang="ko-KR" sz="20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CNN </a:t>
            </a:r>
            <a:r>
              <a:rPr lang="ko-KR" altLang="en-US" sz="20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 머신 비전 </a:t>
            </a:r>
            <a:r>
              <a:rPr lang="ko-KR" altLang="en-US" sz="2000" kern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분류기</a:t>
            </a:r>
            <a:endParaRPr lang="en-US" altLang="ko-KR" sz="2000" kern="0" smtClea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kern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2000" kern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ko-KR" altLang="en-US" sz="2000" kern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 </a:t>
            </a:r>
            <a:r>
              <a:rPr lang="ko-KR" altLang="en-US" sz="2000" kern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진행 사항 </a:t>
            </a:r>
            <a:r>
              <a:rPr lang="en-US" altLang="ko-KR" sz="2000" kern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sz="2000" ker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2020254015</a:t>
            </a:r>
          </a:p>
          <a:p>
            <a:pPr algn="ctr">
              <a:lnSpc>
                <a:spcPct val="150000"/>
              </a:lnSpc>
            </a:pPr>
            <a:r>
              <a:rPr lang="ko-KR" altLang="en-US" sz="20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효 중</a:t>
            </a:r>
          </a:p>
        </p:txBody>
      </p:sp>
    </p:spTree>
    <p:extLst>
      <p:ext uri="{BB962C8B-B14F-4D97-AF65-F5344CB8AC3E}">
        <p14:creationId xmlns:p14="http://schemas.microsoft.com/office/powerpoint/2010/main" val="38862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ko-KR" altLang="en-US" sz="320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 </a:t>
            </a:r>
            <a:r>
              <a:rPr lang="ko-KR" altLang="en-US" sz="320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사항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smtClean="0">
                <a:latin typeface="+mn-ea"/>
              </a:rPr>
              <a:t>진행 사항</a:t>
            </a:r>
            <a:endParaRPr lang="en-US" altLang="ko-KR" sz="2000" b="1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i="1">
                <a:latin typeface="+mn-ea"/>
              </a:rPr>
              <a:t> </a:t>
            </a:r>
            <a:r>
              <a:rPr lang="en-US" altLang="ko-KR" sz="1200" smtClean="0">
                <a:latin typeface="+mn-ea"/>
              </a:rPr>
              <a:t>7</a:t>
            </a:r>
            <a:r>
              <a:rPr lang="ko-KR" altLang="en-US" sz="1200" smtClean="0">
                <a:latin typeface="+mn-ea"/>
              </a:rPr>
              <a:t>주차에 저장한 영상을 학습용과 검증용으로 분류 진행</a:t>
            </a:r>
            <a:r>
              <a:rPr lang="en-US" altLang="ko-KR" sz="1200" smtClean="0">
                <a:latin typeface="+mn-ea"/>
              </a:rPr>
              <a:t>.</a:t>
            </a:r>
            <a:r>
              <a:rPr lang="en-US" altLang="ko-KR" sz="1200" i="1" smtClean="0">
                <a:latin typeface="+mn-ea"/>
              </a:rPr>
              <a:t> </a:t>
            </a:r>
            <a:endParaRPr lang="en-US" altLang="ko-KR" sz="1200" i="1">
              <a:latin typeface="+mn-ea"/>
            </a:endParaRPr>
          </a:p>
          <a:p>
            <a:pPr marL="898525" lvl="1" indent="-171450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en-US" altLang="ko-KR" sz="1200">
                <a:latin typeface="+mn-ea"/>
              </a:rPr>
              <a:t> </a:t>
            </a:r>
            <a:r>
              <a:rPr lang="en-US" altLang="ko-KR" sz="1200" smtClean="0">
                <a:latin typeface="+mn-ea"/>
              </a:rPr>
              <a:t>7</a:t>
            </a:r>
            <a:r>
              <a:rPr lang="ko-KR" altLang="en-US" sz="1200" smtClean="0">
                <a:latin typeface="+mn-ea"/>
              </a:rPr>
              <a:t>주차에는 영상을 단순히 실제 불량과</a:t>
            </a:r>
            <a:r>
              <a:rPr lang="en-US" altLang="ko-KR" sz="1200" smtClean="0">
                <a:latin typeface="+mn-ea"/>
              </a:rPr>
              <a:t> </a:t>
            </a:r>
            <a:r>
              <a:rPr lang="ko-KR" altLang="en-US" sz="1200" err="1" smtClean="0">
                <a:latin typeface="+mn-ea"/>
              </a:rPr>
              <a:t>과검출로만</a:t>
            </a:r>
            <a:r>
              <a:rPr lang="ko-KR" altLang="en-US" sz="1200" smtClean="0">
                <a:latin typeface="+mn-ea"/>
              </a:rPr>
              <a:t> 분류하였으나</a:t>
            </a:r>
            <a:r>
              <a:rPr lang="en-US" altLang="ko-KR" sz="1200" smtClean="0">
                <a:latin typeface="+mn-ea"/>
              </a:rPr>
              <a:t>, CNN </a:t>
            </a:r>
            <a:r>
              <a:rPr lang="ko-KR" altLang="en-US" sz="1200" smtClean="0">
                <a:latin typeface="+mn-ea"/>
              </a:rPr>
              <a:t>적용을 위해서는 영상을 학습용과 검증용으로 분류가 필요</a:t>
            </a:r>
            <a:endParaRPr lang="en-US" altLang="ko-KR" sz="1200" smtClean="0">
              <a:latin typeface="+mn-ea"/>
            </a:endParaRPr>
          </a:p>
          <a:p>
            <a:pPr marL="898525" lvl="1" indent="-171450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en-US" altLang="ko-KR" sz="1200">
                <a:latin typeface="+mn-ea"/>
              </a:rPr>
              <a:t> </a:t>
            </a:r>
            <a:r>
              <a:rPr lang="ko-KR" altLang="en-US" sz="1200" smtClean="0">
                <a:latin typeface="+mn-ea"/>
              </a:rPr>
              <a:t>영상의 개수가 과다하게 많은 </a:t>
            </a:r>
            <a:r>
              <a:rPr lang="ko-KR" altLang="en-US" sz="1200" err="1" smtClean="0">
                <a:latin typeface="+mn-ea"/>
              </a:rPr>
              <a:t>과검출</a:t>
            </a:r>
            <a:r>
              <a:rPr lang="ko-KR" altLang="en-US" sz="1200" smtClean="0">
                <a:latin typeface="+mn-ea"/>
              </a:rPr>
              <a:t> 영상 </a:t>
            </a:r>
            <a:r>
              <a:rPr lang="en-US" altLang="ko-KR" sz="1200" smtClean="0">
                <a:latin typeface="+mn-ea"/>
              </a:rPr>
              <a:t>2,460</a:t>
            </a:r>
            <a:r>
              <a:rPr lang="ko-KR" altLang="en-US" sz="1200" smtClean="0">
                <a:latin typeface="+mn-ea"/>
              </a:rPr>
              <a:t>개를 유사한 특성을 제외하는 방식으로 </a:t>
            </a:r>
            <a:r>
              <a:rPr lang="en-US" altLang="ko-KR" sz="1200" smtClean="0">
                <a:latin typeface="+mn-ea"/>
              </a:rPr>
              <a:t>552</a:t>
            </a:r>
            <a:r>
              <a:rPr lang="ko-KR" altLang="en-US" sz="1200" smtClean="0">
                <a:latin typeface="+mn-ea"/>
              </a:rPr>
              <a:t>개로 줄이고</a:t>
            </a:r>
            <a:r>
              <a:rPr lang="en-US" altLang="ko-KR" sz="1200" smtClean="0">
                <a:latin typeface="+mn-ea"/>
              </a:rPr>
              <a:t>, </a:t>
            </a:r>
            <a:r>
              <a:rPr lang="ko-KR" altLang="en-US" sz="1200" smtClean="0">
                <a:latin typeface="+mn-ea"/>
              </a:rPr>
              <a:t>실제 불량과 </a:t>
            </a:r>
            <a:r>
              <a:rPr lang="ko-KR" altLang="en-US" sz="1200" err="1" smtClean="0">
                <a:latin typeface="+mn-ea"/>
              </a:rPr>
              <a:t>과검출</a:t>
            </a:r>
            <a:r>
              <a:rPr lang="ko-KR" altLang="en-US" sz="1200" err="1">
                <a:latin typeface="+mn-ea"/>
              </a:rPr>
              <a:t>의</a:t>
            </a:r>
            <a:r>
              <a:rPr lang="ko-KR" altLang="en-US" sz="1200" smtClean="0">
                <a:latin typeface="+mn-ea"/>
              </a:rPr>
              <a:t> 각 영상을 특성 별로 각각 </a:t>
            </a:r>
            <a:r>
              <a:rPr lang="en-US" altLang="ko-KR" sz="1200" smtClean="0">
                <a:latin typeface="+mn-ea"/>
              </a:rPr>
              <a:t>5</a:t>
            </a:r>
            <a:r>
              <a:rPr lang="ko-KR" altLang="en-US" sz="1200" smtClean="0">
                <a:latin typeface="+mn-ea"/>
              </a:rPr>
              <a:t>개의 </a:t>
            </a:r>
            <a:r>
              <a:rPr lang="en-US" altLang="ko-KR" sz="1200" smtClean="0">
                <a:latin typeface="+mn-ea"/>
              </a:rPr>
              <a:t>Group</a:t>
            </a:r>
            <a:r>
              <a:rPr lang="ko-KR" altLang="en-US" sz="1200" smtClean="0">
                <a:latin typeface="+mn-ea"/>
              </a:rPr>
              <a:t>으로 분류 진행</a:t>
            </a:r>
            <a:endParaRPr lang="en-US" altLang="ko-KR" sz="1200">
              <a:latin typeface="+mn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7" y="2806686"/>
            <a:ext cx="7756767" cy="285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268" y="5733256"/>
            <a:ext cx="5904656" cy="9526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ko-KR" altLang="en-US" sz="320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 </a:t>
            </a:r>
            <a:r>
              <a:rPr lang="ko-KR" altLang="en-US" sz="320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사항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smtClean="0">
                <a:latin typeface="+mn-ea"/>
              </a:rPr>
              <a:t>진행 사항</a:t>
            </a:r>
            <a:endParaRPr lang="en-US" altLang="ko-KR" sz="2000" b="1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>
                <a:latin typeface="+mn-ea"/>
              </a:rPr>
              <a:t> </a:t>
            </a:r>
            <a:r>
              <a:rPr lang="ko-KR" altLang="en-US" sz="1200" smtClean="0">
                <a:latin typeface="+mn-ea"/>
              </a:rPr>
              <a:t>실제 불량 분류</a:t>
            </a:r>
            <a:r>
              <a:rPr lang="en-US" altLang="ko-KR" sz="1200" smtClean="0">
                <a:latin typeface="+mn-ea"/>
              </a:rPr>
              <a:t>.</a:t>
            </a:r>
            <a:r>
              <a:rPr lang="en-US" altLang="ko-KR" sz="1200" i="1" smtClean="0">
                <a:latin typeface="+mn-ea"/>
              </a:rPr>
              <a:t> </a:t>
            </a:r>
            <a:endParaRPr lang="en-US" altLang="ko-KR" sz="120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6876"/>
            <a:ext cx="4631617" cy="2569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73" y="4293096"/>
            <a:ext cx="8208912" cy="86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86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ko-KR" altLang="en-US" sz="320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 </a:t>
            </a:r>
            <a:r>
              <a:rPr lang="ko-KR" altLang="en-US" sz="320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사항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smtClean="0">
                <a:latin typeface="+mn-ea"/>
              </a:rPr>
              <a:t>진행 사항</a:t>
            </a:r>
            <a:endParaRPr lang="en-US" altLang="ko-KR" sz="2000" b="1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>
                <a:latin typeface="+mn-ea"/>
              </a:rPr>
              <a:t> </a:t>
            </a:r>
            <a:r>
              <a:rPr lang="ko-KR" altLang="en-US" sz="1200" smtClean="0">
                <a:latin typeface="+mn-ea"/>
              </a:rPr>
              <a:t>학습용 과검출 영상 </a:t>
            </a:r>
            <a:r>
              <a:rPr lang="en-US" altLang="ko-KR" sz="1200" smtClean="0">
                <a:latin typeface="+mn-ea"/>
              </a:rPr>
              <a:t>360</a:t>
            </a:r>
            <a:r>
              <a:rPr lang="ko-KR" altLang="en-US" sz="1200" smtClean="0">
                <a:latin typeface="+mn-ea"/>
              </a:rPr>
              <a:t>개</a:t>
            </a:r>
            <a:r>
              <a:rPr lang="en-US" altLang="ko-KR" sz="1200" smtClean="0">
                <a:latin typeface="+mn-ea"/>
              </a:rPr>
              <a:t>. </a:t>
            </a:r>
            <a:r>
              <a:rPr lang="ko-KR" altLang="en-US" sz="1200" smtClean="0">
                <a:latin typeface="+mn-ea"/>
              </a:rPr>
              <a:t>검증용 과검출 영상 </a:t>
            </a:r>
            <a:r>
              <a:rPr lang="en-US" altLang="ko-KR" sz="1200" smtClean="0">
                <a:latin typeface="+mn-ea"/>
              </a:rPr>
              <a:t>192</a:t>
            </a:r>
            <a:r>
              <a:rPr lang="ko-KR" altLang="en-US" sz="1200" smtClean="0">
                <a:latin typeface="+mn-ea"/>
              </a:rPr>
              <a:t>개</a:t>
            </a:r>
            <a:endParaRPr lang="en-US" altLang="ko-KR" sz="1200" smtClean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>
                <a:latin typeface="+mn-ea"/>
              </a:rPr>
              <a:t> </a:t>
            </a:r>
            <a:r>
              <a:rPr lang="ko-KR" altLang="en-US" sz="1200" smtClean="0">
                <a:latin typeface="+mn-ea"/>
              </a:rPr>
              <a:t>학습용 실제 불량 영상</a:t>
            </a:r>
            <a:r>
              <a:rPr lang="en-US" altLang="ko-KR" sz="1200" smtClean="0">
                <a:latin typeface="+mn-ea"/>
              </a:rPr>
              <a:t> 204</a:t>
            </a:r>
            <a:r>
              <a:rPr lang="ko-KR" altLang="en-US" sz="1200" smtClean="0">
                <a:latin typeface="+mn-ea"/>
              </a:rPr>
              <a:t>개</a:t>
            </a:r>
            <a:r>
              <a:rPr lang="en-US" altLang="ko-KR" sz="1200" smtClean="0">
                <a:latin typeface="+mn-ea"/>
              </a:rPr>
              <a:t>. </a:t>
            </a:r>
            <a:r>
              <a:rPr lang="ko-KR" altLang="en-US" sz="1200" smtClean="0">
                <a:latin typeface="+mn-ea"/>
              </a:rPr>
              <a:t>검증용 실제 불량 영상 </a:t>
            </a:r>
            <a:r>
              <a:rPr lang="en-US" altLang="ko-KR" sz="1200" smtClean="0">
                <a:latin typeface="+mn-ea"/>
              </a:rPr>
              <a:t>120</a:t>
            </a:r>
            <a:r>
              <a:rPr lang="ko-KR" altLang="en-US" sz="1200" smtClean="0">
                <a:latin typeface="+mn-ea"/>
              </a:rPr>
              <a:t>개</a:t>
            </a:r>
            <a:endParaRPr lang="en-US" altLang="ko-KR" sz="120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00" y="2027479"/>
            <a:ext cx="3552825" cy="3009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3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ko-KR" altLang="en-US" sz="320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 예정 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smtClean="0">
                <a:latin typeface="+mn-ea"/>
              </a:rPr>
              <a:t>예정 사항</a:t>
            </a:r>
            <a:endParaRPr lang="en-US" altLang="ko-KR" sz="2000" b="1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smtClean="0">
                <a:latin typeface="+mn-ea"/>
              </a:rPr>
              <a:t>Real Color</a:t>
            </a:r>
            <a:r>
              <a:rPr lang="ko-KR" altLang="en-US" sz="1200" smtClean="0">
                <a:latin typeface="+mn-ea"/>
              </a:rPr>
              <a:t> </a:t>
            </a:r>
            <a:r>
              <a:rPr lang="en-US" altLang="ko-KR" sz="1200" smtClean="0">
                <a:latin typeface="+mn-ea"/>
              </a:rPr>
              <a:t>Group</a:t>
            </a:r>
            <a:r>
              <a:rPr lang="ko-KR" altLang="en-US" sz="1200" smtClean="0">
                <a:latin typeface="+mn-ea"/>
              </a:rPr>
              <a:t>과 </a:t>
            </a:r>
            <a:r>
              <a:rPr lang="en-US" altLang="ko-KR" sz="1200" smtClean="0">
                <a:latin typeface="+mn-ea"/>
              </a:rPr>
              <a:t>Pseudo Color Group</a:t>
            </a:r>
            <a:r>
              <a:rPr lang="ko-KR" altLang="en-US" sz="1200" smtClean="0">
                <a:latin typeface="+mn-ea"/>
              </a:rPr>
              <a:t>을 대상으로 </a:t>
            </a:r>
            <a:r>
              <a:rPr lang="en-US" altLang="ko-KR" sz="1200" smtClean="0">
                <a:latin typeface="+mn-ea"/>
              </a:rPr>
              <a:t>ResNet-18</a:t>
            </a:r>
            <a:r>
              <a:rPr lang="ko-KR" altLang="en-US" sz="1200" smtClean="0">
                <a:latin typeface="+mn-ea"/>
              </a:rPr>
              <a:t>로 </a:t>
            </a:r>
            <a:r>
              <a:rPr lang="ko-KR" altLang="en-US" sz="1200" smtClean="0">
                <a:latin typeface="+mn-ea"/>
              </a:rPr>
              <a:t>분류 </a:t>
            </a:r>
            <a:r>
              <a:rPr lang="en-US" altLang="ko-KR" sz="1200" smtClean="0">
                <a:latin typeface="+mn-ea"/>
              </a:rPr>
              <a:t>Test </a:t>
            </a:r>
            <a:r>
              <a:rPr lang="ko-KR" altLang="en-US" sz="1200" smtClean="0">
                <a:latin typeface="+mn-ea"/>
              </a:rPr>
              <a:t>진행 예정</a:t>
            </a:r>
            <a:r>
              <a:rPr lang="en-US" altLang="ko-KR" sz="1200" smtClean="0">
                <a:latin typeface="+mn-ea"/>
              </a:rPr>
              <a:t>.</a:t>
            </a:r>
          </a:p>
          <a:p>
            <a:pPr marL="898525" lvl="1" indent="-171450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ko-KR" altLang="en-US" sz="1200" smtClean="0">
                <a:latin typeface="+mn-ea"/>
              </a:rPr>
              <a:t> 영상 </a:t>
            </a:r>
            <a:r>
              <a:rPr lang="en-US" altLang="ko-KR" sz="1200" smtClean="0">
                <a:latin typeface="+mn-ea"/>
              </a:rPr>
              <a:t>Size </a:t>
            </a:r>
            <a:r>
              <a:rPr lang="ko-KR" altLang="en-US" sz="1200" smtClean="0">
                <a:latin typeface="+mn-ea"/>
              </a:rPr>
              <a:t>문제로 인식에 어려움이 있을 경우</a:t>
            </a:r>
            <a:r>
              <a:rPr lang="en-US" altLang="ko-KR" sz="1200" smtClean="0">
                <a:latin typeface="+mn-ea"/>
              </a:rPr>
              <a:t>,</a:t>
            </a:r>
            <a:r>
              <a:rPr lang="ko-KR" altLang="en-US" sz="1200" smtClean="0">
                <a:latin typeface="+mn-ea"/>
              </a:rPr>
              <a:t> 영상 </a:t>
            </a:r>
            <a:r>
              <a:rPr lang="en-US" altLang="ko-KR" sz="1200" smtClean="0">
                <a:latin typeface="+mn-ea"/>
              </a:rPr>
              <a:t>Size</a:t>
            </a:r>
            <a:r>
              <a:rPr lang="ko-KR" altLang="en-US" sz="1200" smtClean="0">
                <a:latin typeface="+mn-ea"/>
              </a:rPr>
              <a:t>를 </a:t>
            </a:r>
            <a:r>
              <a:rPr lang="en-US" altLang="ko-KR" sz="1200" smtClean="0">
                <a:latin typeface="+mn-ea"/>
              </a:rPr>
              <a:t>32x32</a:t>
            </a:r>
            <a:r>
              <a:rPr lang="ko-KR" altLang="en-US" sz="1200" smtClean="0">
                <a:latin typeface="+mn-ea"/>
              </a:rPr>
              <a:t>에서 </a:t>
            </a:r>
            <a:r>
              <a:rPr lang="en-US" altLang="ko-KR" sz="1200" smtClean="0">
                <a:latin typeface="+mn-ea"/>
              </a:rPr>
              <a:t>96x96 Pixel</a:t>
            </a:r>
            <a:r>
              <a:rPr lang="ko-KR" altLang="en-US" sz="1200" smtClean="0">
                <a:latin typeface="+mn-ea"/>
              </a:rPr>
              <a:t>로 </a:t>
            </a:r>
            <a:r>
              <a:rPr lang="en-US" altLang="ko-KR" sz="1200" smtClean="0">
                <a:latin typeface="+mn-ea"/>
              </a:rPr>
              <a:t>Resize </a:t>
            </a:r>
            <a:r>
              <a:rPr lang="ko-KR" altLang="en-US" sz="1200" smtClean="0">
                <a:latin typeface="+mn-ea"/>
              </a:rPr>
              <a:t>예정</a:t>
            </a:r>
            <a:r>
              <a:rPr lang="en-US" altLang="ko-KR" sz="1200" smtClean="0">
                <a:latin typeface="+mn-ea"/>
              </a:rPr>
              <a:t> 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69507"/>
              </p:ext>
            </p:extLst>
          </p:nvPr>
        </p:nvGraphicFramePr>
        <p:xfrm>
          <a:off x="200302" y="1679029"/>
          <a:ext cx="8743395" cy="4336582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xmlns="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불량 유형 정리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불량 영상 취합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양</a:t>
                      </a:r>
                      <a:r>
                        <a:rPr lang="en-US" altLang="ko-KR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 영상 및 특성 분류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Pseudo Color </a:t>
                      </a:r>
                      <a:r>
                        <a:rPr lang="ko-KR" altLang="en-US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영상 생성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신경망 알고리즘 구성</a:t>
                      </a:r>
                      <a:endParaRPr lang="ko-KR" altLang="en-US" sz="1100" b="1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Gray</a:t>
                      </a:r>
                      <a:r>
                        <a:rPr lang="en-US" altLang="ko-KR" sz="1100" b="1" kern="0" spc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Scale </a:t>
                      </a:r>
                      <a:r>
                        <a:rPr lang="ko-KR" altLang="en-US" sz="1100" b="1" kern="0" spc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r>
                        <a:rPr lang="en-US" altLang="ko-KR" sz="1100" b="1" kern="0" spc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산출</a:t>
                      </a:r>
                      <a:endParaRPr lang="ko-KR" altLang="en-US" sz="1100" b="1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Pseudo Color </a:t>
                      </a:r>
                      <a:r>
                        <a:rPr lang="ko-KR" altLang="en-US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결과 산출 및 비교 평가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최종 발표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8089634"/>
                  </a:ext>
                </a:extLst>
              </a:tr>
            </a:tbl>
          </a:graphicData>
        </a:graphic>
      </p:graphicFrame>
      <p:cxnSp>
        <p:nvCxnSpPr>
          <p:cNvPr id="3" name="꺾인 연결선 2"/>
          <p:cNvCxnSpPr/>
          <p:nvPr/>
        </p:nvCxnSpPr>
        <p:spPr>
          <a:xfrm>
            <a:off x="5343192" y="4437112"/>
            <a:ext cx="1389048" cy="936104"/>
          </a:xfrm>
          <a:prstGeom prst="bentConnector3">
            <a:avLst>
              <a:gd name="adj1" fmla="val 1261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documentManagement/types"/>
    <ds:schemaRef ds:uri="http://purl.org/dc/terms/"/>
    <ds:schemaRef ds:uri="http://www.w3.org/XML/1998/namespace"/>
    <ds:schemaRef ds:uri="df922d41-91bf-45f8-8b2c-e1591bc010d5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6614</TotalTime>
  <Words>253</Words>
  <Application>Microsoft Office PowerPoint</Application>
  <PresentationFormat>화면 슬라이드 쇼(4:3)</PresentationFormat>
  <Paragraphs>62</Paragraphs>
  <Slides>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kircheis</cp:lastModifiedBy>
  <cp:revision>382</cp:revision>
  <cp:lastPrinted>2019-09-16T00:28:29Z</cp:lastPrinted>
  <dcterms:created xsi:type="dcterms:W3CDTF">2017-03-29T07:13:25Z</dcterms:created>
  <dcterms:modified xsi:type="dcterms:W3CDTF">2021-10-19T11:25:31Z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